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582" r:id="rId3"/>
    <p:sldId id="751" r:id="rId4"/>
    <p:sldId id="752" r:id="rId5"/>
    <p:sldId id="753" r:id="rId6"/>
    <p:sldId id="754" r:id="rId7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A1E2A"/>
    <a:srgbClr val="009EBE"/>
    <a:srgbClr val="009ED6"/>
    <a:srgbClr val="33CCFF"/>
    <a:srgbClr val="996600"/>
    <a:srgbClr val="669900"/>
    <a:srgbClr val="D52939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81172" autoAdjust="0"/>
  </p:normalViewPr>
  <p:slideViewPr>
    <p:cSldViewPr>
      <p:cViewPr>
        <p:scale>
          <a:sx n="100" d="100"/>
          <a:sy n="100" d="100"/>
        </p:scale>
        <p:origin x="1176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4" tIns="47302" rIns="94604" bIns="473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4" tIns="47302" rIns="94604" bIns="473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A75EDDE-8158-4080-A432-68A722B0930E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4" tIns="47302" rIns="94604" bIns="47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4" tIns="47302" rIns="94604" bIns="473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4" tIns="47302" rIns="94604" bIns="473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A8C2652-FEDF-47A1-9ACA-221A3158C8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9B9C-54EE-4239-BDED-52780E582B13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7B6A-AFB7-42CD-A93C-65BE1DD1F1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4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5A51-8321-4ED9-9E98-471BC061259F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2230-34CC-4C1F-8133-3A10FE3BEA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2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0AC7-8443-45CA-BFB6-87C7D76ADD11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159C-FB7B-4561-88DB-40C0473A8D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7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6CC3-4086-4D7A-BE48-5B1BF7EB6A98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09DF-5C60-423E-B7B9-C5A3CEAC01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94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05B9-F278-42FD-9694-E11276B71913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17F1-8131-40F7-B041-A70DE60B4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5216-BB13-4067-9418-263DC3C04A51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7BA7-0F74-4666-9AF4-AA3C1E4ED8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969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FE86-F6AC-4005-AF88-B24CE786E7E0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34A8-33D3-44D4-BF1E-47E7A9F1A2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1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EE66-C8BB-4BB5-AFFD-947BC9583430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F487-DFB8-48B3-9F24-288A14D01A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53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A9FE-0FA3-4515-B5BA-A3A1275666B7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E284-5300-495F-B1A4-0FC960A48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12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6B50-938B-4323-8659-847C24468E0C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411D-0190-402F-9CEA-924F5F4D9F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93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022C-FA53-4AAE-9E43-631261C3DE86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2ABA-7157-41EC-9FCF-86A7AC4A58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8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34D1C-6FCB-46B5-BE9B-8F23A98EA010}" type="datetimeFigureOut">
              <a:rPr lang="en-GB"/>
              <a:pPr>
                <a:defRPr/>
              </a:pPr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8221A-0F45-4BC9-A03F-6AF408FDDB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4294967295"/>
          </p:nvPr>
        </p:nvSpPr>
        <p:spPr>
          <a:xfrm>
            <a:off x="2778125" y="4292600"/>
            <a:ext cx="7134225" cy="10080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b="1" smtClean="0">
                <a:solidFill>
                  <a:srgbClr val="18029A"/>
                </a:solidFill>
              </a:rPr>
              <a:t>Prof. Seamus D. Garvey, </a:t>
            </a:r>
            <a:r>
              <a:rPr lang="en-US" altLang="en-US" sz="2000" smtClean="0">
                <a:solidFill>
                  <a:srgbClr val="18029A"/>
                </a:solidFill>
              </a:rPr>
              <a:t>CEng, PhD, MIET, MIEEE, FIMechE</a:t>
            </a:r>
            <a:br>
              <a:rPr lang="en-US" altLang="en-US" sz="2000" smtClean="0">
                <a:solidFill>
                  <a:srgbClr val="18029A"/>
                </a:solidFill>
              </a:rPr>
            </a:br>
            <a:r>
              <a:rPr lang="en-US" altLang="en-US" sz="2400" b="1" smtClean="0">
                <a:solidFill>
                  <a:srgbClr val="18029A"/>
                </a:solidFill>
              </a:rPr>
              <a:t>Dr. Bruno Cardenas, </a:t>
            </a:r>
            <a:r>
              <a:rPr lang="en-US" altLang="en-US" sz="2000" smtClean="0">
                <a:solidFill>
                  <a:srgbClr val="18029A"/>
                </a:solidFill>
              </a:rPr>
              <a:t>PhD.</a:t>
            </a: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765175"/>
            <a:ext cx="25003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7608888" y="188913"/>
            <a:ext cx="2844800" cy="1052512"/>
            <a:chOff x="0" y="5589240"/>
            <a:chExt cx="2843808" cy="1052736"/>
          </a:xfrm>
        </p:grpSpPr>
        <p:sp>
          <p:nvSpPr>
            <p:cNvPr id="7" name="Rectangle 6"/>
            <p:cNvSpPr/>
            <p:nvPr/>
          </p:nvSpPr>
          <p:spPr>
            <a:xfrm>
              <a:off x="0" y="5589240"/>
              <a:ext cx="2843808" cy="10527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3083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" y="5589240"/>
              <a:ext cx="2500020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Subtitle 2"/>
          <p:cNvSpPr txBox="1">
            <a:spLocks/>
          </p:cNvSpPr>
          <p:nvPr/>
        </p:nvSpPr>
        <p:spPr bwMode="auto">
          <a:xfrm>
            <a:off x="2782888" y="2133600"/>
            <a:ext cx="71342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000" i="1">
                <a:solidFill>
                  <a:srgbClr val="000058"/>
                </a:solidFill>
              </a:rPr>
              <a:t>CAES – a wide set of technologies </a:t>
            </a:r>
            <a:br>
              <a:rPr lang="en-US" altLang="en-US" sz="4000" i="1">
                <a:solidFill>
                  <a:srgbClr val="000058"/>
                </a:solidFill>
              </a:rPr>
            </a:br>
            <a:r>
              <a:rPr lang="en-US" altLang="en-US" sz="4000" i="1">
                <a:solidFill>
                  <a:srgbClr val="000058"/>
                </a:solidFill>
              </a:rPr>
              <a:t>with great potential. </a:t>
            </a:r>
            <a:endParaRPr lang="en-US" altLang="en-US" sz="2800" i="1">
              <a:solidFill>
                <a:srgbClr val="18029A"/>
              </a:solidFill>
            </a:endParaRPr>
          </a:p>
        </p:txBody>
      </p:sp>
      <p:pic>
        <p:nvPicPr>
          <p:cNvPr id="3078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1" b="6854"/>
          <a:stretch>
            <a:fillRect/>
          </a:stretch>
        </p:blipFill>
        <p:spPr bwMode="auto">
          <a:xfrm>
            <a:off x="0" y="0"/>
            <a:ext cx="121920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0"/>
          <a:stretch>
            <a:fillRect/>
          </a:stretch>
        </p:blipFill>
        <p:spPr bwMode="auto">
          <a:xfrm>
            <a:off x="12700" y="5546725"/>
            <a:ext cx="12179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-260350" y="677017"/>
            <a:ext cx="10728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Medium-Duration </a:t>
            </a:r>
            <a:r>
              <a:rPr lang="en-GB" altLang="en-US" sz="4400" b="1" i="1" dirty="0">
                <a:solidFill>
                  <a:schemeClr val="bg1"/>
                </a:solidFill>
                <a:latin typeface="Arial" panose="020B0604020202020204" pitchFamily="34" charset="0"/>
              </a:rPr>
              <a:t>Energy </a:t>
            </a:r>
            <a:r>
              <a:rPr lang="en-GB" alt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Storage</a:t>
            </a:r>
            <a:r>
              <a:rPr lang="en-GB" alt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GB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840437" y="4468347"/>
            <a:ext cx="10728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Professor Seamus D. Garvey, University of Nottingham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39787" y="4904854"/>
            <a:ext cx="10728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Medium Duration </a:t>
            </a:r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Energy </a:t>
            </a:r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Storage in the Net Zero UK, March 23, 2020</a:t>
            </a: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7890" name="Picture 2" descr="Chart showing how control measures may reduce spread if virus in 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41" y="1589741"/>
            <a:ext cx="3406583" cy="28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51385" y="1617135"/>
            <a:ext cx="7542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… explained using indicative graphs without numbers on the axes. </a:t>
            </a:r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/>
          </p:cNvSpPr>
          <p:nvPr/>
        </p:nvSpPr>
        <p:spPr bwMode="auto">
          <a:xfrm>
            <a:off x="3139355" y="616744"/>
            <a:ext cx="698889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What Energy Storage Does</a:t>
            </a:r>
            <a:endParaRPr lang="en-US" altLang="en-US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4" descr="UoN-UK-C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109"/>
          <a:stretch>
            <a:fillRect/>
          </a:stretch>
        </p:blipFill>
        <p:spPr bwMode="auto">
          <a:xfrm>
            <a:off x="23813" y="19050"/>
            <a:ext cx="2435225" cy="1033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332076" y="1671530"/>
            <a:ext cx="1144905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altLang="en-US" sz="2400" b="1" dirty="0" smtClean="0">
                <a:latin typeface="Arial" panose="020B0604020202020204" pitchFamily="34" charset="0"/>
              </a:rPr>
              <a:t>Energy </a:t>
            </a:r>
            <a:r>
              <a:rPr lang="en-GB" altLang="en-US" sz="2400" b="1" dirty="0">
                <a:latin typeface="Arial" panose="020B0604020202020204" pitchFamily="34" charset="0"/>
              </a:rPr>
              <a:t>Storage </a:t>
            </a:r>
            <a:r>
              <a:rPr lang="en-GB" altLang="en-US" sz="2400" b="1" dirty="0" smtClean="0">
                <a:latin typeface="Arial" panose="020B0604020202020204" pitchFamily="34" charset="0"/>
              </a:rPr>
              <a:t>redistributes energy </a:t>
            </a:r>
            <a:r>
              <a:rPr lang="en-GB" altLang="en-US" sz="2400" b="1" u="sng" dirty="0" smtClean="0">
                <a:latin typeface="Arial" panose="020B0604020202020204" pitchFamily="34" charset="0"/>
              </a:rPr>
              <a:t>in time</a:t>
            </a:r>
            <a:r>
              <a:rPr lang="en-GB" altLang="en-US" sz="2400" b="1" dirty="0" smtClean="0">
                <a:latin typeface="Arial" panose="020B0604020202020204" pitchFamily="34" charset="0"/>
              </a:rPr>
              <a:t> to help reconcile the different between the profiles of 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natural generation*</a:t>
            </a:r>
            <a:r>
              <a:rPr lang="en-GB" altLang="en-US" sz="2400" b="1" dirty="0" smtClean="0">
                <a:latin typeface="Arial" panose="020B0604020202020204" pitchFamily="34" charset="0"/>
              </a:rPr>
              <a:t> and 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natural demand</a:t>
            </a:r>
            <a:r>
              <a:rPr lang="en-GB" altLang="en-US" sz="2400" b="1" dirty="0" smtClean="0">
                <a:latin typeface="Arial" panose="020B0604020202020204" pitchFamily="34" charset="0"/>
              </a:rPr>
              <a:t>.</a:t>
            </a:r>
            <a:endParaRPr lang="en-GB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3503712" y="6402388"/>
            <a:ext cx="619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>
                <a:latin typeface="Arial" panose="020B0604020202020204" pitchFamily="34" charset="0"/>
              </a:rPr>
              <a:t>Medium Duration Energy Storage in the Net Zero UK.</a:t>
            </a:r>
            <a:endParaRPr lang="en-GB" altLang="en-US" sz="1600" i="1" dirty="0">
              <a:latin typeface="Arial" panose="020B0604020202020204" pitchFamily="34" charset="0"/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5278" r="76660" b="2103"/>
          <a:stretch>
            <a:fillRect/>
          </a:stretch>
        </p:blipFill>
        <p:spPr bwMode="auto">
          <a:xfrm>
            <a:off x="10128250" y="30163"/>
            <a:ext cx="2063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32432" y="6011027"/>
            <a:ext cx="1144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altLang="en-US" sz="2000" dirty="0" smtClean="0">
                <a:latin typeface="Arial" panose="020B0604020202020204" pitchFamily="34" charset="0"/>
              </a:rPr>
              <a:t>* Natural generation includes some degree of over-capacity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335744"/>
            <a:ext cx="8201332" cy="3653253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9205649" y="3154140"/>
            <a:ext cx="231006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altLang="en-US" sz="1600" i="1" dirty="0" smtClean="0">
                <a:latin typeface="Arial" panose="020B0604020202020204" pitchFamily="34" charset="0"/>
              </a:rPr>
              <a:t>Scaled </a:t>
            </a:r>
            <a:r>
              <a:rPr lang="en-GB" altLang="en-US" sz="1600" b="1" i="1" dirty="0" smtClean="0">
                <a:latin typeface="Arial" panose="020B0604020202020204" pitchFamily="34" charset="0"/>
              </a:rPr>
              <a:t>N</a:t>
            </a:r>
            <a:r>
              <a:rPr lang="en-GB" altLang="en-US" sz="1600" b="1" i="1" dirty="0" smtClean="0">
                <a:latin typeface="Arial" panose="020B0604020202020204" pitchFamily="34" charset="0"/>
              </a:rPr>
              <a:t>et Demand</a:t>
            </a:r>
            <a:r>
              <a:rPr lang="en-GB" altLang="en-US" sz="1600" i="1" dirty="0" smtClean="0">
                <a:latin typeface="Arial" panose="020B0604020202020204" pitchFamily="34" charset="0"/>
              </a:rPr>
              <a:t> over 10 years with 75% generation from wind, 25% generation from PV and 10% over-capacity.</a:t>
            </a:r>
            <a:endParaRPr lang="en-GB" altLang="en-US" sz="16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/>
          </p:cNvSpPr>
          <p:nvPr/>
        </p:nvSpPr>
        <p:spPr bwMode="auto">
          <a:xfrm>
            <a:off x="2639617" y="616744"/>
            <a:ext cx="7488634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Decomposing the duty of E.S.</a:t>
            </a:r>
            <a:endParaRPr lang="en-US" altLang="en-US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4" descr="UoN-UK-C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109"/>
          <a:stretch>
            <a:fillRect/>
          </a:stretch>
        </p:blipFill>
        <p:spPr bwMode="auto">
          <a:xfrm>
            <a:off x="23813" y="19050"/>
            <a:ext cx="2435225" cy="1033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332076" y="1412776"/>
            <a:ext cx="114490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altLang="en-US" sz="2400" b="1" dirty="0" smtClean="0">
                <a:latin typeface="Arial" panose="020B0604020202020204" pitchFamily="34" charset="0"/>
              </a:rPr>
              <a:t>We can decompose 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net-</a:t>
            </a:r>
            <a:r>
              <a:rPr lang="en-GB" altLang="en-US" sz="2400" b="1" i="1" dirty="0" smtClean="0">
                <a:latin typeface="Arial" panose="020B0604020202020204" pitchFamily="34" charset="0"/>
              </a:rPr>
              <a:t>demand</a:t>
            </a:r>
            <a:r>
              <a:rPr lang="en-GB" altLang="en-US" sz="2400" b="1" dirty="0" smtClean="0">
                <a:latin typeface="Arial" panose="020B0604020202020204" pitchFamily="34" charset="0"/>
              </a:rPr>
              <a:t> into different frequency components. </a:t>
            </a: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5278" r="76660" b="2103"/>
          <a:stretch>
            <a:fillRect/>
          </a:stretch>
        </p:blipFill>
        <p:spPr bwMode="auto">
          <a:xfrm>
            <a:off x="10128250" y="30163"/>
            <a:ext cx="2063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32076" y="1874102"/>
            <a:ext cx="1144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altLang="en-US" sz="2000" dirty="0" smtClean="0">
                <a:latin typeface="Arial" panose="020B0604020202020204" pitchFamily="34" charset="0"/>
              </a:rPr>
              <a:t>Use a log. scale for frequency … </a:t>
            </a:r>
            <a:r>
              <a:rPr lang="en-GB" altLang="en-US" sz="2000" i="1" dirty="0" smtClean="0">
                <a:latin typeface="Arial" panose="020B0604020202020204" pitchFamily="34" charset="0"/>
              </a:rPr>
              <a:t>Octaves </a:t>
            </a:r>
            <a:r>
              <a:rPr lang="en-GB" altLang="en-US" sz="2000" dirty="0" smtClean="0">
                <a:latin typeface="Arial" panose="020B0604020202020204" pitchFamily="34" charset="0"/>
              </a:rPr>
              <a:t>(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altLang="en-US" sz="2000" dirty="0" smtClean="0">
                <a:latin typeface="Arial" panose="020B0604020202020204" pitchFamily="34" charset="0"/>
              </a:rPr>
              <a:t>2), </a:t>
            </a:r>
            <a:r>
              <a:rPr lang="en-GB" altLang="en-US" sz="2000" i="1" dirty="0" smtClean="0">
                <a:latin typeface="Arial" panose="020B0604020202020204" pitchFamily="34" charset="0"/>
              </a:rPr>
              <a:t>Third-Octaves</a:t>
            </a:r>
            <a:r>
              <a:rPr lang="en-GB" altLang="en-US" sz="2000" dirty="0" smtClean="0">
                <a:latin typeface="Arial" panose="020B0604020202020204" pitchFamily="34" charset="0"/>
              </a:rPr>
              <a:t> (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altLang="en-US" sz="2000" dirty="0" smtClean="0">
                <a:latin typeface="Arial" panose="020B0604020202020204" pitchFamily="34" charset="0"/>
              </a:rPr>
              <a:t>1.25992), </a:t>
            </a:r>
            <a:r>
              <a:rPr lang="en-GB" altLang="en-US" sz="2000" i="1" dirty="0" smtClean="0">
                <a:latin typeface="Arial" panose="020B0604020202020204" pitchFamily="34" charset="0"/>
              </a:rPr>
              <a:t>Semi-tones</a:t>
            </a:r>
            <a:r>
              <a:rPr lang="en-GB" altLang="en-US" sz="2000" dirty="0" smtClean="0"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</a:rPr>
              <a:t>(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altLang="en-US" sz="2000" dirty="0" smtClean="0">
                <a:latin typeface="Arial" panose="020B0604020202020204" pitchFamily="34" charset="0"/>
              </a:rPr>
              <a:t>1.05946)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368" y="2946660"/>
            <a:ext cx="11233248" cy="3290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96895" y="3093980"/>
            <a:ext cx="0" cy="28187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70606" y="5891155"/>
            <a:ext cx="3657364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log(discharge-duration)</a:t>
            </a:r>
            <a:r>
              <a: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endParaRPr lang="en-GB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96895" y="5919730"/>
            <a:ext cx="104544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5400" y="3645024"/>
            <a:ext cx="10643488" cy="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35360" y="2292091"/>
            <a:ext cx="1144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altLang="en-US" sz="2000" dirty="0" smtClean="0">
                <a:latin typeface="Arial" panose="020B0604020202020204" pitchFamily="34" charset="0"/>
              </a:rPr>
              <a:t>Discharge times of relevance range from ~0.1s to ~15,000 hrs (5 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en-GB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s) … 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GB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Octaves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020739" y="3068960"/>
            <a:ext cx="0" cy="28187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07368" y="3356992"/>
            <a:ext cx="10601105" cy="2520278"/>
            <a:chOff x="407368" y="3356992"/>
            <a:chExt cx="10717832" cy="2520278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 rot="16200000">
              <a:off x="-308461" y="4430066"/>
              <a:ext cx="2307049" cy="58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i="1" dirty="0" smtClean="0">
                  <a:solidFill>
                    <a:srgbClr val="6699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Power Requirement</a:t>
              </a:r>
              <a:r>
                <a:rPr lang="en-GB" sz="1600" dirty="0" smtClean="0">
                  <a:solidFill>
                    <a:srgbClr val="6699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smtClean="0">
                  <a:solidFill>
                    <a:srgbClr val="6699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br>
                <a:rPr lang="en-GB" sz="1600" dirty="0" smtClean="0">
                  <a:solidFill>
                    <a:srgbClr val="6699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</a:br>
              <a:r>
                <a:rPr lang="en-GB" sz="1200" dirty="0" smtClean="0">
                  <a:solidFill>
                    <a:srgbClr val="6699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(per octave)</a:t>
              </a:r>
              <a:endParaRPr lang="en-GB" sz="1600" dirty="0">
                <a:solidFill>
                  <a:srgbClr val="6699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07368" y="3356992"/>
              <a:ext cx="864096" cy="257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</a:t>
              </a:r>
              <a:r>
                <a:rPr lang="en-GB" sz="1400" dirty="0" err="1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p.u</a:t>
              </a:r>
              <a:r>
                <a:rPr lang="en-GB" sz="1400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205345" y="4023351"/>
              <a:ext cx="9919855" cy="1850975"/>
            </a:xfrm>
            <a:custGeom>
              <a:avLst/>
              <a:gdLst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3325091 w 9919855"/>
                <a:gd name="connsiteY3" fmla="*/ 1316182 h 2452254"/>
                <a:gd name="connsiteX4" fmla="*/ 4322619 w 9919855"/>
                <a:gd name="connsiteY4" fmla="*/ 1496291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22619 w 9919855"/>
                <a:gd name="connsiteY4" fmla="*/ 1496291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9855" h="2452254">
                  <a:moveTo>
                    <a:pt x="0" y="0"/>
                  </a:moveTo>
                  <a:cubicBezTo>
                    <a:pt x="272473" y="6927"/>
                    <a:pt x="544946" y="13854"/>
                    <a:pt x="845128" y="69272"/>
                  </a:cubicBezTo>
                  <a:cubicBezTo>
                    <a:pt x="1145310" y="124690"/>
                    <a:pt x="1452418" y="170873"/>
                    <a:pt x="1801091" y="332509"/>
                  </a:cubicBezTo>
                  <a:cubicBezTo>
                    <a:pt x="2149764" y="494146"/>
                    <a:pt x="2514600" y="856673"/>
                    <a:pt x="2937164" y="1039091"/>
                  </a:cubicBezTo>
                  <a:cubicBezTo>
                    <a:pt x="3359728" y="1221509"/>
                    <a:pt x="3900055" y="1380837"/>
                    <a:pt x="4336474" y="1427018"/>
                  </a:cubicBezTo>
                  <a:cubicBezTo>
                    <a:pt x="4772893" y="1473199"/>
                    <a:pt x="5172364" y="1588655"/>
                    <a:pt x="5472546" y="1731818"/>
                  </a:cubicBezTo>
                  <a:cubicBezTo>
                    <a:pt x="5772728" y="1874981"/>
                    <a:pt x="5945910" y="2008909"/>
                    <a:pt x="6303819" y="2119745"/>
                  </a:cubicBezTo>
                  <a:cubicBezTo>
                    <a:pt x="6661728" y="2230581"/>
                    <a:pt x="7197436" y="2341418"/>
                    <a:pt x="7620000" y="2396836"/>
                  </a:cubicBezTo>
                  <a:cubicBezTo>
                    <a:pt x="8042564" y="2452254"/>
                    <a:pt x="8839201" y="2452254"/>
                    <a:pt x="8839201" y="2452254"/>
                  </a:cubicBezTo>
                  <a:lnTo>
                    <a:pt x="9919855" y="2452254"/>
                  </a:ln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57891" y="3327443"/>
            <a:ext cx="10393490" cy="2567267"/>
            <a:chOff x="1157891" y="3327443"/>
            <a:chExt cx="10393490" cy="2607982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8976320" y="3327443"/>
              <a:ext cx="2044419" cy="28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~1 </a:t>
              </a:r>
              <a:r>
                <a:rPr lang="en-GB" sz="1400" dirty="0" err="1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p.u</a:t>
              </a:r>
              <a:r>
                <a:rPr lang="en-GB" sz="1400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GB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× (1 week)</a:t>
              </a:r>
              <a:endPara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 rot="16200000">
              <a:off x="10061142" y="4427471"/>
              <a:ext cx="2421641" cy="55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i="1" dirty="0" smtClean="0">
                  <a:solidFill>
                    <a:srgbClr val="9966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 Requirement</a:t>
              </a:r>
              <a:r>
                <a:rPr lang="en-GB" sz="1600" dirty="0" smtClean="0">
                  <a:solidFill>
                    <a:srgbClr val="9966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smtClean="0">
                  <a:solidFill>
                    <a:srgbClr val="9966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br>
                <a:rPr lang="en-GB" sz="1600" dirty="0" smtClean="0">
                  <a:solidFill>
                    <a:srgbClr val="9966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</a:br>
              <a:r>
                <a:rPr lang="en-GB" sz="1200" dirty="0" smtClean="0">
                  <a:solidFill>
                    <a:srgbClr val="9966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(per octave)</a:t>
              </a:r>
              <a:endParaRPr lang="en-GB" sz="1600" dirty="0">
                <a:solidFill>
                  <a:srgbClr val="9966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157891" y="3820239"/>
              <a:ext cx="9850582" cy="2115186"/>
            </a:xfrm>
            <a:custGeom>
              <a:avLst/>
              <a:gdLst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3325091 w 9919855"/>
                <a:gd name="connsiteY3" fmla="*/ 1316182 h 2452254"/>
                <a:gd name="connsiteX4" fmla="*/ 4322619 w 9919855"/>
                <a:gd name="connsiteY4" fmla="*/ 1496291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22619 w 9919855"/>
                <a:gd name="connsiteY4" fmla="*/ 1496291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548255 w 9919855"/>
                <a:gd name="connsiteY8" fmla="*/ 2410691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303819 w 9919855"/>
                <a:gd name="connsiteY6" fmla="*/ 2119745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472546 w 9919855"/>
                <a:gd name="connsiteY5" fmla="*/ 1731818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36474 w 9919855"/>
                <a:gd name="connsiteY4" fmla="*/ 1427018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64184 w 9919855"/>
                <a:gd name="connsiteY4" fmla="*/ 16763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364184 w 9919855"/>
                <a:gd name="connsiteY4" fmla="*/ 16763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2937164 w 9919855"/>
                <a:gd name="connsiteY3" fmla="*/ 1039091 h 2452254"/>
                <a:gd name="connsiteX4" fmla="*/ 4641275 w 9919855"/>
                <a:gd name="connsiteY4" fmla="*/ 16763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3172691 w 9919855"/>
                <a:gd name="connsiteY3" fmla="*/ 1274619 h 2452254"/>
                <a:gd name="connsiteX4" fmla="*/ 4641275 w 9919855"/>
                <a:gd name="connsiteY4" fmla="*/ 16763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3172691 w 9919855"/>
                <a:gd name="connsiteY3" fmla="*/ 1274619 h 2452254"/>
                <a:gd name="connsiteX4" fmla="*/ 4627421 w 9919855"/>
                <a:gd name="connsiteY4" fmla="*/ 15239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1801091 w 9919855"/>
                <a:gd name="connsiteY2" fmla="*/ 332509 h 2452254"/>
                <a:gd name="connsiteX3" fmla="*/ 3338945 w 9919855"/>
                <a:gd name="connsiteY3" fmla="*/ 1219200 h 2452254"/>
                <a:gd name="connsiteX4" fmla="*/ 4627421 w 9919855"/>
                <a:gd name="connsiteY4" fmla="*/ 15239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45128 w 9919855"/>
                <a:gd name="connsiteY1" fmla="*/ 69272 h 2452254"/>
                <a:gd name="connsiteX2" fmla="*/ 2092036 w 9919855"/>
                <a:gd name="connsiteY2" fmla="*/ 540327 h 2452254"/>
                <a:gd name="connsiteX3" fmla="*/ 3338945 w 9919855"/>
                <a:gd name="connsiteY3" fmla="*/ 1219200 h 2452254"/>
                <a:gd name="connsiteX4" fmla="*/ 4627421 w 9919855"/>
                <a:gd name="connsiteY4" fmla="*/ 15239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72837 w 9919855"/>
                <a:gd name="connsiteY1" fmla="*/ 374072 h 2452254"/>
                <a:gd name="connsiteX2" fmla="*/ 2092036 w 9919855"/>
                <a:gd name="connsiteY2" fmla="*/ 540327 h 2452254"/>
                <a:gd name="connsiteX3" fmla="*/ 3338945 w 9919855"/>
                <a:gd name="connsiteY3" fmla="*/ 1219200 h 2452254"/>
                <a:gd name="connsiteX4" fmla="*/ 4627421 w 9919855"/>
                <a:gd name="connsiteY4" fmla="*/ 15239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919855"/>
                <a:gd name="connsiteY0" fmla="*/ 0 h 2452254"/>
                <a:gd name="connsiteX1" fmla="*/ 872837 w 9919855"/>
                <a:gd name="connsiteY1" fmla="*/ 374072 h 2452254"/>
                <a:gd name="connsiteX2" fmla="*/ 2092036 w 9919855"/>
                <a:gd name="connsiteY2" fmla="*/ 540327 h 2452254"/>
                <a:gd name="connsiteX3" fmla="*/ 3338945 w 9919855"/>
                <a:gd name="connsiteY3" fmla="*/ 1219200 h 2452254"/>
                <a:gd name="connsiteX4" fmla="*/ 4627421 w 9919855"/>
                <a:gd name="connsiteY4" fmla="*/ 1523999 h 2452254"/>
                <a:gd name="connsiteX5" fmla="*/ 5902036 w 9919855"/>
                <a:gd name="connsiteY5" fmla="*/ 1939636 h 2452254"/>
                <a:gd name="connsiteX6" fmla="*/ 6664037 w 9919855"/>
                <a:gd name="connsiteY6" fmla="*/ 2258290 h 2452254"/>
                <a:gd name="connsiteX7" fmla="*/ 7620000 w 9919855"/>
                <a:gd name="connsiteY7" fmla="*/ 2396836 h 2452254"/>
                <a:gd name="connsiteX8" fmla="*/ 8839201 w 9919855"/>
                <a:gd name="connsiteY8" fmla="*/ 2452254 h 2452254"/>
                <a:gd name="connsiteX9" fmla="*/ 9919855 w 9919855"/>
                <a:gd name="connsiteY9" fmla="*/ 2452254 h 2452254"/>
                <a:gd name="connsiteX0" fmla="*/ 0 w 9836728"/>
                <a:gd name="connsiteY0" fmla="*/ 0 h 2202872"/>
                <a:gd name="connsiteX1" fmla="*/ 789710 w 9836728"/>
                <a:gd name="connsiteY1" fmla="*/ 124690 h 2202872"/>
                <a:gd name="connsiteX2" fmla="*/ 2008909 w 9836728"/>
                <a:gd name="connsiteY2" fmla="*/ 290945 h 2202872"/>
                <a:gd name="connsiteX3" fmla="*/ 3255818 w 9836728"/>
                <a:gd name="connsiteY3" fmla="*/ 969818 h 2202872"/>
                <a:gd name="connsiteX4" fmla="*/ 4544294 w 9836728"/>
                <a:gd name="connsiteY4" fmla="*/ 1274617 h 2202872"/>
                <a:gd name="connsiteX5" fmla="*/ 5818909 w 9836728"/>
                <a:gd name="connsiteY5" fmla="*/ 1690254 h 2202872"/>
                <a:gd name="connsiteX6" fmla="*/ 6580910 w 9836728"/>
                <a:gd name="connsiteY6" fmla="*/ 2008908 h 2202872"/>
                <a:gd name="connsiteX7" fmla="*/ 7536873 w 9836728"/>
                <a:gd name="connsiteY7" fmla="*/ 2147454 h 2202872"/>
                <a:gd name="connsiteX8" fmla="*/ 8756074 w 9836728"/>
                <a:gd name="connsiteY8" fmla="*/ 2202872 h 2202872"/>
                <a:gd name="connsiteX9" fmla="*/ 9836728 w 9836728"/>
                <a:gd name="connsiteY9" fmla="*/ 2202872 h 2202872"/>
                <a:gd name="connsiteX0" fmla="*/ 0 w 9836728"/>
                <a:gd name="connsiteY0" fmla="*/ 0 h 2202872"/>
                <a:gd name="connsiteX1" fmla="*/ 789710 w 9836728"/>
                <a:gd name="connsiteY1" fmla="*/ 124690 h 2202872"/>
                <a:gd name="connsiteX2" fmla="*/ 2008909 w 9836728"/>
                <a:gd name="connsiteY2" fmla="*/ 290945 h 2202872"/>
                <a:gd name="connsiteX3" fmla="*/ 3255818 w 9836728"/>
                <a:gd name="connsiteY3" fmla="*/ 969818 h 2202872"/>
                <a:gd name="connsiteX4" fmla="*/ 4544294 w 9836728"/>
                <a:gd name="connsiteY4" fmla="*/ 1274617 h 2202872"/>
                <a:gd name="connsiteX5" fmla="*/ 5818909 w 9836728"/>
                <a:gd name="connsiteY5" fmla="*/ 1690254 h 2202872"/>
                <a:gd name="connsiteX6" fmla="*/ 6580910 w 9836728"/>
                <a:gd name="connsiteY6" fmla="*/ 2008908 h 2202872"/>
                <a:gd name="connsiteX7" fmla="*/ 7536873 w 9836728"/>
                <a:gd name="connsiteY7" fmla="*/ 2147454 h 2202872"/>
                <a:gd name="connsiteX8" fmla="*/ 8756074 w 9836728"/>
                <a:gd name="connsiteY8" fmla="*/ 2202872 h 2202872"/>
                <a:gd name="connsiteX9" fmla="*/ 9836728 w 9836728"/>
                <a:gd name="connsiteY9" fmla="*/ 2202872 h 2202872"/>
                <a:gd name="connsiteX0" fmla="*/ 0 w 9850582"/>
                <a:gd name="connsiteY0" fmla="*/ 0 h 2105891"/>
                <a:gd name="connsiteX1" fmla="*/ 803564 w 9850582"/>
                <a:gd name="connsiteY1" fmla="*/ 27709 h 2105891"/>
                <a:gd name="connsiteX2" fmla="*/ 2022763 w 9850582"/>
                <a:gd name="connsiteY2" fmla="*/ 193964 h 2105891"/>
                <a:gd name="connsiteX3" fmla="*/ 3269672 w 9850582"/>
                <a:gd name="connsiteY3" fmla="*/ 872837 h 2105891"/>
                <a:gd name="connsiteX4" fmla="*/ 4558148 w 9850582"/>
                <a:gd name="connsiteY4" fmla="*/ 1177636 h 2105891"/>
                <a:gd name="connsiteX5" fmla="*/ 5832763 w 9850582"/>
                <a:gd name="connsiteY5" fmla="*/ 1593273 h 2105891"/>
                <a:gd name="connsiteX6" fmla="*/ 6594764 w 9850582"/>
                <a:gd name="connsiteY6" fmla="*/ 1911927 h 2105891"/>
                <a:gd name="connsiteX7" fmla="*/ 7550727 w 9850582"/>
                <a:gd name="connsiteY7" fmla="*/ 2050473 h 2105891"/>
                <a:gd name="connsiteX8" fmla="*/ 8769928 w 9850582"/>
                <a:gd name="connsiteY8" fmla="*/ 2105891 h 2105891"/>
                <a:gd name="connsiteX9" fmla="*/ 9850582 w 9850582"/>
                <a:gd name="connsiteY9" fmla="*/ 2105891 h 2105891"/>
                <a:gd name="connsiteX0" fmla="*/ 0 w 9850582"/>
                <a:gd name="connsiteY0" fmla="*/ 9295 h 2115186"/>
                <a:gd name="connsiteX1" fmla="*/ 803564 w 9850582"/>
                <a:gd name="connsiteY1" fmla="*/ 37004 h 2115186"/>
                <a:gd name="connsiteX2" fmla="*/ 2022763 w 9850582"/>
                <a:gd name="connsiteY2" fmla="*/ 203259 h 2115186"/>
                <a:gd name="connsiteX3" fmla="*/ 3269672 w 9850582"/>
                <a:gd name="connsiteY3" fmla="*/ 882132 h 2115186"/>
                <a:gd name="connsiteX4" fmla="*/ 4558148 w 9850582"/>
                <a:gd name="connsiteY4" fmla="*/ 1186931 h 2115186"/>
                <a:gd name="connsiteX5" fmla="*/ 5832763 w 9850582"/>
                <a:gd name="connsiteY5" fmla="*/ 1602568 h 2115186"/>
                <a:gd name="connsiteX6" fmla="*/ 6594764 w 9850582"/>
                <a:gd name="connsiteY6" fmla="*/ 1921222 h 2115186"/>
                <a:gd name="connsiteX7" fmla="*/ 7550727 w 9850582"/>
                <a:gd name="connsiteY7" fmla="*/ 2059768 h 2115186"/>
                <a:gd name="connsiteX8" fmla="*/ 8769928 w 9850582"/>
                <a:gd name="connsiteY8" fmla="*/ 2115186 h 2115186"/>
                <a:gd name="connsiteX9" fmla="*/ 9850582 w 9850582"/>
                <a:gd name="connsiteY9" fmla="*/ 2115186 h 2115186"/>
                <a:gd name="connsiteX0" fmla="*/ 0 w 9850582"/>
                <a:gd name="connsiteY0" fmla="*/ 9295 h 2115186"/>
                <a:gd name="connsiteX1" fmla="*/ 997528 w 9850582"/>
                <a:gd name="connsiteY1" fmla="*/ 37004 h 2115186"/>
                <a:gd name="connsiteX2" fmla="*/ 2022763 w 9850582"/>
                <a:gd name="connsiteY2" fmla="*/ 203259 h 2115186"/>
                <a:gd name="connsiteX3" fmla="*/ 3269672 w 9850582"/>
                <a:gd name="connsiteY3" fmla="*/ 882132 h 2115186"/>
                <a:gd name="connsiteX4" fmla="*/ 4558148 w 9850582"/>
                <a:gd name="connsiteY4" fmla="*/ 1186931 h 2115186"/>
                <a:gd name="connsiteX5" fmla="*/ 5832763 w 9850582"/>
                <a:gd name="connsiteY5" fmla="*/ 1602568 h 2115186"/>
                <a:gd name="connsiteX6" fmla="*/ 6594764 w 9850582"/>
                <a:gd name="connsiteY6" fmla="*/ 1921222 h 2115186"/>
                <a:gd name="connsiteX7" fmla="*/ 7550727 w 9850582"/>
                <a:gd name="connsiteY7" fmla="*/ 2059768 h 2115186"/>
                <a:gd name="connsiteX8" fmla="*/ 8769928 w 9850582"/>
                <a:gd name="connsiteY8" fmla="*/ 2115186 h 2115186"/>
                <a:gd name="connsiteX9" fmla="*/ 9850582 w 9850582"/>
                <a:gd name="connsiteY9" fmla="*/ 2115186 h 2115186"/>
                <a:gd name="connsiteX0" fmla="*/ 0 w 9850582"/>
                <a:gd name="connsiteY0" fmla="*/ 9295 h 2115186"/>
                <a:gd name="connsiteX1" fmla="*/ 997528 w 9850582"/>
                <a:gd name="connsiteY1" fmla="*/ 37004 h 2115186"/>
                <a:gd name="connsiteX2" fmla="*/ 2022763 w 9850582"/>
                <a:gd name="connsiteY2" fmla="*/ 203259 h 2115186"/>
                <a:gd name="connsiteX3" fmla="*/ 3269672 w 9850582"/>
                <a:gd name="connsiteY3" fmla="*/ 882132 h 2115186"/>
                <a:gd name="connsiteX4" fmla="*/ 4641276 w 9850582"/>
                <a:gd name="connsiteY4" fmla="*/ 1103804 h 2115186"/>
                <a:gd name="connsiteX5" fmla="*/ 5832763 w 9850582"/>
                <a:gd name="connsiteY5" fmla="*/ 1602568 h 2115186"/>
                <a:gd name="connsiteX6" fmla="*/ 6594764 w 9850582"/>
                <a:gd name="connsiteY6" fmla="*/ 1921222 h 2115186"/>
                <a:gd name="connsiteX7" fmla="*/ 7550727 w 9850582"/>
                <a:gd name="connsiteY7" fmla="*/ 2059768 h 2115186"/>
                <a:gd name="connsiteX8" fmla="*/ 8769928 w 9850582"/>
                <a:gd name="connsiteY8" fmla="*/ 2115186 h 2115186"/>
                <a:gd name="connsiteX9" fmla="*/ 9850582 w 9850582"/>
                <a:gd name="connsiteY9" fmla="*/ 2115186 h 2115186"/>
                <a:gd name="connsiteX0" fmla="*/ 0 w 9850582"/>
                <a:gd name="connsiteY0" fmla="*/ 9295 h 2115186"/>
                <a:gd name="connsiteX1" fmla="*/ 997528 w 9850582"/>
                <a:gd name="connsiteY1" fmla="*/ 37004 h 2115186"/>
                <a:gd name="connsiteX2" fmla="*/ 2022763 w 9850582"/>
                <a:gd name="connsiteY2" fmla="*/ 203259 h 2115186"/>
                <a:gd name="connsiteX3" fmla="*/ 3214254 w 9850582"/>
                <a:gd name="connsiteY3" fmla="*/ 882132 h 2115186"/>
                <a:gd name="connsiteX4" fmla="*/ 4641276 w 9850582"/>
                <a:gd name="connsiteY4" fmla="*/ 1103804 h 2115186"/>
                <a:gd name="connsiteX5" fmla="*/ 5832763 w 9850582"/>
                <a:gd name="connsiteY5" fmla="*/ 1602568 h 2115186"/>
                <a:gd name="connsiteX6" fmla="*/ 6594764 w 9850582"/>
                <a:gd name="connsiteY6" fmla="*/ 1921222 h 2115186"/>
                <a:gd name="connsiteX7" fmla="*/ 7550727 w 9850582"/>
                <a:gd name="connsiteY7" fmla="*/ 2059768 h 2115186"/>
                <a:gd name="connsiteX8" fmla="*/ 8769928 w 9850582"/>
                <a:gd name="connsiteY8" fmla="*/ 2115186 h 2115186"/>
                <a:gd name="connsiteX9" fmla="*/ 9850582 w 9850582"/>
                <a:gd name="connsiteY9" fmla="*/ 2115186 h 211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50582" h="2115186">
                  <a:moveTo>
                    <a:pt x="0" y="9295"/>
                  </a:moveTo>
                  <a:cubicBezTo>
                    <a:pt x="355601" y="-11487"/>
                    <a:pt x="660401" y="4677"/>
                    <a:pt x="997528" y="37004"/>
                  </a:cubicBezTo>
                  <a:cubicBezTo>
                    <a:pt x="1334655" y="69331"/>
                    <a:pt x="1653309" y="62404"/>
                    <a:pt x="2022763" y="203259"/>
                  </a:cubicBezTo>
                  <a:cubicBezTo>
                    <a:pt x="2392217" y="344114"/>
                    <a:pt x="2777835" y="732041"/>
                    <a:pt x="3214254" y="882132"/>
                  </a:cubicBezTo>
                  <a:cubicBezTo>
                    <a:pt x="3650673" y="1032223"/>
                    <a:pt x="4204858" y="983731"/>
                    <a:pt x="4641276" y="1103804"/>
                  </a:cubicBezTo>
                  <a:cubicBezTo>
                    <a:pt x="5077694" y="1223877"/>
                    <a:pt x="5507182" y="1466332"/>
                    <a:pt x="5832763" y="1602568"/>
                  </a:cubicBezTo>
                  <a:cubicBezTo>
                    <a:pt x="6158344" y="1738804"/>
                    <a:pt x="6308437" y="1845022"/>
                    <a:pt x="6594764" y="1921222"/>
                  </a:cubicBezTo>
                  <a:cubicBezTo>
                    <a:pt x="6881091" y="1997422"/>
                    <a:pt x="7188200" y="2027441"/>
                    <a:pt x="7550727" y="2059768"/>
                  </a:cubicBezTo>
                  <a:cubicBezTo>
                    <a:pt x="7913254" y="2092095"/>
                    <a:pt x="8769928" y="2115186"/>
                    <a:pt x="8769928" y="2115186"/>
                  </a:cubicBezTo>
                  <a:lnTo>
                    <a:pt x="9850582" y="2115186"/>
                  </a:lnTo>
                </a:path>
              </a:pathLst>
            </a:custGeom>
            <a:noFill/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503712" y="6402388"/>
            <a:ext cx="619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>
                <a:latin typeface="Arial" panose="020B0604020202020204" pitchFamily="34" charset="0"/>
              </a:rPr>
              <a:t>Medium Duration Energy Storage in the Net Zero UK.</a:t>
            </a:r>
            <a:endParaRPr lang="en-GB" altLang="en-US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/>
          </p:cNvSpPr>
          <p:nvPr/>
        </p:nvSpPr>
        <p:spPr bwMode="auto">
          <a:xfrm>
            <a:off x="2384193" y="438706"/>
            <a:ext cx="734481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Different Timescales </a:t>
            </a: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sym typeface="Symbol" panose="05050102010706020507" pitchFamily="18" charset="2"/>
              </a:rPr>
              <a:t> Different Technology Sets</a:t>
            </a:r>
            <a:endParaRPr lang="en-US" altLang="en-US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4" descr="UoN-UK-C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109"/>
          <a:stretch>
            <a:fillRect/>
          </a:stretch>
        </p:blipFill>
        <p:spPr bwMode="auto">
          <a:xfrm>
            <a:off x="23813" y="19050"/>
            <a:ext cx="2435225" cy="1033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5278" r="76660" b="2103"/>
          <a:stretch>
            <a:fillRect/>
          </a:stretch>
        </p:blipFill>
        <p:spPr bwMode="auto">
          <a:xfrm>
            <a:off x="10128250" y="30163"/>
            <a:ext cx="2063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7368" y="1700808"/>
            <a:ext cx="11017224" cy="4536504"/>
            <a:chOff x="407368" y="2946660"/>
            <a:chExt cx="6063615" cy="3290652"/>
          </a:xfrm>
        </p:grpSpPr>
        <p:sp>
          <p:nvSpPr>
            <p:cNvPr id="8" name="Rectangle 7"/>
            <p:cNvSpPr/>
            <p:nvPr/>
          </p:nvSpPr>
          <p:spPr>
            <a:xfrm>
              <a:off x="407368" y="2946660"/>
              <a:ext cx="6063615" cy="3290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65813" y="3093980"/>
              <a:ext cx="0" cy="28187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438733" y="5891155"/>
              <a:ext cx="1974215" cy="257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i="1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log(discharge-duration)</a:t>
              </a:r>
              <a:r>
                <a:rPr lang="en-GB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endPara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 rot="16200000">
              <a:off x="-569653" y="4271607"/>
              <a:ext cx="2307049" cy="18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Cost-per-semitone</a:t>
              </a:r>
              <a:r>
                <a:rPr lang="en-GB" sz="1600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endPara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65813" y="5919730"/>
              <a:ext cx="56432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95408" y="1758531"/>
            <a:ext cx="9951381" cy="4040961"/>
            <a:chOff x="897147" y="1758531"/>
            <a:chExt cx="9951381" cy="4040961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993193" y="2018365"/>
              <a:ext cx="1251314" cy="3781127"/>
            </a:xfrm>
            <a:prstGeom prst="line">
              <a:avLst/>
            </a:prstGeom>
            <a:ln w="9525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6168008" y="1844824"/>
              <a:ext cx="4680520" cy="2990165"/>
            </a:xfrm>
            <a:custGeom>
              <a:avLst/>
              <a:gdLst>
                <a:gd name="connsiteX0" fmla="*/ 0 w 3623941"/>
                <a:gd name="connsiteY0" fmla="*/ 0 h 2133545"/>
                <a:gd name="connsiteX1" fmla="*/ 2333683 w 3623941"/>
                <a:gd name="connsiteY1" fmla="*/ 1817580 h 2133545"/>
                <a:gd name="connsiteX2" fmla="*/ 3623941 w 3623941"/>
                <a:gd name="connsiteY2" fmla="*/ 2120510 h 2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3941" h="2133545">
                  <a:moveTo>
                    <a:pt x="0" y="0"/>
                  </a:moveTo>
                  <a:cubicBezTo>
                    <a:pt x="864846" y="732081"/>
                    <a:pt x="1729693" y="1464162"/>
                    <a:pt x="2333683" y="1817580"/>
                  </a:cubicBezTo>
                  <a:cubicBezTo>
                    <a:pt x="2937673" y="2170998"/>
                    <a:pt x="3280807" y="2145754"/>
                    <a:pt x="3623941" y="2120510"/>
                  </a:cubicBezTo>
                </a:path>
              </a:pathLst>
            </a:cu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08882" y="1978317"/>
              <a:ext cx="8620160" cy="2274065"/>
            </a:xfrm>
            <a:custGeom>
              <a:avLst/>
              <a:gdLst>
                <a:gd name="connsiteX0" fmla="*/ 0 w 4869320"/>
                <a:gd name="connsiteY0" fmla="*/ 72928 h 1622593"/>
                <a:gd name="connsiteX1" fmla="*/ 403907 w 4869320"/>
                <a:gd name="connsiteY1" fmla="*/ 964888 h 1622593"/>
                <a:gd name="connsiteX2" fmla="*/ 1194891 w 4869320"/>
                <a:gd name="connsiteY2" fmla="*/ 1464162 h 1622593"/>
                <a:gd name="connsiteX3" fmla="*/ 2344903 w 4869320"/>
                <a:gd name="connsiteY3" fmla="*/ 1621237 h 1622593"/>
                <a:gd name="connsiteX4" fmla="*/ 3309791 w 4869320"/>
                <a:gd name="connsiteY4" fmla="*/ 1396844 h 1622593"/>
                <a:gd name="connsiteX5" fmla="*/ 3865163 w 4869320"/>
                <a:gd name="connsiteY5" fmla="*/ 1049036 h 1622593"/>
                <a:gd name="connsiteX6" fmla="*/ 4521512 w 4869320"/>
                <a:gd name="connsiteY6" fmla="*/ 398297 h 1622593"/>
                <a:gd name="connsiteX7" fmla="*/ 4869320 w 4869320"/>
                <a:gd name="connsiteY7" fmla="*/ 0 h 162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9320" h="1622593">
                  <a:moveTo>
                    <a:pt x="0" y="72928"/>
                  </a:moveTo>
                  <a:cubicBezTo>
                    <a:pt x="102379" y="402972"/>
                    <a:pt x="204759" y="733016"/>
                    <a:pt x="403907" y="964888"/>
                  </a:cubicBezTo>
                  <a:cubicBezTo>
                    <a:pt x="603055" y="1196760"/>
                    <a:pt x="871392" y="1354771"/>
                    <a:pt x="1194891" y="1464162"/>
                  </a:cubicBezTo>
                  <a:cubicBezTo>
                    <a:pt x="1518390" y="1573553"/>
                    <a:pt x="1992420" y="1632457"/>
                    <a:pt x="2344903" y="1621237"/>
                  </a:cubicBezTo>
                  <a:cubicBezTo>
                    <a:pt x="2697386" y="1610017"/>
                    <a:pt x="3056414" y="1492211"/>
                    <a:pt x="3309791" y="1396844"/>
                  </a:cubicBezTo>
                  <a:cubicBezTo>
                    <a:pt x="3563168" y="1301477"/>
                    <a:pt x="3663210" y="1215461"/>
                    <a:pt x="3865163" y="1049036"/>
                  </a:cubicBezTo>
                  <a:cubicBezTo>
                    <a:pt x="4067117" y="882612"/>
                    <a:pt x="4354153" y="573136"/>
                    <a:pt x="4521512" y="398297"/>
                  </a:cubicBezTo>
                  <a:cubicBezTo>
                    <a:pt x="4688871" y="223458"/>
                    <a:pt x="4779095" y="111729"/>
                    <a:pt x="4869320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97147" y="1758531"/>
              <a:ext cx="3751172" cy="3365559"/>
            </a:xfrm>
            <a:custGeom>
              <a:avLst/>
              <a:gdLst>
                <a:gd name="connsiteX0" fmla="*/ 0 w 4451230"/>
                <a:gd name="connsiteY0" fmla="*/ 3321170 h 3321170"/>
                <a:gd name="connsiteX1" fmla="*/ 828136 w 4451230"/>
                <a:gd name="connsiteY1" fmla="*/ 2691441 h 3321170"/>
                <a:gd name="connsiteX2" fmla="*/ 2346385 w 4451230"/>
                <a:gd name="connsiteY2" fmla="*/ 1984075 h 3321170"/>
                <a:gd name="connsiteX3" fmla="*/ 3821502 w 4451230"/>
                <a:gd name="connsiteY3" fmla="*/ 491705 h 3321170"/>
                <a:gd name="connsiteX4" fmla="*/ 4451230 w 4451230"/>
                <a:gd name="connsiteY4" fmla="*/ 0 h 3321170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821502 w 4213216"/>
                <a:gd name="connsiteY3" fmla="*/ 536094 h 3365559"/>
                <a:gd name="connsiteX4" fmla="*/ 4213216 w 4213216"/>
                <a:gd name="connsiteY4" fmla="*/ 0 h 3365559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821502 w 4213216"/>
                <a:gd name="connsiteY3" fmla="*/ 536094 h 3365559"/>
                <a:gd name="connsiteX4" fmla="*/ 4213216 w 4213216"/>
                <a:gd name="connsiteY4" fmla="*/ 0 h 3365559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593009 w 4213216"/>
                <a:gd name="connsiteY3" fmla="*/ 873446 h 3365559"/>
                <a:gd name="connsiteX4" fmla="*/ 4213216 w 421321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593009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2806" h="3365559">
                  <a:moveTo>
                    <a:pt x="0" y="3365559"/>
                  </a:moveTo>
                  <a:cubicBezTo>
                    <a:pt x="218536" y="3162119"/>
                    <a:pt x="437072" y="2958679"/>
                    <a:pt x="828136" y="2735830"/>
                  </a:cubicBezTo>
                  <a:cubicBezTo>
                    <a:pt x="1219200" y="2512981"/>
                    <a:pt x="1901440" y="2338861"/>
                    <a:pt x="2346385" y="2028464"/>
                  </a:cubicBezTo>
                  <a:cubicBezTo>
                    <a:pt x="2791330" y="1718067"/>
                    <a:pt x="3218401" y="1211523"/>
                    <a:pt x="3497804" y="873446"/>
                  </a:cubicBezTo>
                  <a:cubicBezTo>
                    <a:pt x="3777208" y="535369"/>
                    <a:pt x="3835743" y="408987"/>
                    <a:pt x="4022806" y="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2684" y="1755060"/>
            <a:ext cx="3751172" cy="3365559"/>
            <a:chOff x="892684" y="1755060"/>
            <a:chExt cx="3751172" cy="3365559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 rot="18486376">
              <a:off x="3095196" y="2692201"/>
              <a:ext cx="2133396" cy="33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smtClean="0">
                  <a:solidFill>
                    <a:srgbClr val="009EBE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Battery technologies</a:t>
              </a:r>
              <a:endParaRPr lang="en-GB" sz="1600" dirty="0">
                <a:solidFill>
                  <a:srgbClr val="009EBE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92684" y="1755060"/>
              <a:ext cx="3751172" cy="3365559"/>
            </a:xfrm>
            <a:custGeom>
              <a:avLst/>
              <a:gdLst>
                <a:gd name="connsiteX0" fmla="*/ 0 w 4451230"/>
                <a:gd name="connsiteY0" fmla="*/ 3321170 h 3321170"/>
                <a:gd name="connsiteX1" fmla="*/ 828136 w 4451230"/>
                <a:gd name="connsiteY1" fmla="*/ 2691441 h 3321170"/>
                <a:gd name="connsiteX2" fmla="*/ 2346385 w 4451230"/>
                <a:gd name="connsiteY2" fmla="*/ 1984075 h 3321170"/>
                <a:gd name="connsiteX3" fmla="*/ 3821502 w 4451230"/>
                <a:gd name="connsiteY3" fmla="*/ 491705 h 3321170"/>
                <a:gd name="connsiteX4" fmla="*/ 4451230 w 4451230"/>
                <a:gd name="connsiteY4" fmla="*/ 0 h 3321170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821502 w 4213216"/>
                <a:gd name="connsiteY3" fmla="*/ 536094 h 3365559"/>
                <a:gd name="connsiteX4" fmla="*/ 4213216 w 4213216"/>
                <a:gd name="connsiteY4" fmla="*/ 0 h 3365559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821502 w 4213216"/>
                <a:gd name="connsiteY3" fmla="*/ 536094 h 3365559"/>
                <a:gd name="connsiteX4" fmla="*/ 4213216 w 4213216"/>
                <a:gd name="connsiteY4" fmla="*/ 0 h 3365559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593009 w 4213216"/>
                <a:gd name="connsiteY3" fmla="*/ 873446 h 3365559"/>
                <a:gd name="connsiteX4" fmla="*/ 4213216 w 421321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593009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2806" h="3365559">
                  <a:moveTo>
                    <a:pt x="0" y="3365559"/>
                  </a:moveTo>
                  <a:cubicBezTo>
                    <a:pt x="218536" y="3162119"/>
                    <a:pt x="437072" y="2958679"/>
                    <a:pt x="828136" y="2735830"/>
                  </a:cubicBezTo>
                  <a:cubicBezTo>
                    <a:pt x="1219200" y="2512981"/>
                    <a:pt x="1901440" y="2338861"/>
                    <a:pt x="2346385" y="2028464"/>
                  </a:cubicBezTo>
                  <a:cubicBezTo>
                    <a:pt x="2791330" y="1718067"/>
                    <a:pt x="3218401" y="1211523"/>
                    <a:pt x="3497804" y="873446"/>
                  </a:cubicBezTo>
                  <a:cubicBezTo>
                    <a:pt x="3777208" y="535369"/>
                    <a:pt x="3835743" y="408987"/>
                    <a:pt x="4022806" y="0"/>
                  </a:cubicBezTo>
                </a:path>
              </a:pathLst>
            </a:custGeom>
            <a:ln w="28575"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8938" y="1853702"/>
            <a:ext cx="5788468" cy="2990165"/>
            <a:chOff x="5068938" y="1853702"/>
            <a:chExt cx="5788468" cy="2990165"/>
          </a:xfrm>
        </p:grpSpPr>
        <p:sp>
          <p:nvSpPr>
            <p:cNvPr id="36" name="Freeform 35"/>
            <p:cNvSpPr/>
            <p:nvPr/>
          </p:nvSpPr>
          <p:spPr>
            <a:xfrm>
              <a:off x="6176886" y="1853702"/>
              <a:ext cx="4680520" cy="2990165"/>
            </a:xfrm>
            <a:custGeom>
              <a:avLst/>
              <a:gdLst>
                <a:gd name="connsiteX0" fmla="*/ 0 w 3623941"/>
                <a:gd name="connsiteY0" fmla="*/ 0 h 2133545"/>
                <a:gd name="connsiteX1" fmla="*/ 2333683 w 3623941"/>
                <a:gd name="connsiteY1" fmla="*/ 1817580 h 2133545"/>
                <a:gd name="connsiteX2" fmla="*/ 3623941 w 3623941"/>
                <a:gd name="connsiteY2" fmla="*/ 2120510 h 2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3941" h="2133545">
                  <a:moveTo>
                    <a:pt x="0" y="0"/>
                  </a:moveTo>
                  <a:cubicBezTo>
                    <a:pt x="864846" y="732081"/>
                    <a:pt x="1729693" y="1464162"/>
                    <a:pt x="2333683" y="1817580"/>
                  </a:cubicBezTo>
                  <a:cubicBezTo>
                    <a:pt x="2937673" y="2170998"/>
                    <a:pt x="3280807" y="2145754"/>
                    <a:pt x="3623941" y="2120510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  <a:prstDash val="solid"/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 rot="2488940">
              <a:off x="5068938" y="2366393"/>
              <a:ext cx="3993101" cy="61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smtClean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Synthetic- and bio- fuels </a:t>
              </a:r>
              <a:br>
                <a:rPr lang="en-GB" sz="1400" dirty="0" smtClean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400" dirty="0" smtClean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(including hydrogen)</a:t>
              </a:r>
              <a:endParaRPr lang="en-GB" sz="160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8262" y="658491"/>
            <a:ext cx="1354773" cy="5039468"/>
            <a:chOff x="1028262" y="658491"/>
            <a:chExt cx="1354773" cy="5039468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 rot="17323399">
              <a:off x="80079" y="2348636"/>
              <a:ext cx="3993101" cy="61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smtClean="0">
                  <a:solidFill>
                    <a:srgbClr val="9A1E2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Flywheels and </a:t>
              </a:r>
              <a:br>
                <a:rPr lang="en-GB" sz="1400" dirty="0" smtClean="0">
                  <a:solidFill>
                    <a:srgbClr val="9A1E2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400" dirty="0" smtClean="0">
                  <a:solidFill>
                    <a:srgbClr val="9A1E2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super-capacitors</a:t>
              </a:r>
              <a:endParaRPr lang="en-GB" sz="1600" dirty="0">
                <a:solidFill>
                  <a:srgbClr val="9A1E2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028262" y="1916832"/>
              <a:ext cx="1251314" cy="3781127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olid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03532" y="1980946"/>
            <a:ext cx="8620160" cy="2578592"/>
            <a:chOff x="903532" y="1980946"/>
            <a:chExt cx="8620160" cy="2578592"/>
          </a:xfrm>
        </p:grpSpPr>
        <p:sp>
          <p:nvSpPr>
            <p:cNvPr id="41" name="Freeform 40"/>
            <p:cNvSpPr/>
            <p:nvPr/>
          </p:nvSpPr>
          <p:spPr>
            <a:xfrm>
              <a:off x="903532" y="1980946"/>
              <a:ext cx="8620160" cy="2274065"/>
            </a:xfrm>
            <a:custGeom>
              <a:avLst/>
              <a:gdLst>
                <a:gd name="connsiteX0" fmla="*/ 0 w 4869320"/>
                <a:gd name="connsiteY0" fmla="*/ 72928 h 1622593"/>
                <a:gd name="connsiteX1" fmla="*/ 403907 w 4869320"/>
                <a:gd name="connsiteY1" fmla="*/ 964888 h 1622593"/>
                <a:gd name="connsiteX2" fmla="*/ 1194891 w 4869320"/>
                <a:gd name="connsiteY2" fmla="*/ 1464162 h 1622593"/>
                <a:gd name="connsiteX3" fmla="*/ 2344903 w 4869320"/>
                <a:gd name="connsiteY3" fmla="*/ 1621237 h 1622593"/>
                <a:gd name="connsiteX4" fmla="*/ 3309791 w 4869320"/>
                <a:gd name="connsiteY4" fmla="*/ 1396844 h 1622593"/>
                <a:gd name="connsiteX5" fmla="*/ 3865163 w 4869320"/>
                <a:gd name="connsiteY5" fmla="*/ 1049036 h 1622593"/>
                <a:gd name="connsiteX6" fmla="*/ 4521512 w 4869320"/>
                <a:gd name="connsiteY6" fmla="*/ 398297 h 1622593"/>
                <a:gd name="connsiteX7" fmla="*/ 4869320 w 4869320"/>
                <a:gd name="connsiteY7" fmla="*/ 0 h 162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9320" h="1622593">
                  <a:moveTo>
                    <a:pt x="0" y="72928"/>
                  </a:moveTo>
                  <a:cubicBezTo>
                    <a:pt x="102379" y="402972"/>
                    <a:pt x="204759" y="733016"/>
                    <a:pt x="403907" y="964888"/>
                  </a:cubicBezTo>
                  <a:cubicBezTo>
                    <a:pt x="603055" y="1196760"/>
                    <a:pt x="871392" y="1354771"/>
                    <a:pt x="1194891" y="1464162"/>
                  </a:cubicBezTo>
                  <a:cubicBezTo>
                    <a:pt x="1518390" y="1573553"/>
                    <a:pt x="1992420" y="1632457"/>
                    <a:pt x="2344903" y="1621237"/>
                  </a:cubicBezTo>
                  <a:cubicBezTo>
                    <a:pt x="2697386" y="1610017"/>
                    <a:pt x="3056414" y="1492211"/>
                    <a:pt x="3309791" y="1396844"/>
                  </a:cubicBezTo>
                  <a:cubicBezTo>
                    <a:pt x="3563168" y="1301477"/>
                    <a:pt x="3663210" y="1215461"/>
                    <a:pt x="3865163" y="1049036"/>
                  </a:cubicBezTo>
                  <a:cubicBezTo>
                    <a:pt x="4067117" y="882612"/>
                    <a:pt x="4354153" y="573136"/>
                    <a:pt x="4521512" y="398297"/>
                  </a:cubicBezTo>
                  <a:cubicBezTo>
                    <a:pt x="4688871" y="223458"/>
                    <a:pt x="4779095" y="111729"/>
                    <a:pt x="4869320" y="0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  <a:prstDash val="solid"/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812503" y="3946727"/>
              <a:ext cx="3993101" cy="61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Thermo-mechanical</a:t>
              </a:r>
              <a:b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40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Technologies</a:t>
              </a:r>
              <a:endParaRPr lang="en-GB" sz="16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3503712" y="6402388"/>
            <a:ext cx="619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>
                <a:latin typeface="Arial" panose="020B0604020202020204" pitchFamily="34" charset="0"/>
              </a:rPr>
              <a:t>Medium Duration Energy Storage in the Net Zero UK.</a:t>
            </a:r>
            <a:endParaRPr lang="en-GB" altLang="en-US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/>
          </p:cNvSpPr>
          <p:nvPr/>
        </p:nvSpPr>
        <p:spPr bwMode="auto">
          <a:xfrm>
            <a:off x="2384193" y="438706"/>
            <a:ext cx="734481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Different Timescales </a:t>
            </a: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sym typeface="Symbol" panose="05050102010706020507" pitchFamily="18" charset="2"/>
              </a:rPr>
              <a:t> Different Technology Sets</a:t>
            </a:r>
            <a:endParaRPr lang="en-US" altLang="en-US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4" descr="UoN-UK-C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109"/>
          <a:stretch>
            <a:fillRect/>
          </a:stretch>
        </p:blipFill>
        <p:spPr bwMode="auto">
          <a:xfrm>
            <a:off x="23813" y="19050"/>
            <a:ext cx="2435225" cy="1033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5278" r="76660" b="2103"/>
          <a:stretch>
            <a:fillRect/>
          </a:stretch>
        </p:blipFill>
        <p:spPr bwMode="auto">
          <a:xfrm>
            <a:off x="10128250" y="30163"/>
            <a:ext cx="2063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7368" y="1700808"/>
            <a:ext cx="11017224" cy="4536504"/>
            <a:chOff x="407368" y="2946660"/>
            <a:chExt cx="6063615" cy="3290652"/>
          </a:xfrm>
        </p:grpSpPr>
        <p:sp>
          <p:nvSpPr>
            <p:cNvPr id="8" name="Rectangle 7"/>
            <p:cNvSpPr/>
            <p:nvPr/>
          </p:nvSpPr>
          <p:spPr>
            <a:xfrm>
              <a:off x="407368" y="2946660"/>
              <a:ext cx="6063615" cy="3290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65813" y="3093980"/>
              <a:ext cx="0" cy="28187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438733" y="5891155"/>
              <a:ext cx="1974215" cy="257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i="1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log(discharge-duration)</a:t>
              </a:r>
              <a:r>
                <a:rPr lang="en-GB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endPara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 rot="16200000">
              <a:off x="-569653" y="4271607"/>
              <a:ext cx="2307049" cy="18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Cost-per-semitone</a:t>
              </a:r>
              <a:r>
                <a:rPr lang="en-GB" sz="1600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endParaRPr lang="en-GB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65813" y="5919730"/>
              <a:ext cx="56432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95408" y="1758531"/>
            <a:ext cx="9951381" cy="4040961"/>
            <a:chOff x="897147" y="1758531"/>
            <a:chExt cx="9951381" cy="4040961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993193" y="2018365"/>
              <a:ext cx="1251314" cy="3781127"/>
            </a:xfrm>
            <a:prstGeom prst="line">
              <a:avLst/>
            </a:prstGeom>
            <a:ln w="9525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6168008" y="1844824"/>
              <a:ext cx="4680520" cy="2990165"/>
            </a:xfrm>
            <a:custGeom>
              <a:avLst/>
              <a:gdLst>
                <a:gd name="connsiteX0" fmla="*/ 0 w 3623941"/>
                <a:gd name="connsiteY0" fmla="*/ 0 h 2133545"/>
                <a:gd name="connsiteX1" fmla="*/ 2333683 w 3623941"/>
                <a:gd name="connsiteY1" fmla="*/ 1817580 h 2133545"/>
                <a:gd name="connsiteX2" fmla="*/ 3623941 w 3623941"/>
                <a:gd name="connsiteY2" fmla="*/ 2120510 h 213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3941" h="2133545">
                  <a:moveTo>
                    <a:pt x="0" y="0"/>
                  </a:moveTo>
                  <a:cubicBezTo>
                    <a:pt x="864846" y="732081"/>
                    <a:pt x="1729693" y="1464162"/>
                    <a:pt x="2333683" y="1817580"/>
                  </a:cubicBezTo>
                  <a:cubicBezTo>
                    <a:pt x="2937673" y="2170998"/>
                    <a:pt x="3280807" y="2145754"/>
                    <a:pt x="3623941" y="2120510"/>
                  </a:cubicBezTo>
                </a:path>
              </a:pathLst>
            </a:cu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08882" y="1978317"/>
              <a:ext cx="8620160" cy="2274065"/>
            </a:xfrm>
            <a:custGeom>
              <a:avLst/>
              <a:gdLst>
                <a:gd name="connsiteX0" fmla="*/ 0 w 4869320"/>
                <a:gd name="connsiteY0" fmla="*/ 72928 h 1622593"/>
                <a:gd name="connsiteX1" fmla="*/ 403907 w 4869320"/>
                <a:gd name="connsiteY1" fmla="*/ 964888 h 1622593"/>
                <a:gd name="connsiteX2" fmla="*/ 1194891 w 4869320"/>
                <a:gd name="connsiteY2" fmla="*/ 1464162 h 1622593"/>
                <a:gd name="connsiteX3" fmla="*/ 2344903 w 4869320"/>
                <a:gd name="connsiteY3" fmla="*/ 1621237 h 1622593"/>
                <a:gd name="connsiteX4" fmla="*/ 3309791 w 4869320"/>
                <a:gd name="connsiteY4" fmla="*/ 1396844 h 1622593"/>
                <a:gd name="connsiteX5" fmla="*/ 3865163 w 4869320"/>
                <a:gd name="connsiteY5" fmla="*/ 1049036 h 1622593"/>
                <a:gd name="connsiteX6" fmla="*/ 4521512 w 4869320"/>
                <a:gd name="connsiteY6" fmla="*/ 398297 h 1622593"/>
                <a:gd name="connsiteX7" fmla="*/ 4869320 w 4869320"/>
                <a:gd name="connsiteY7" fmla="*/ 0 h 162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9320" h="1622593">
                  <a:moveTo>
                    <a:pt x="0" y="72928"/>
                  </a:moveTo>
                  <a:cubicBezTo>
                    <a:pt x="102379" y="402972"/>
                    <a:pt x="204759" y="733016"/>
                    <a:pt x="403907" y="964888"/>
                  </a:cubicBezTo>
                  <a:cubicBezTo>
                    <a:pt x="603055" y="1196760"/>
                    <a:pt x="871392" y="1354771"/>
                    <a:pt x="1194891" y="1464162"/>
                  </a:cubicBezTo>
                  <a:cubicBezTo>
                    <a:pt x="1518390" y="1573553"/>
                    <a:pt x="1992420" y="1632457"/>
                    <a:pt x="2344903" y="1621237"/>
                  </a:cubicBezTo>
                  <a:cubicBezTo>
                    <a:pt x="2697386" y="1610017"/>
                    <a:pt x="3056414" y="1492211"/>
                    <a:pt x="3309791" y="1396844"/>
                  </a:cubicBezTo>
                  <a:cubicBezTo>
                    <a:pt x="3563168" y="1301477"/>
                    <a:pt x="3663210" y="1215461"/>
                    <a:pt x="3865163" y="1049036"/>
                  </a:cubicBezTo>
                  <a:cubicBezTo>
                    <a:pt x="4067117" y="882612"/>
                    <a:pt x="4354153" y="573136"/>
                    <a:pt x="4521512" y="398297"/>
                  </a:cubicBezTo>
                  <a:cubicBezTo>
                    <a:pt x="4688871" y="223458"/>
                    <a:pt x="4779095" y="111729"/>
                    <a:pt x="4869320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97147" y="1758531"/>
              <a:ext cx="3751172" cy="3365559"/>
            </a:xfrm>
            <a:custGeom>
              <a:avLst/>
              <a:gdLst>
                <a:gd name="connsiteX0" fmla="*/ 0 w 4451230"/>
                <a:gd name="connsiteY0" fmla="*/ 3321170 h 3321170"/>
                <a:gd name="connsiteX1" fmla="*/ 828136 w 4451230"/>
                <a:gd name="connsiteY1" fmla="*/ 2691441 h 3321170"/>
                <a:gd name="connsiteX2" fmla="*/ 2346385 w 4451230"/>
                <a:gd name="connsiteY2" fmla="*/ 1984075 h 3321170"/>
                <a:gd name="connsiteX3" fmla="*/ 3821502 w 4451230"/>
                <a:gd name="connsiteY3" fmla="*/ 491705 h 3321170"/>
                <a:gd name="connsiteX4" fmla="*/ 4451230 w 4451230"/>
                <a:gd name="connsiteY4" fmla="*/ 0 h 3321170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821502 w 4213216"/>
                <a:gd name="connsiteY3" fmla="*/ 536094 h 3365559"/>
                <a:gd name="connsiteX4" fmla="*/ 4213216 w 4213216"/>
                <a:gd name="connsiteY4" fmla="*/ 0 h 3365559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821502 w 4213216"/>
                <a:gd name="connsiteY3" fmla="*/ 536094 h 3365559"/>
                <a:gd name="connsiteX4" fmla="*/ 4213216 w 4213216"/>
                <a:gd name="connsiteY4" fmla="*/ 0 h 3365559"/>
                <a:gd name="connsiteX0" fmla="*/ 0 w 4213216"/>
                <a:gd name="connsiteY0" fmla="*/ 3365559 h 3365559"/>
                <a:gd name="connsiteX1" fmla="*/ 828136 w 4213216"/>
                <a:gd name="connsiteY1" fmla="*/ 2735830 h 3365559"/>
                <a:gd name="connsiteX2" fmla="*/ 2346385 w 4213216"/>
                <a:gd name="connsiteY2" fmla="*/ 2028464 h 3365559"/>
                <a:gd name="connsiteX3" fmla="*/ 3593009 w 4213216"/>
                <a:gd name="connsiteY3" fmla="*/ 873446 h 3365559"/>
                <a:gd name="connsiteX4" fmla="*/ 4213216 w 421321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593009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  <a:gd name="connsiteX0" fmla="*/ 0 w 4022806"/>
                <a:gd name="connsiteY0" fmla="*/ 3365559 h 3365559"/>
                <a:gd name="connsiteX1" fmla="*/ 828136 w 4022806"/>
                <a:gd name="connsiteY1" fmla="*/ 2735830 h 3365559"/>
                <a:gd name="connsiteX2" fmla="*/ 2346385 w 4022806"/>
                <a:gd name="connsiteY2" fmla="*/ 2028464 h 3365559"/>
                <a:gd name="connsiteX3" fmla="*/ 3497804 w 4022806"/>
                <a:gd name="connsiteY3" fmla="*/ 873446 h 3365559"/>
                <a:gd name="connsiteX4" fmla="*/ 4022806 w 4022806"/>
                <a:gd name="connsiteY4" fmla="*/ 0 h 336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2806" h="3365559">
                  <a:moveTo>
                    <a:pt x="0" y="3365559"/>
                  </a:moveTo>
                  <a:cubicBezTo>
                    <a:pt x="218536" y="3162119"/>
                    <a:pt x="437072" y="2958679"/>
                    <a:pt x="828136" y="2735830"/>
                  </a:cubicBezTo>
                  <a:cubicBezTo>
                    <a:pt x="1219200" y="2512981"/>
                    <a:pt x="1901440" y="2338861"/>
                    <a:pt x="2346385" y="2028464"/>
                  </a:cubicBezTo>
                  <a:cubicBezTo>
                    <a:pt x="2791330" y="1718067"/>
                    <a:pt x="3218401" y="1211523"/>
                    <a:pt x="3497804" y="873446"/>
                  </a:cubicBezTo>
                  <a:cubicBezTo>
                    <a:pt x="3777208" y="535369"/>
                    <a:pt x="3835743" y="408987"/>
                    <a:pt x="4022806" y="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892684" y="1755060"/>
            <a:ext cx="3751172" cy="3365559"/>
          </a:xfrm>
          <a:custGeom>
            <a:avLst/>
            <a:gdLst>
              <a:gd name="connsiteX0" fmla="*/ 0 w 4451230"/>
              <a:gd name="connsiteY0" fmla="*/ 3321170 h 3321170"/>
              <a:gd name="connsiteX1" fmla="*/ 828136 w 4451230"/>
              <a:gd name="connsiteY1" fmla="*/ 2691441 h 3321170"/>
              <a:gd name="connsiteX2" fmla="*/ 2346385 w 4451230"/>
              <a:gd name="connsiteY2" fmla="*/ 1984075 h 3321170"/>
              <a:gd name="connsiteX3" fmla="*/ 3821502 w 4451230"/>
              <a:gd name="connsiteY3" fmla="*/ 491705 h 3321170"/>
              <a:gd name="connsiteX4" fmla="*/ 4451230 w 4451230"/>
              <a:gd name="connsiteY4" fmla="*/ 0 h 3321170"/>
              <a:gd name="connsiteX0" fmla="*/ 0 w 4213216"/>
              <a:gd name="connsiteY0" fmla="*/ 3365559 h 3365559"/>
              <a:gd name="connsiteX1" fmla="*/ 828136 w 4213216"/>
              <a:gd name="connsiteY1" fmla="*/ 2735830 h 3365559"/>
              <a:gd name="connsiteX2" fmla="*/ 2346385 w 4213216"/>
              <a:gd name="connsiteY2" fmla="*/ 2028464 h 3365559"/>
              <a:gd name="connsiteX3" fmla="*/ 3821502 w 4213216"/>
              <a:gd name="connsiteY3" fmla="*/ 536094 h 3365559"/>
              <a:gd name="connsiteX4" fmla="*/ 4213216 w 4213216"/>
              <a:gd name="connsiteY4" fmla="*/ 0 h 3365559"/>
              <a:gd name="connsiteX0" fmla="*/ 0 w 4213216"/>
              <a:gd name="connsiteY0" fmla="*/ 3365559 h 3365559"/>
              <a:gd name="connsiteX1" fmla="*/ 828136 w 4213216"/>
              <a:gd name="connsiteY1" fmla="*/ 2735830 h 3365559"/>
              <a:gd name="connsiteX2" fmla="*/ 2346385 w 4213216"/>
              <a:gd name="connsiteY2" fmla="*/ 2028464 h 3365559"/>
              <a:gd name="connsiteX3" fmla="*/ 3821502 w 4213216"/>
              <a:gd name="connsiteY3" fmla="*/ 536094 h 3365559"/>
              <a:gd name="connsiteX4" fmla="*/ 4213216 w 4213216"/>
              <a:gd name="connsiteY4" fmla="*/ 0 h 3365559"/>
              <a:gd name="connsiteX0" fmla="*/ 0 w 4213216"/>
              <a:gd name="connsiteY0" fmla="*/ 3365559 h 3365559"/>
              <a:gd name="connsiteX1" fmla="*/ 828136 w 4213216"/>
              <a:gd name="connsiteY1" fmla="*/ 2735830 h 3365559"/>
              <a:gd name="connsiteX2" fmla="*/ 2346385 w 4213216"/>
              <a:gd name="connsiteY2" fmla="*/ 2028464 h 3365559"/>
              <a:gd name="connsiteX3" fmla="*/ 3593009 w 4213216"/>
              <a:gd name="connsiteY3" fmla="*/ 873446 h 3365559"/>
              <a:gd name="connsiteX4" fmla="*/ 4213216 w 4213216"/>
              <a:gd name="connsiteY4" fmla="*/ 0 h 3365559"/>
              <a:gd name="connsiteX0" fmla="*/ 0 w 4022806"/>
              <a:gd name="connsiteY0" fmla="*/ 3365559 h 3365559"/>
              <a:gd name="connsiteX1" fmla="*/ 828136 w 4022806"/>
              <a:gd name="connsiteY1" fmla="*/ 2735830 h 3365559"/>
              <a:gd name="connsiteX2" fmla="*/ 2346385 w 4022806"/>
              <a:gd name="connsiteY2" fmla="*/ 2028464 h 3365559"/>
              <a:gd name="connsiteX3" fmla="*/ 3593009 w 4022806"/>
              <a:gd name="connsiteY3" fmla="*/ 873446 h 3365559"/>
              <a:gd name="connsiteX4" fmla="*/ 4022806 w 4022806"/>
              <a:gd name="connsiteY4" fmla="*/ 0 h 3365559"/>
              <a:gd name="connsiteX0" fmla="*/ 0 w 4022806"/>
              <a:gd name="connsiteY0" fmla="*/ 3365559 h 3365559"/>
              <a:gd name="connsiteX1" fmla="*/ 828136 w 4022806"/>
              <a:gd name="connsiteY1" fmla="*/ 2735830 h 3365559"/>
              <a:gd name="connsiteX2" fmla="*/ 2346385 w 4022806"/>
              <a:gd name="connsiteY2" fmla="*/ 2028464 h 3365559"/>
              <a:gd name="connsiteX3" fmla="*/ 3497804 w 4022806"/>
              <a:gd name="connsiteY3" fmla="*/ 873446 h 3365559"/>
              <a:gd name="connsiteX4" fmla="*/ 4022806 w 4022806"/>
              <a:gd name="connsiteY4" fmla="*/ 0 h 3365559"/>
              <a:gd name="connsiteX0" fmla="*/ 0 w 4022806"/>
              <a:gd name="connsiteY0" fmla="*/ 3365559 h 3365559"/>
              <a:gd name="connsiteX1" fmla="*/ 828136 w 4022806"/>
              <a:gd name="connsiteY1" fmla="*/ 2735830 h 3365559"/>
              <a:gd name="connsiteX2" fmla="*/ 2346385 w 4022806"/>
              <a:gd name="connsiteY2" fmla="*/ 2028464 h 3365559"/>
              <a:gd name="connsiteX3" fmla="*/ 3497804 w 4022806"/>
              <a:gd name="connsiteY3" fmla="*/ 873446 h 3365559"/>
              <a:gd name="connsiteX4" fmla="*/ 4022806 w 4022806"/>
              <a:gd name="connsiteY4" fmla="*/ 0 h 3365559"/>
              <a:gd name="connsiteX0" fmla="*/ 0 w 4022806"/>
              <a:gd name="connsiteY0" fmla="*/ 3365559 h 3365559"/>
              <a:gd name="connsiteX1" fmla="*/ 828136 w 4022806"/>
              <a:gd name="connsiteY1" fmla="*/ 2735830 h 3365559"/>
              <a:gd name="connsiteX2" fmla="*/ 2346385 w 4022806"/>
              <a:gd name="connsiteY2" fmla="*/ 2028464 h 3365559"/>
              <a:gd name="connsiteX3" fmla="*/ 3497804 w 4022806"/>
              <a:gd name="connsiteY3" fmla="*/ 873446 h 3365559"/>
              <a:gd name="connsiteX4" fmla="*/ 4022806 w 4022806"/>
              <a:gd name="connsiteY4" fmla="*/ 0 h 3365559"/>
              <a:gd name="connsiteX0" fmla="*/ 0 w 4022806"/>
              <a:gd name="connsiteY0" fmla="*/ 3365559 h 3365559"/>
              <a:gd name="connsiteX1" fmla="*/ 828136 w 4022806"/>
              <a:gd name="connsiteY1" fmla="*/ 2735830 h 3365559"/>
              <a:gd name="connsiteX2" fmla="*/ 2346385 w 4022806"/>
              <a:gd name="connsiteY2" fmla="*/ 2028464 h 3365559"/>
              <a:gd name="connsiteX3" fmla="*/ 3497804 w 4022806"/>
              <a:gd name="connsiteY3" fmla="*/ 873446 h 3365559"/>
              <a:gd name="connsiteX4" fmla="*/ 4022806 w 4022806"/>
              <a:gd name="connsiteY4" fmla="*/ 0 h 33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2806" h="3365559">
                <a:moveTo>
                  <a:pt x="0" y="3365559"/>
                </a:moveTo>
                <a:cubicBezTo>
                  <a:pt x="218536" y="3162119"/>
                  <a:pt x="437072" y="2958679"/>
                  <a:pt x="828136" y="2735830"/>
                </a:cubicBezTo>
                <a:cubicBezTo>
                  <a:pt x="1219200" y="2512981"/>
                  <a:pt x="1901440" y="2338861"/>
                  <a:pt x="2346385" y="2028464"/>
                </a:cubicBezTo>
                <a:cubicBezTo>
                  <a:pt x="2791330" y="1718067"/>
                  <a:pt x="3218401" y="1211523"/>
                  <a:pt x="3497804" y="873446"/>
                </a:cubicBezTo>
                <a:cubicBezTo>
                  <a:pt x="3777208" y="535369"/>
                  <a:pt x="3835743" y="408987"/>
                  <a:pt x="4022806" y="0"/>
                </a:cubicBezTo>
              </a:path>
            </a:pathLst>
          </a:custGeom>
          <a:ln w="28575">
            <a:prstDash val="solid"/>
            <a:headEnd type="none" w="med" len="med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6176886" y="1853702"/>
            <a:ext cx="4680520" cy="2990165"/>
          </a:xfrm>
          <a:custGeom>
            <a:avLst/>
            <a:gdLst>
              <a:gd name="connsiteX0" fmla="*/ 0 w 3623941"/>
              <a:gd name="connsiteY0" fmla="*/ 0 h 2133545"/>
              <a:gd name="connsiteX1" fmla="*/ 2333683 w 3623941"/>
              <a:gd name="connsiteY1" fmla="*/ 1817580 h 2133545"/>
              <a:gd name="connsiteX2" fmla="*/ 3623941 w 3623941"/>
              <a:gd name="connsiteY2" fmla="*/ 2120510 h 21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3941" h="2133545">
                <a:moveTo>
                  <a:pt x="0" y="0"/>
                </a:moveTo>
                <a:cubicBezTo>
                  <a:pt x="864846" y="732081"/>
                  <a:pt x="1729693" y="1464162"/>
                  <a:pt x="2333683" y="1817580"/>
                </a:cubicBezTo>
                <a:cubicBezTo>
                  <a:pt x="2937673" y="2170998"/>
                  <a:pt x="3280807" y="2145754"/>
                  <a:pt x="3623941" y="2120510"/>
                </a:cubicBezTo>
              </a:path>
            </a:pathLst>
          </a:custGeom>
          <a:noFill/>
          <a:ln w="28575">
            <a:solidFill>
              <a:schemeClr val="accent4"/>
            </a:solidFill>
            <a:prstDash val="solid"/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028262" y="1916832"/>
            <a:ext cx="1251314" cy="3781127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olid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903532" y="1980946"/>
            <a:ext cx="8620160" cy="2274065"/>
          </a:xfrm>
          <a:custGeom>
            <a:avLst/>
            <a:gdLst>
              <a:gd name="connsiteX0" fmla="*/ 0 w 4869320"/>
              <a:gd name="connsiteY0" fmla="*/ 72928 h 1622593"/>
              <a:gd name="connsiteX1" fmla="*/ 403907 w 4869320"/>
              <a:gd name="connsiteY1" fmla="*/ 964888 h 1622593"/>
              <a:gd name="connsiteX2" fmla="*/ 1194891 w 4869320"/>
              <a:gd name="connsiteY2" fmla="*/ 1464162 h 1622593"/>
              <a:gd name="connsiteX3" fmla="*/ 2344903 w 4869320"/>
              <a:gd name="connsiteY3" fmla="*/ 1621237 h 1622593"/>
              <a:gd name="connsiteX4" fmla="*/ 3309791 w 4869320"/>
              <a:gd name="connsiteY4" fmla="*/ 1396844 h 1622593"/>
              <a:gd name="connsiteX5" fmla="*/ 3865163 w 4869320"/>
              <a:gd name="connsiteY5" fmla="*/ 1049036 h 1622593"/>
              <a:gd name="connsiteX6" fmla="*/ 4521512 w 4869320"/>
              <a:gd name="connsiteY6" fmla="*/ 398297 h 1622593"/>
              <a:gd name="connsiteX7" fmla="*/ 4869320 w 4869320"/>
              <a:gd name="connsiteY7" fmla="*/ 0 h 162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9320" h="1622593">
                <a:moveTo>
                  <a:pt x="0" y="72928"/>
                </a:moveTo>
                <a:cubicBezTo>
                  <a:pt x="102379" y="402972"/>
                  <a:pt x="204759" y="733016"/>
                  <a:pt x="403907" y="964888"/>
                </a:cubicBezTo>
                <a:cubicBezTo>
                  <a:pt x="603055" y="1196760"/>
                  <a:pt x="871392" y="1354771"/>
                  <a:pt x="1194891" y="1464162"/>
                </a:cubicBezTo>
                <a:cubicBezTo>
                  <a:pt x="1518390" y="1573553"/>
                  <a:pt x="1992420" y="1632457"/>
                  <a:pt x="2344903" y="1621237"/>
                </a:cubicBezTo>
                <a:cubicBezTo>
                  <a:pt x="2697386" y="1610017"/>
                  <a:pt x="3056414" y="1492211"/>
                  <a:pt x="3309791" y="1396844"/>
                </a:cubicBezTo>
                <a:cubicBezTo>
                  <a:pt x="3563168" y="1301477"/>
                  <a:pt x="3663210" y="1215461"/>
                  <a:pt x="3865163" y="1049036"/>
                </a:cubicBezTo>
                <a:cubicBezTo>
                  <a:pt x="4067117" y="882612"/>
                  <a:pt x="4354153" y="573136"/>
                  <a:pt x="4521512" y="398297"/>
                </a:cubicBezTo>
                <a:cubicBezTo>
                  <a:pt x="4688871" y="223458"/>
                  <a:pt x="4779095" y="111729"/>
                  <a:pt x="4869320" y="0"/>
                </a:cubicBezTo>
              </a:path>
            </a:pathLst>
          </a:custGeom>
          <a:noFill/>
          <a:ln w="28575">
            <a:solidFill>
              <a:schemeClr val="accent6"/>
            </a:solidFill>
            <a:prstDash val="solid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892684" y="3212976"/>
            <a:ext cx="468544" cy="2547123"/>
            <a:chOff x="892684" y="3212976"/>
            <a:chExt cx="468544" cy="254712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61228" y="3212976"/>
              <a:ext cx="0" cy="2484983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92684" y="3212976"/>
              <a:ext cx="450788" cy="2547123"/>
            </a:xfrm>
            <a:prstGeom prst="rect">
              <a:avLst/>
            </a:prstGeom>
            <a:solidFill>
              <a:srgbClr val="BFBF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 rot="16200000">
              <a:off x="389434" y="3886658"/>
              <a:ext cx="1457288" cy="33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en-GB" sz="12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Very-short </a:t>
              </a:r>
              <a:br>
                <a:rPr lang="en-GB" sz="12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2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duration storage</a:t>
              </a:r>
              <a:endParaRPr lang="en-GB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8904" y="3197730"/>
            <a:ext cx="1457287" cy="2547123"/>
            <a:chOff x="879963" y="3212976"/>
            <a:chExt cx="485826" cy="254712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361228" y="3212976"/>
              <a:ext cx="0" cy="2484983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892684" y="3212976"/>
              <a:ext cx="450788" cy="2547123"/>
            </a:xfrm>
            <a:prstGeom prst="rect">
              <a:avLst/>
            </a:prstGeom>
            <a:solidFill>
              <a:srgbClr val="BFBF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879963" y="4740987"/>
              <a:ext cx="485826" cy="100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en-GB" sz="1200" i="1" dirty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en-GB" sz="12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hort duration energy storage</a:t>
              </a:r>
              <a:endParaRPr lang="en-GB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7878826" y="3212976"/>
            <a:ext cx="2963294" cy="2547123"/>
            <a:chOff x="373334" y="3212976"/>
            <a:chExt cx="987894" cy="254712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361228" y="3212976"/>
              <a:ext cx="0" cy="2484983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73334" y="3212976"/>
              <a:ext cx="970138" cy="2547123"/>
            </a:xfrm>
            <a:prstGeom prst="rect">
              <a:avLst/>
            </a:prstGeom>
            <a:solidFill>
              <a:srgbClr val="BFBF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779296" y="4740988"/>
              <a:ext cx="485826" cy="46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en-GB" sz="12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Long</a:t>
              </a:r>
              <a:r>
                <a:rPr lang="en-GB" sz="12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duration energy storage</a:t>
              </a:r>
              <a:endParaRPr lang="en-GB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03128" y="4667416"/>
            <a:ext cx="5071029" cy="467020"/>
            <a:chOff x="2803128" y="4667416"/>
            <a:chExt cx="5071029" cy="467020"/>
          </a:xfrm>
        </p:grpSpPr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 flipH="1">
              <a:off x="3503711" y="4667416"/>
              <a:ext cx="3792642" cy="46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800"/>
                </a:spcAft>
              </a:pPr>
              <a:r>
                <a:rPr lang="en-GB" sz="16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Medium-</a:t>
              </a:r>
              <a:r>
                <a:rPr lang="en-GB" sz="16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duration energy storage</a:t>
              </a:r>
              <a:br>
                <a:rPr lang="en-GB" sz="16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6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(~4 hrs </a:t>
              </a:r>
              <a:r>
                <a:rPr lang="en-GB" sz="1600" i="1" dirty="0" smtClean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 ~200 hrs)</a:t>
              </a:r>
              <a:endPara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803128" y="5013176"/>
              <a:ext cx="5071029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849731" y="191586"/>
            <a:ext cx="4989251" cy="4044526"/>
            <a:chOff x="2849731" y="191586"/>
            <a:chExt cx="4989251" cy="4044526"/>
          </a:xfrm>
        </p:grpSpPr>
        <p:sp>
          <p:nvSpPr>
            <p:cNvPr id="17" name="Freeform 16"/>
            <p:cNvSpPr/>
            <p:nvPr/>
          </p:nvSpPr>
          <p:spPr>
            <a:xfrm>
              <a:off x="2849731" y="191586"/>
              <a:ext cx="4989251" cy="4044526"/>
            </a:xfrm>
            <a:custGeom>
              <a:avLst/>
              <a:gdLst>
                <a:gd name="connsiteX0" fmla="*/ 0 w 4989251"/>
                <a:gd name="connsiteY0" fmla="*/ 3764132 h 4003829"/>
                <a:gd name="connsiteX1" fmla="*/ 2583402 w 4989251"/>
                <a:gd name="connsiteY1" fmla="*/ 4003829 h 4003829"/>
                <a:gd name="connsiteX2" fmla="*/ 4989251 w 4989251"/>
                <a:gd name="connsiteY2" fmla="*/ 3169328 h 4003829"/>
                <a:gd name="connsiteX3" fmla="*/ 4083728 w 4989251"/>
                <a:gd name="connsiteY3" fmla="*/ 2370338 h 4003829"/>
                <a:gd name="connsiteX4" fmla="*/ 3329126 w 4989251"/>
                <a:gd name="connsiteY4" fmla="*/ 1686757 h 4003829"/>
                <a:gd name="connsiteX5" fmla="*/ 2956264 w 4989251"/>
                <a:gd name="connsiteY5" fmla="*/ 1207363 h 4003829"/>
                <a:gd name="connsiteX6" fmla="*/ 2743200 w 4989251"/>
                <a:gd name="connsiteY6" fmla="*/ 727969 h 4003829"/>
                <a:gd name="connsiteX7" fmla="*/ 2636668 w 4989251"/>
                <a:gd name="connsiteY7" fmla="*/ 221941 h 4003829"/>
                <a:gd name="connsiteX8" fmla="*/ 2423604 w 4989251"/>
                <a:gd name="connsiteY8" fmla="*/ 0 h 4003829"/>
                <a:gd name="connsiteX9" fmla="*/ 2130641 w 4989251"/>
                <a:gd name="connsiteY9" fmla="*/ 337351 h 4003829"/>
                <a:gd name="connsiteX10" fmla="*/ 1970843 w 4989251"/>
                <a:gd name="connsiteY10" fmla="*/ 887767 h 4003829"/>
                <a:gd name="connsiteX11" fmla="*/ 1802167 w 4989251"/>
                <a:gd name="connsiteY11" fmla="*/ 1571347 h 4003829"/>
                <a:gd name="connsiteX12" fmla="*/ 1473693 w 4989251"/>
                <a:gd name="connsiteY12" fmla="*/ 2237173 h 4003829"/>
                <a:gd name="connsiteX13" fmla="*/ 1056443 w 4989251"/>
                <a:gd name="connsiteY13" fmla="*/ 2752077 h 4003829"/>
                <a:gd name="connsiteX14" fmla="*/ 701336 w 4989251"/>
                <a:gd name="connsiteY14" fmla="*/ 3204839 h 4003829"/>
                <a:gd name="connsiteX15" fmla="*/ 310718 w 4989251"/>
                <a:gd name="connsiteY15" fmla="*/ 3559945 h 4003829"/>
                <a:gd name="connsiteX16" fmla="*/ 0 w 4989251"/>
                <a:gd name="connsiteY16" fmla="*/ 3764132 h 4003829"/>
                <a:gd name="connsiteX0" fmla="*/ 0 w 4989251"/>
                <a:gd name="connsiteY0" fmla="*/ 3764132 h 4003829"/>
                <a:gd name="connsiteX1" fmla="*/ 2583402 w 4989251"/>
                <a:gd name="connsiteY1" fmla="*/ 4003829 h 4003829"/>
                <a:gd name="connsiteX2" fmla="*/ 4989251 w 4989251"/>
                <a:gd name="connsiteY2" fmla="*/ 3169328 h 4003829"/>
                <a:gd name="connsiteX3" fmla="*/ 4083728 w 4989251"/>
                <a:gd name="connsiteY3" fmla="*/ 2370338 h 4003829"/>
                <a:gd name="connsiteX4" fmla="*/ 3329126 w 4989251"/>
                <a:gd name="connsiteY4" fmla="*/ 1686757 h 4003829"/>
                <a:gd name="connsiteX5" fmla="*/ 2956264 w 4989251"/>
                <a:gd name="connsiteY5" fmla="*/ 1207363 h 4003829"/>
                <a:gd name="connsiteX6" fmla="*/ 2743200 w 4989251"/>
                <a:gd name="connsiteY6" fmla="*/ 727969 h 4003829"/>
                <a:gd name="connsiteX7" fmla="*/ 2636668 w 4989251"/>
                <a:gd name="connsiteY7" fmla="*/ 221941 h 4003829"/>
                <a:gd name="connsiteX8" fmla="*/ 2423604 w 4989251"/>
                <a:gd name="connsiteY8" fmla="*/ 0 h 4003829"/>
                <a:gd name="connsiteX9" fmla="*/ 2130641 w 4989251"/>
                <a:gd name="connsiteY9" fmla="*/ 337351 h 4003829"/>
                <a:gd name="connsiteX10" fmla="*/ 1970843 w 4989251"/>
                <a:gd name="connsiteY10" fmla="*/ 887767 h 4003829"/>
                <a:gd name="connsiteX11" fmla="*/ 1802167 w 4989251"/>
                <a:gd name="connsiteY11" fmla="*/ 1571347 h 4003829"/>
                <a:gd name="connsiteX12" fmla="*/ 1473693 w 4989251"/>
                <a:gd name="connsiteY12" fmla="*/ 2237173 h 4003829"/>
                <a:gd name="connsiteX13" fmla="*/ 1056443 w 4989251"/>
                <a:gd name="connsiteY13" fmla="*/ 2752077 h 4003829"/>
                <a:gd name="connsiteX14" fmla="*/ 701336 w 4989251"/>
                <a:gd name="connsiteY14" fmla="*/ 3204839 h 4003829"/>
                <a:gd name="connsiteX15" fmla="*/ 310718 w 4989251"/>
                <a:gd name="connsiteY15" fmla="*/ 3559945 h 4003829"/>
                <a:gd name="connsiteX16" fmla="*/ 0 w 4989251"/>
                <a:gd name="connsiteY16" fmla="*/ 3764132 h 4003829"/>
                <a:gd name="connsiteX0" fmla="*/ 0 w 4989251"/>
                <a:gd name="connsiteY0" fmla="*/ 3764132 h 4036985"/>
                <a:gd name="connsiteX1" fmla="*/ 2583402 w 4989251"/>
                <a:gd name="connsiteY1" fmla="*/ 4003829 h 4036985"/>
                <a:gd name="connsiteX2" fmla="*/ 4989251 w 4989251"/>
                <a:gd name="connsiteY2" fmla="*/ 3169328 h 4036985"/>
                <a:gd name="connsiteX3" fmla="*/ 4083728 w 4989251"/>
                <a:gd name="connsiteY3" fmla="*/ 2370338 h 4036985"/>
                <a:gd name="connsiteX4" fmla="*/ 3329126 w 4989251"/>
                <a:gd name="connsiteY4" fmla="*/ 1686757 h 4036985"/>
                <a:gd name="connsiteX5" fmla="*/ 2956264 w 4989251"/>
                <a:gd name="connsiteY5" fmla="*/ 1207363 h 4036985"/>
                <a:gd name="connsiteX6" fmla="*/ 2743200 w 4989251"/>
                <a:gd name="connsiteY6" fmla="*/ 727969 h 4036985"/>
                <a:gd name="connsiteX7" fmla="*/ 2636668 w 4989251"/>
                <a:gd name="connsiteY7" fmla="*/ 221941 h 4036985"/>
                <a:gd name="connsiteX8" fmla="*/ 2423604 w 4989251"/>
                <a:gd name="connsiteY8" fmla="*/ 0 h 4036985"/>
                <a:gd name="connsiteX9" fmla="*/ 2130641 w 4989251"/>
                <a:gd name="connsiteY9" fmla="*/ 337351 h 4036985"/>
                <a:gd name="connsiteX10" fmla="*/ 1970843 w 4989251"/>
                <a:gd name="connsiteY10" fmla="*/ 887767 h 4036985"/>
                <a:gd name="connsiteX11" fmla="*/ 1802167 w 4989251"/>
                <a:gd name="connsiteY11" fmla="*/ 1571347 h 4036985"/>
                <a:gd name="connsiteX12" fmla="*/ 1473693 w 4989251"/>
                <a:gd name="connsiteY12" fmla="*/ 2237173 h 4036985"/>
                <a:gd name="connsiteX13" fmla="*/ 1056443 w 4989251"/>
                <a:gd name="connsiteY13" fmla="*/ 2752077 h 4036985"/>
                <a:gd name="connsiteX14" fmla="*/ 701336 w 4989251"/>
                <a:gd name="connsiteY14" fmla="*/ 3204839 h 4036985"/>
                <a:gd name="connsiteX15" fmla="*/ 310718 w 4989251"/>
                <a:gd name="connsiteY15" fmla="*/ 3559945 h 4036985"/>
                <a:gd name="connsiteX16" fmla="*/ 0 w 4989251"/>
                <a:gd name="connsiteY16" fmla="*/ 3764132 h 4036985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02167 w 4989251"/>
                <a:gd name="connsiteY11" fmla="*/ 1571347 h 4040803"/>
                <a:gd name="connsiteX12" fmla="*/ 1473693 w 4989251"/>
                <a:gd name="connsiteY12" fmla="*/ 2237173 h 4040803"/>
                <a:gd name="connsiteX13" fmla="*/ 1056443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02167 w 4989251"/>
                <a:gd name="connsiteY11" fmla="*/ 1571347 h 4040803"/>
                <a:gd name="connsiteX12" fmla="*/ 1473693 w 4989251"/>
                <a:gd name="connsiteY12" fmla="*/ 2237173 h 4040803"/>
                <a:gd name="connsiteX13" fmla="*/ 1056443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02167 w 4989251"/>
                <a:gd name="connsiteY11" fmla="*/ 1571347 h 4040803"/>
                <a:gd name="connsiteX12" fmla="*/ 1473693 w 4989251"/>
                <a:gd name="connsiteY12" fmla="*/ 2237173 h 4040803"/>
                <a:gd name="connsiteX13" fmla="*/ 1056443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02167 w 4989251"/>
                <a:gd name="connsiteY11" fmla="*/ 1571347 h 4040803"/>
                <a:gd name="connsiteX12" fmla="*/ 1473693 w 4989251"/>
                <a:gd name="connsiteY12" fmla="*/ 2237173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35505 w 4989251"/>
                <a:gd name="connsiteY11" fmla="*/ 1580872 h 4040803"/>
                <a:gd name="connsiteX12" fmla="*/ 1473693 w 4989251"/>
                <a:gd name="connsiteY12" fmla="*/ 2237173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35505 w 4989251"/>
                <a:gd name="connsiteY11" fmla="*/ 1580872 h 4040803"/>
                <a:gd name="connsiteX12" fmla="*/ 1473693 w 4989251"/>
                <a:gd name="connsiteY12" fmla="*/ 2237173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73693 w 4989251"/>
                <a:gd name="connsiteY12" fmla="*/ 2237173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83218 w 4989251"/>
                <a:gd name="connsiteY12" fmla="*/ 2246698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83218 w 4989251"/>
                <a:gd name="connsiteY12" fmla="*/ 2246698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83218 w 4989251"/>
                <a:gd name="connsiteY12" fmla="*/ 2246698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83218 w 4989251"/>
                <a:gd name="connsiteY12" fmla="*/ 2246698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78455 w 4989251"/>
                <a:gd name="connsiteY12" fmla="*/ 2232411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78455 w 4989251"/>
                <a:gd name="connsiteY12" fmla="*/ 2232411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4132 h 4040803"/>
                <a:gd name="connsiteX1" fmla="*/ 2559589 w 4989251"/>
                <a:gd name="connsiteY1" fmla="*/ 4008591 h 4040803"/>
                <a:gd name="connsiteX2" fmla="*/ 4989251 w 4989251"/>
                <a:gd name="connsiteY2" fmla="*/ 3169328 h 4040803"/>
                <a:gd name="connsiteX3" fmla="*/ 4083728 w 4989251"/>
                <a:gd name="connsiteY3" fmla="*/ 2370338 h 4040803"/>
                <a:gd name="connsiteX4" fmla="*/ 3329126 w 4989251"/>
                <a:gd name="connsiteY4" fmla="*/ 1686757 h 4040803"/>
                <a:gd name="connsiteX5" fmla="*/ 2956264 w 4989251"/>
                <a:gd name="connsiteY5" fmla="*/ 1207363 h 4040803"/>
                <a:gd name="connsiteX6" fmla="*/ 2743200 w 4989251"/>
                <a:gd name="connsiteY6" fmla="*/ 727969 h 4040803"/>
                <a:gd name="connsiteX7" fmla="*/ 2636668 w 4989251"/>
                <a:gd name="connsiteY7" fmla="*/ 221941 h 4040803"/>
                <a:gd name="connsiteX8" fmla="*/ 2423604 w 4989251"/>
                <a:gd name="connsiteY8" fmla="*/ 0 h 4040803"/>
                <a:gd name="connsiteX9" fmla="*/ 2130641 w 4989251"/>
                <a:gd name="connsiteY9" fmla="*/ 337351 h 4040803"/>
                <a:gd name="connsiteX10" fmla="*/ 1970843 w 4989251"/>
                <a:gd name="connsiteY10" fmla="*/ 887767 h 4040803"/>
                <a:gd name="connsiteX11" fmla="*/ 1811692 w 4989251"/>
                <a:gd name="connsiteY11" fmla="*/ 1576110 h 4040803"/>
                <a:gd name="connsiteX12" fmla="*/ 1478455 w 4989251"/>
                <a:gd name="connsiteY12" fmla="*/ 2232411 h 4040803"/>
                <a:gd name="connsiteX13" fmla="*/ 1085018 w 4989251"/>
                <a:gd name="connsiteY13" fmla="*/ 2752077 h 4040803"/>
                <a:gd name="connsiteX14" fmla="*/ 701336 w 4989251"/>
                <a:gd name="connsiteY14" fmla="*/ 3204839 h 4040803"/>
                <a:gd name="connsiteX15" fmla="*/ 310718 w 4989251"/>
                <a:gd name="connsiteY15" fmla="*/ 3559945 h 4040803"/>
                <a:gd name="connsiteX16" fmla="*/ 0 w 4989251"/>
                <a:gd name="connsiteY16" fmla="*/ 3764132 h 4040803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251"/>
                <a:gd name="connsiteY0" fmla="*/ 3767855 h 4044526"/>
                <a:gd name="connsiteX1" fmla="*/ 2559589 w 4989251"/>
                <a:gd name="connsiteY1" fmla="*/ 4012314 h 4044526"/>
                <a:gd name="connsiteX2" fmla="*/ 4989251 w 4989251"/>
                <a:gd name="connsiteY2" fmla="*/ 3173051 h 4044526"/>
                <a:gd name="connsiteX3" fmla="*/ 4083728 w 4989251"/>
                <a:gd name="connsiteY3" fmla="*/ 2374061 h 4044526"/>
                <a:gd name="connsiteX4" fmla="*/ 3329126 w 4989251"/>
                <a:gd name="connsiteY4" fmla="*/ 1690480 h 4044526"/>
                <a:gd name="connsiteX5" fmla="*/ 2956264 w 4989251"/>
                <a:gd name="connsiteY5" fmla="*/ 1211086 h 4044526"/>
                <a:gd name="connsiteX6" fmla="*/ 2743200 w 4989251"/>
                <a:gd name="connsiteY6" fmla="*/ 731692 h 4044526"/>
                <a:gd name="connsiteX7" fmla="*/ 2636668 w 4989251"/>
                <a:gd name="connsiteY7" fmla="*/ 225664 h 4044526"/>
                <a:gd name="connsiteX8" fmla="*/ 2423604 w 4989251"/>
                <a:gd name="connsiteY8" fmla="*/ 3723 h 4044526"/>
                <a:gd name="connsiteX9" fmla="*/ 2130641 w 4989251"/>
                <a:gd name="connsiteY9" fmla="*/ 341074 h 4044526"/>
                <a:gd name="connsiteX10" fmla="*/ 1970843 w 4989251"/>
                <a:gd name="connsiteY10" fmla="*/ 891490 h 4044526"/>
                <a:gd name="connsiteX11" fmla="*/ 1811692 w 4989251"/>
                <a:gd name="connsiteY11" fmla="*/ 1579833 h 4044526"/>
                <a:gd name="connsiteX12" fmla="*/ 1478455 w 4989251"/>
                <a:gd name="connsiteY12" fmla="*/ 2236134 h 4044526"/>
                <a:gd name="connsiteX13" fmla="*/ 1085018 w 4989251"/>
                <a:gd name="connsiteY13" fmla="*/ 2755800 h 4044526"/>
                <a:gd name="connsiteX14" fmla="*/ 701336 w 4989251"/>
                <a:gd name="connsiteY14" fmla="*/ 3208562 h 4044526"/>
                <a:gd name="connsiteX15" fmla="*/ 310718 w 4989251"/>
                <a:gd name="connsiteY15" fmla="*/ 3563668 h 4044526"/>
                <a:gd name="connsiteX16" fmla="*/ 0 w 4989251"/>
                <a:gd name="connsiteY16" fmla="*/ 3767855 h 4044526"/>
                <a:gd name="connsiteX0" fmla="*/ 0 w 4989349"/>
                <a:gd name="connsiteY0" fmla="*/ 3767855 h 4044526"/>
                <a:gd name="connsiteX1" fmla="*/ 2559589 w 4989349"/>
                <a:gd name="connsiteY1" fmla="*/ 4012314 h 4044526"/>
                <a:gd name="connsiteX2" fmla="*/ 4103518 w 4989349"/>
                <a:gd name="connsiteY2" fmla="*/ 3661277 h 4044526"/>
                <a:gd name="connsiteX3" fmla="*/ 4989251 w 4989349"/>
                <a:gd name="connsiteY3" fmla="*/ 3173051 h 4044526"/>
                <a:gd name="connsiteX4" fmla="*/ 4083728 w 4989349"/>
                <a:gd name="connsiteY4" fmla="*/ 2374061 h 4044526"/>
                <a:gd name="connsiteX5" fmla="*/ 3329126 w 4989349"/>
                <a:gd name="connsiteY5" fmla="*/ 1690480 h 4044526"/>
                <a:gd name="connsiteX6" fmla="*/ 2956264 w 4989349"/>
                <a:gd name="connsiteY6" fmla="*/ 1211086 h 4044526"/>
                <a:gd name="connsiteX7" fmla="*/ 2743200 w 4989349"/>
                <a:gd name="connsiteY7" fmla="*/ 731692 h 4044526"/>
                <a:gd name="connsiteX8" fmla="*/ 2636668 w 4989349"/>
                <a:gd name="connsiteY8" fmla="*/ 225664 h 4044526"/>
                <a:gd name="connsiteX9" fmla="*/ 2423604 w 4989349"/>
                <a:gd name="connsiteY9" fmla="*/ 3723 h 4044526"/>
                <a:gd name="connsiteX10" fmla="*/ 2130641 w 4989349"/>
                <a:gd name="connsiteY10" fmla="*/ 341074 h 4044526"/>
                <a:gd name="connsiteX11" fmla="*/ 1970843 w 4989349"/>
                <a:gd name="connsiteY11" fmla="*/ 891490 h 4044526"/>
                <a:gd name="connsiteX12" fmla="*/ 1811692 w 4989349"/>
                <a:gd name="connsiteY12" fmla="*/ 1579833 h 4044526"/>
                <a:gd name="connsiteX13" fmla="*/ 1478455 w 4989349"/>
                <a:gd name="connsiteY13" fmla="*/ 2236134 h 4044526"/>
                <a:gd name="connsiteX14" fmla="*/ 1085018 w 4989349"/>
                <a:gd name="connsiteY14" fmla="*/ 2755800 h 4044526"/>
                <a:gd name="connsiteX15" fmla="*/ 701336 w 4989349"/>
                <a:gd name="connsiteY15" fmla="*/ 3208562 h 4044526"/>
                <a:gd name="connsiteX16" fmla="*/ 310718 w 4989349"/>
                <a:gd name="connsiteY16" fmla="*/ 3563668 h 4044526"/>
                <a:gd name="connsiteX17" fmla="*/ 0 w 4989349"/>
                <a:gd name="connsiteY17" fmla="*/ 3767855 h 4044526"/>
                <a:gd name="connsiteX0" fmla="*/ 0 w 4989349"/>
                <a:gd name="connsiteY0" fmla="*/ 3767855 h 4044526"/>
                <a:gd name="connsiteX1" fmla="*/ 2559589 w 4989349"/>
                <a:gd name="connsiteY1" fmla="*/ 4012314 h 4044526"/>
                <a:gd name="connsiteX2" fmla="*/ 4103518 w 4989349"/>
                <a:gd name="connsiteY2" fmla="*/ 3661277 h 4044526"/>
                <a:gd name="connsiteX3" fmla="*/ 4989251 w 4989349"/>
                <a:gd name="connsiteY3" fmla="*/ 3173051 h 4044526"/>
                <a:gd name="connsiteX4" fmla="*/ 4083728 w 4989349"/>
                <a:gd name="connsiteY4" fmla="*/ 2374061 h 4044526"/>
                <a:gd name="connsiteX5" fmla="*/ 3329126 w 4989349"/>
                <a:gd name="connsiteY5" fmla="*/ 1690480 h 4044526"/>
                <a:gd name="connsiteX6" fmla="*/ 2956264 w 4989349"/>
                <a:gd name="connsiteY6" fmla="*/ 1211086 h 4044526"/>
                <a:gd name="connsiteX7" fmla="*/ 2743200 w 4989349"/>
                <a:gd name="connsiteY7" fmla="*/ 731692 h 4044526"/>
                <a:gd name="connsiteX8" fmla="*/ 2636668 w 4989349"/>
                <a:gd name="connsiteY8" fmla="*/ 225664 h 4044526"/>
                <a:gd name="connsiteX9" fmla="*/ 2423604 w 4989349"/>
                <a:gd name="connsiteY9" fmla="*/ 3723 h 4044526"/>
                <a:gd name="connsiteX10" fmla="*/ 2130641 w 4989349"/>
                <a:gd name="connsiteY10" fmla="*/ 341074 h 4044526"/>
                <a:gd name="connsiteX11" fmla="*/ 1970843 w 4989349"/>
                <a:gd name="connsiteY11" fmla="*/ 891490 h 4044526"/>
                <a:gd name="connsiteX12" fmla="*/ 1811692 w 4989349"/>
                <a:gd name="connsiteY12" fmla="*/ 1579833 h 4044526"/>
                <a:gd name="connsiteX13" fmla="*/ 1478455 w 4989349"/>
                <a:gd name="connsiteY13" fmla="*/ 2236134 h 4044526"/>
                <a:gd name="connsiteX14" fmla="*/ 1085018 w 4989349"/>
                <a:gd name="connsiteY14" fmla="*/ 2755800 h 4044526"/>
                <a:gd name="connsiteX15" fmla="*/ 701336 w 4989349"/>
                <a:gd name="connsiteY15" fmla="*/ 3208562 h 4044526"/>
                <a:gd name="connsiteX16" fmla="*/ 310718 w 4989349"/>
                <a:gd name="connsiteY16" fmla="*/ 3563668 h 4044526"/>
                <a:gd name="connsiteX17" fmla="*/ 0 w 4989349"/>
                <a:gd name="connsiteY17" fmla="*/ 3767855 h 4044526"/>
                <a:gd name="connsiteX0" fmla="*/ 0 w 4989349"/>
                <a:gd name="connsiteY0" fmla="*/ 3767855 h 4044526"/>
                <a:gd name="connsiteX1" fmla="*/ 2573877 w 4989349"/>
                <a:gd name="connsiteY1" fmla="*/ 4012314 h 4044526"/>
                <a:gd name="connsiteX2" fmla="*/ 4103518 w 4989349"/>
                <a:gd name="connsiteY2" fmla="*/ 3661277 h 4044526"/>
                <a:gd name="connsiteX3" fmla="*/ 4989251 w 4989349"/>
                <a:gd name="connsiteY3" fmla="*/ 3173051 h 4044526"/>
                <a:gd name="connsiteX4" fmla="*/ 4083728 w 4989349"/>
                <a:gd name="connsiteY4" fmla="*/ 2374061 h 4044526"/>
                <a:gd name="connsiteX5" fmla="*/ 3329126 w 4989349"/>
                <a:gd name="connsiteY5" fmla="*/ 1690480 h 4044526"/>
                <a:gd name="connsiteX6" fmla="*/ 2956264 w 4989349"/>
                <a:gd name="connsiteY6" fmla="*/ 1211086 h 4044526"/>
                <a:gd name="connsiteX7" fmla="*/ 2743200 w 4989349"/>
                <a:gd name="connsiteY7" fmla="*/ 731692 h 4044526"/>
                <a:gd name="connsiteX8" fmla="*/ 2636668 w 4989349"/>
                <a:gd name="connsiteY8" fmla="*/ 225664 h 4044526"/>
                <a:gd name="connsiteX9" fmla="*/ 2423604 w 4989349"/>
                <a:gd name="connsiteY9" fmla="*/ 3723 h 4044526"/>
                <a:gd name="connsiteX10" fmla="*/ 2130641 w 4989349"/>
                <a:gd name="connsiteY10" fmla="*/ 341074 h 4044526"/>
                <a:gd name="connsiteX11" fmla="*/ 1970843 w 4989349"/>
                <a:gd name="connsiteY11" fmla="*/ 891490 h 4044526"/>
                <a:gd name="connsiteX12" fmla="*/ 1811692 w 4989349"/>
                <a:gd name="connsiteY12" fmla="*/ 1579833 h 4044526"/>
                <a:gd name="connsiteX13" fmla="*/ 1478455 w 4989349"/>
                <a:gd name="connsiteY13" fmla="*/ 2236134 h 4044526"/>
                <a:gd name="connsiteX14" fmla="*/ 1085018 w 4989349"/>
                <a:gd name="connsiteY14" fmla="*/ 2755800 h 4044526"/>
                <a:gd name="connsiteX15" fmla="*/ 701336 w 4989349"/>
                <a:gd name="connsiteY15" fmla="*/ 3208562 h 4044526"/>
                <a:gd name="connsiteX16" fmla="*/ 310718 w 4989349"/>
                <a:gd name="connsiteY16" fmla="*/ 3563668 h 4044526"/>
                <a:gd name="connsiteX17" fmla="*/ 0 w 4989349"/>
                <a:gd name="connsiteY17" fmla="*/ 3767855 h 4044526"/>
                <a:gd name="connsiteX0" fmla="*/ 0 w 4989349"/>
                <a:gd name="connsiteY0" fmla="*/ 3767855 h 4044526"/>
                <a:gd name="connsiteX1" fmla="*/ 2573877 w 4989349"/>
                <a:gd name="connsiteY1" fmla="*/ 4012314 h 4044526"/>
                <a:gd name="connsiteX2" fmla="*/ 4103518 w 4989349"/>
                <a:gd name="connsiteY2" fmla="*/ 3661277 h 4044526"/>
                <a:gd name="connsiteX3" fmla="*/ 4989251 w 4989349"/>
                <a:gd name="connsiteY3" fmla="*/ 3173051 h 4044526"/>
                <a:gd name="connsiteX4" fmla="*/ 4083728 w 4989349"/>
                <a:gd name="connsiteY4" fmla="*/ 2374061 h 4044526"/>
                <a:gd name="connsiteX5" fmla="*/ 3329126 w 4989349"/>
                <a:gd name="connsiteY5" fmla="*/ 1690480 h 4044526"/>
                <a:gd name="connsiteX6" fmla="*/ 2956264 w 4989349"/>
                <a:gd name="connsiteY6" fmla="*/ 1211086 h 4044526"/>
                <a:gd name="connsiteX7" fmla="*/ 2743200 w 4989349"/>
                <a:gd name="connsiteY7" fmla="*/ 731692 h 4044526"/>
                <a:gd name="connsiteX8" fmla="*/ 2636668 w 4989349"/>
                <a:gd name="connsiteY8" fmla="*/ 225664 h 4044526"/>
                <a:gd name="connsiteX9" fmla="*/ 2423604 w 4989349"/>
                <a:gd name="connsiteY9" fmla="*/ 3723 h 4044526"/>
                <a:gd name="connsiteX10" fmla="*/ 2130641 w 4989349"/>
                <a:gd name="connsiteY10" fmla="*/ 341074 h 4044526"/>
                <a:gd name="connsiteX11" fmla="*/ 1970843 w 4989349"/>
                <a:gd name="connsiteY11" fmla="*/ 891490 h 4044526"/>
                <a:gd name="connsiteX12" fmla="*/ 1811692 w 4989349"/>
                <a:gd name="connsiteY12" fmla="*/ 1579833 h 4044526"/>
                <a:gd name="connsiteX13" fmla="*/ 1478455 w 4989349"/>
                <a:gd name="connsiteY13" fmla="*/ 2236134 h 4044526"/>
                <a:gd name="connsiteX14" fmla="*/ 1085018 w 4989349"/>
                <a:gd name="connsiteY14" fmla="*/ 2755800 h 4044526"/>
                <a:gd name="connsiteX15" fmla="*/ 701336 w 4989349"/>
                <a:gd name="connsiteY15" fmla="*/ 3208562 h 4044526"/>
                <a:gd name="connsiteX16" fmla="*/ 310718 w 4989349"/>
                <a:gd name="connsiteY16" fmla="*/ 3563668 h 4044526"/>
                <a:gd name="connsiteX17" fmla="*/ 0 w 4989349"/>
                <a:gd name="connsiteY17" fmla="*/ 3767855 h 4044526"/>
                <a:gd name="connsiteX0" fmla="*/ 0 w 4989344"/>
                <a:gd name="connsiteY0" fmla="*/ 3767855 h 4044526"/>
                <a:gd name="connsiteX1" fmla="*/ 2573877 w 4989344"/>
                <a:gd name="connsiteY1" fmla="*/ 4012314 h 4044526"/>
                <a:gd name="connsiteX2" fmla="*/ 4103518 w 4989344"/>
                <a:gd name="connsiteY2" fmla="*/ 3661277 h 4044526"/>
                <a:gd name="connsiteX3" fmla="*/ 4989251 w 4989344"/>
                <a:gd name="connsiteY3" fmla="*/ 3173051 h 4044526"/>
                <a:gd name="connsiteX4" fmla="*/ 4083728 w 4989344"/>
                <a:gd name="connsiteY4" fmla="*/ 2374061 h 4044526"/>
                <a:gd name="connsiteX5" fmla="*/ 3329126 w 4989344"/>
                <a:gd name="connsiteY5" fmla="*/ 1690480 h 4044526"/>
                <a:gd name="connsiteX6" fmla="*/ 2956264 w 4989344"/>
                <a:gd name="connsiteY6" fmla="*/ 1211086 h 4044526"/>
                <a:gd name="connsiteX7" fmla="*/ 2743200 w 4989344"/>
                <a:gd name="connsiteY7" fmla="*/ 731692 h 4044526"/>
                <a:gd name="connsiteX8" fmla="*/ 2636668 w 4989344"/>
                <a:gd name="connsiteY8" fmla="*/ 225664 h 4044526"/>
                <a:gd name="connsiteX9" fmla="*/ 2423604 w 4989344"/>
                <a:gd name="connsiteY9" fmla="*/ 3723 h 4044526"/>
                <a:gd name="connsiteX10" fmla="*/ 2130641 w 4989344"/>
                <a:gd name="connsiteY10" fmla="*/ 341074 h 4044526"/>
                <a:gd name="connsiteX11" fmla="*/ 1970843 w 4989344"/>
                <a:gd name="connsiteY11" fmla="*/ 891490 h 4044526"/>
                <a:gd name="connsiteX12" fmla="*/ 1811692 w 4989344"/>
                <a:gd name="connsiteY12" fmla="*/ 1579833 h 4044526"/>
                <a:gd name="connsiteX13" fmla="*/ 1478455 w 4989344"/>
                <a:gd name="connsiteY13" fmla="*/ 2236134 h 4044526"/>
                <a:gd name="connsiteX14" fmla="*/ 1085018 w 4989344"/>
                <a:gd name="connsiteY14" fmla="*/ 2755800 h 4044526"/>
                <a:gd name="connsiteX15" fmla="*/ 701336 w 4989344"/>
                <a:gd name="connsiteY15" fmla="*/ 3208562 h 4044526"/>
                <a:gd name="connsiteX16" fmla="*/ 310718 w 4989344"/>
                <a:gd name="connsiteY16" fmla="*/ 3563668 h 4044526"/>
                <a:gd name="connsiteX17" fmla="*/ 0 w 4989344"/>
                <a:gd name="connsiteY17" fmla="*/ 3767855 h 4044526"/>
                <a:gd name="connsiteX0" fmla="*/ 0 w 4989251"/>
                <a:gd name="connsiteY0" fmla="*/ 3767855 h 4044526"/>
                <a:gd name="connsiteX1" fmla="*/ 2573877 w 4989251"/>
                <a:gd name="connsiteY1" fmla="*/ 4012314 h 4044526"/>
                <a:gd name="connsiteX2" fmla="*/ 4103518 w 4989251"/>
                <a:gd name="connsiteY2" fmla="*/ 3661277 h 4044526"/>
                <a:gd name="connsiteX3" fmla="*/ 4989251 w 4989251"/>
                <a:gd name="connsiteY3" fmla="*/ 3173051 h 4044526"/>
                <a:gd name="connsiteX4" fmla="*/ 4083728 w 4989251"/>
                <a:gd name="connsiteY4" fmla="*/ 2374061 h 4044526"/>
                <a:gd name="connsiteX5" fmla="*/ 3329126 w 4989251"/>
                <a:gd name="connsiteY5" fmla="*/ 1690480 h 4044526"/>
                <a:gd name="connsiteX6" fmla="*/ 2956264 w 4989251"/>
                <a:gd name="connsiteY6" fmla="*/ 1211086 h 4044526"/>
                <a:gd name="connsiteX7" fmla="*/ 2743200 w 4989251"/>
                <a:gd name="connsiteY7" fmla="*/ 731692 h 4044526"/>
                <a:gd name="connsiteX8" fmla="*/ 2636668 w 4989251"/>
                <a:gd name="connsiteY8" fmla="*/ 225664 h 4044526"/>
                <a:gd name="connsiteX9" fmla="*/ 2423604 w 4989251"/>
                <a:gd name="connsiteY9" fmla="*/ 3723 h 4044526"/>
                <a:gd name="connsiteX10" fmla="*/ 2130641 w 4989251"/>
                <a:gd name="connsiteY10" fmla="*/ 341074 h 4044526"/>
                <a:gd name="connsiteX11" fmla="*/ 1970843 w 4989251"/>
                <a:gd name="connsiteY11" fmla="*/ 891490 h 4044526"/>
                <a:gd name="connsiteX12" fmla="*/ 1811692 w 4989251"/>
                <a:gd name="connsiteY12" fmla="*/ 1579833 h 4044526"/>
                <a:gd name="connsiteX13" fmla="*/ 1478455 w 4989251"/>
                <a:gd name="connsiteY13" fmla="*/ 2236134 h 4044526"/>
                <a:gd name="connsiteX14" fmla="*/ 1085018 w 4989251"/>
                <a:gd name="connsiteY14" fmla="*/ 2755800 h 4044526"/>
                <a:gd name="connsiteX15" fmla="*/ 701336 w 4989251"/>
                <a:gd name="connsiteY15" fmla="*/ 3208562 h 4044526"/>
                <a:gd name="connsiteX16" fmla="*/ 310718 w 4989251"/>
                <a:gd name="connsiteY16" fmla="*/ 3563668 h 4044526"/>
                <a:gd name="connsiteX17" fmla="*/ 0 w 4989251"/>
                <a:gd name="connsiteY17" fmla="*/ 3767855 h 4044526"/>
                <a:gd name="connsiteX0" fmla="*/ 0 w 4989251"/>
                <a:gd name="connsiteY0" fmla="*/ 3767855 h 4044526"/>
                <a:gd name="connsiteX1" fmla="*/ 2573877 w 4989251"/>
                <a:gd name="connsiteY1" fmla="*/ 4012314 h 4044526"/>
                <a:gd name="connsiteX2" fmla="*/ 4103518 w 4989251"/>
                <a:gd name="connsiteY2" fmla="*/ 3661277 h 4044526"/>
                <a:gd name="connsiteX3" fmla="*/ 4989251 w 4989251"/>
                <a:gd name="connsiteY3" fmla="*/ 3173051 h 4044526"/>
                <a:gd name="connsiteX4" fmla="*/ 4083728 w 4989251"/>
                <a:gd name="connsiteY4" fmla="*/ 2374061 h 4044526"/>
                <a:gd name="connsiteX5" fmla="*/ 3329126 w 4989251"/>
                <a:gd name="connsiteY5" fmla="*/ 1690480 h 4044526"/>
                <a:gd name="connsiteX6" fmla="*/ 2956264 w 4989251"/>
                <a:gd name="connsiteY6" fmla="*/ 1211086 h 4044526"/>
                <a:gd name="connsiteX7" fmla="*/ 2743200 w 4989251"/>
                <a:gd name="connsiteY7" fmla="*/ 731692 h 4044526"/>
                <a:gd name="connsiteX8" fmla="*/ 2636668 w 4989251"/>
                <a:gd name="connsiteY8" fmla="*/ 225664 h 4044526"/>
                <a:gd name="connsiteX9" fmla="*/ 2423604 w 4989251"/>
                <a:gd name="connsiteY9" fmla="*/ 3723 h 4044526"/>
                <a:gd name="connsiteX10" fmla="*/ 2130641 w 4989251"/>
                <a:gd name="connsiteY10" fmla="*/ 341074 h 4044526"/>
                <a:gd name="connsiteX11" fmla="*/ 1970843 w 4989251"/>
                <a:gd name="connsiteY11" fmla="*/ 891490 h 4044526"/>
                <a:gd name="connsiteX12" fmla="*/ 1811692 w 4989251"/>
                <a:gd name="connsiteY12" fmla="*/ 1579833 h 4044526"/>
                <a:gd name="connsiteX13" fmla="*/ 1478455 w 4989251"/>
                <a:gd name="connsiteY13" fmla="*/ 2236134 h 4044526"/>
                <a:gd name="connsiteX14" fmla="*/ 1085018 w 4989251"/>
                <a:gd name="connsiteY14" fmla="*/ 2755800 h 4044526"/>
                <a:gd name="connsiteX15" fmla="*/ 701336 w 4989251"/>
                <a:gd name="connsiteY15" fmla="*/ 3208562 h 4044526"/>
                <a:gd name="connsiteX16" fmla="*/ 310718 w 4989251"/>
                <a:gd name="connsiteY16" fmla="*/ 3563668 h 4044526"/>
                <a:gd name="connsiteX17" fmla="*/ 0 w 4989251"/>
                <a:gd name="connsiteY17" fmla="*/ 3767855 h 4044526"/>
                <a:gd name="connsiteX0" fmla="*/ 0 w 4989251"/>
                <a:gd name="connsiteY0" fmla="*/ 3767855 h 4044526"/>
                <a:gd name="connsiteX1" fmla="*/ 2573877 w 4989251"/>
                <a:gd name="connsiteY1" fmla="*/ 4012314 h 4044526"/>
                <a:gd name="connsiteX2" fmla="*/ 4103518 w 4989251"/>
                <a:gd name="connsiteY2" fmla="*/ 3661277 h 4044526"/>
                <a:gd name="connsiteX3" fmla="*/ 4989251 w 4989251"/>
                <a:gd name="connsiteY3" fmla="*/ 3173051 h 4044526"/>
                <a:gd name="connsiteX4" fmla="*/ 4083728 w 4989251"/>
                <a:gd name="connsiteY4" fmla="*/ 2374061 h 4044526"/>
                <a:gd name="connsiteX5" fmla="*/ 3329126 w 4989251"/>
                <a:gd name="connsiteY5" fmla="*/ 1690480 h 4044526"/>
                <a:gd name="connsiteX6" fmla="*/ 2956264 w 4989251"/>
                <a:gd name="connsiteY6" fmla="*/ 1211086 h 4044526"/>
                <a:gd name="connsiteX7" fmla="*/ 2743200 w 4989251"/>
                <a:gd name="connsiteY7" fmla="*/ 731692 h 4044526"/>
                <a:gd name="connsiteX8" fmla="*/ 2636668 w 4989251"/>
                <a:gd name="connsiteY8" fmla="*/ 225664 h 4044526"/>
                <a:gd name="connsiteX9" fmla="*/ 2423604 w 4989251"/>
                <a:gd name="connsiteY9" fmla="*/ 3723 h 4044526"/>
                <a:gd name="connsiteX10" fmla="*/ 2130641 w 4989251"/>
                <a:gd name="connsiteY10" fmla="*/ 341074 h 4044526"/>
                <a:gd name="connsiteX11" fmla="*/ 1970843 w 4989251"/>
                <a:gd name="connsiteY11" fmla="*/ 891490 h 4044526"/>
                <a:gd name="connsiteX12" fmla="*/ 1811692 w 4989251"/>
                <a:gd name="connsiteY12" fmla="*/ 1579833 h 4044526"/>
                <a:gd name="connsiteX13" fmla="*/ 1478455 w 4989251"/>
                <a:gd name="connsiteY13" fmla="*/ 2236134 h 4044526"/>
                <a:gd name="connsiteX14" fmla="*/ 1085018 w 4989251"/>
                <a:gd name="connsiteY14" fmla="*/ 2755800 h 4044526"/>
                <a:gd name="connsiteX15" fmla="*/ 701336 w 4989251"/>
                <a:gd name="connsiteY15" fmla="*/ 3208562 h 4044526"/>
                <a:gd name="connsiteX16" fmla="*/ 310718 w 4989251"/>
                <a:gd name="connsiteY16" fmla="*/ 3563668 h 4044526"/>
                <a:gd name="connsiteX17" fmla="*/ 0 w 4989251"/>
                <a:gd name="connsiteY17" fmla="*/ 3767855 h 40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9251" h="4044526">
                  <a:moveTo>
                    <a:pt x="0" y="3767855"/>
                  </a:moveTo>
                  <a:cubicBezTo>
                    <a:pt x="846847" y="4047779"/>
                    <a:pt x="2112793" y="4084815"/>
                    <a:pt x="2573877" y="4012314"/>
                  </a:cubicBezTo>
                  <a:cubicBezTo>
                    <a:pt x="3224459" y="3929464"/>
                    <a:pt x="3684286" y="3796392"/>
                    <a:pt x="4103518" y="3661277"/>
                  </a:cubicBezTo>
                  <a:cubicBezTo>
                    <a:pt x="4494174" y="3516638"/>
                    <a:pt x="4744900" y="3355838"/>
                    <a:pt x="4989251" y="3173051"/>
                  </a:cubicBezTo>
                  <a:lnTo>
                    <a:pt x="4083728" y="2374061"/>
                  </a:lnTo>
                  <a:lnTo>
                    <a:pt x="3329126" y="1690480"/>
                  </a:lnTo>
                  <a:lnTo>
                    <a:pt x="2956264" y="1211086"/>
                  </a:lnTo>
                  <a:cubicBezTo>
                    <a:pt x="2861431" y="1056050"/>
                    <a:pt x="2785646" y="891490"/>
                    <a:pt x="2743200" y="731692"/>
                  </a:cubicBezTo>
                  <a:cubicBezTo>
                    <a:pt x="2702926" y="558253"/>
                    <a:pt x="2672179" y="394340"/>
                    <a:pt x="2636668" y="225664"/>
                  </a:cubicBezTo>
                  <a:cubicBezTo>
                    <a:pt x="2608509" y="108821"/>
                    <a:pt x="2532725" y="20553"/>
                    <a:pt x="2423604" y="3723"/>
                  </a:cubicBezTo>
                  <a:cubicBezTo>
                    <a:pt x="2130688" y="-31464"/>
                    <a:pt x="2190195" y="190524"/>
                    <a:pt x="2130641" y="341074"/>
                  </a:cubicBezTo>
                  <a:cubicBezTo>
                    <a:pt x="2048800" y="524546"/>
                    <a:pt x="2024109" y="708018"/>
                    <a:pt x="1970843" y="891490"/>
                  </a:cubicBezTo>
                  <a:lnTo>
                    <a:pt x="1811692" y="1579833"/>
                  </a:lnTo>
                  <a:cubicBezTo>
                    <a:pt x="1700613" y="1836700"/>
                    <a:pt x="1646683" y="1998318"/>
                    <a:pt x="1478455" y="2236134"/>
                  </a:cubicBezTo>
                  <a:cubicBezTo>
                    <a:pt x="1312384" y="2456982"/>
                    <a:pt x="1217751" y="2587340"/>
                    <a:pt x="1085018" y="2755800"/>
                  </a:cubicBezTo>
                  <a:lnTo>
                    <a:pt x="701336" y="3208562"/>
                  </a:lnTo>
                  <a:lnTo>
                    <a:pt x="310718" y="3563668"/>
                  </a:lnTo>
                  <a:lnTo>
                    <a:pt x="0" y="3767855"/>
                  </a:lnTo>
                  <a:close/>
                </a:path>
              </a:pathLst>
            </a:custGeom>
            <a:pattFill prst="zigZ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 flipH="1">
              <a:off x="3647727" y="3013839"/>
              <a:ext cx="3663911" cy="46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800"/>
                </a:spcAft>
              </a:pPr>
              <a:r>
                <a:rPr lang="en-GB" sz="16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Marginal cost to the nation</a:t>
              </a:r>
              <a:br>
                <a:rPr lang="en-GB" sz="16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6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not progressing </a:t>
              </a:r>
              <a:br>
                <a:rPr lang="en-GB" sz="16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600" i="1" dirty="0" smtClean="0"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medium-duration energy storage</a:t>
              </a:r>
              <a:endPara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3503712" y="6402388"/>
            <a:ext cx="619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>
                <a:latin typeface="Arial" panose="020B0604020202020204" pitchFamily="34" charset="0"/>
              </a:rPr>
              <a:t>Medium Duration Energy Storage in the Net Zero UK.</a:t>
            </a:r>
            <a:endParaRPr lang="en-GB" altLang="en-US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8248</TotalTime>
  <Words>335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Services</dc:creator>
  <cp:lastModifiedBy>Seamus Garvey</cp:lastModifiedBy>
  <cp:revision>351</cp:revision>
  <dcterms:created xsi:type="dcterms:W3CDTF">2013-03-08T16:33:22Z</dcterms:created>
  <dcterms:modified xsi:type="dcterms:W3CDTF">2020-03-22T16:59:57Z</dcterms:modified>
</cp:coreProperties>
</file>