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6"/>
  </p:notesMasterIdLst>
  <p:sldIdLst>
    <p:sldId id="256" r:id="rId2"/>
    <p:sldId id="404" r:id="rId3"/>
    <p:sldId id="419" r:id="rId4"/>
    <p:sldId id="414" r:id="rId5"/>
    <p:sldId id="413" r:id="rId6"/>
    <p:sldId id="450" r:id="rId7"/>
    <p:sldId id="415" r:id="rId8"/>
    <p:sldId id="417" r:id="rId9"/>
    <p:sldId id="418" r:id="rId10"/>
    <p:sldId id="424" r:id="rId11"/>
    <p:sldId id="420" r:id="rId12"/>
    <p:sldId id="406" r:id="rId13"/>
    <p:sldId id="259" r:id="rId14"/>
    <p:sldId id="423" r:id="rId15"/>
    <p:sldId id="408" r:id="rId16"/>
    <p:sldId id="451" r:id="rId17"/>
    <p:sldId id="422" r:id="rId18"/>
    <p:sldId id="409" r:id="rId19"/>
    <p:sldId id="452" r:id="rId20"/>
    <p:sldId id="326" r:id="rId21"/>
    <p:sldId id="421" r:id="rId22"/>
    <p:sldId id="407" r:id="rId23"/>
    <p:sldId id="327" r:id="rId24"/>
    <p:sldId id="329" r:id="rId25"/>
    <p:sldId id="330" r:id="rId26"/>
    <p:sldId id="333" r:id="rId27"/>
    <p:sldId id="334" r:id="rId28"/>
    <p:sldId id="335" r:id="rId29"/>
    <p:sldId id="341" r:id="rId30"/>
    <p:sldId id="340" r:id="rId31"/>
    <p:sldId id="453" r:id="rId32"/>
    <p:sldId id="440" r:id="rId33"/>
    <p:sldId id="441" r:id="rId34"/>
    <p:sldId id="386" r:id="rId35"/>
    <p:sldId id="442" r:id="rId36"/>
    <p:sldId id="443" r:id="rId37"/>
    <p:sldId id="444" r:id="rId38"/>
    <p:sldId id="445" r:id="rId39"/>
    <p:sldId id="337" r:id="rId40"/>
    <p:sldId id="350" r:id="rId41"/>
    <p:sldId id="354" r:id="rId42"/>
    <p:sldId id="355" r:id="rId43"/>
    <p:sldId id="358" r:id="rId44"/>
    <p:sldId id="359" r:id="rId45"/>
    <p:sldId id="377" r:id="rId46"/>
    <p:sldId id="387" r:id="rId47"/>
    <p:sldId id="389" r:id="rId48"/>
    <p:sldId id="390" r:id="rId49"/>
    <p:sldId id="391" r:id="rId50"/>
    <p:sldId id="392" r:id="rId51"/>
    <p:sldId id="393" r:id="rId52"/>
    <p:sldId id="394" r:id="rId53"/>
    <p:sldId id="396" r:id="rId54"/>
    <p:sldId id="398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3D862-EEB7-42AD-A519-29CDE5472898}" type="datetimeFigureOut">
              <a:rPr lang="en-GB" smtClean="0"/>
              <a:t>22/03/2020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ACD56-2CE2-4FAC-86E3-9C4960496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77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bright="1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bright="1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bright="1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mailto:Seamus.garvey@Nottingham.ac.uk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eantechnica.com/2019/09/23/uk-offshore-wind-prices-reach-new-record-low-in-latest-cfd-auct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127" y="1405289"/>
            <a:ext cx="8689976" cy="2509213"/>
          </a:xfrm>
        </p:spPr>
        <p:txBody>
          <a:bodyPr/>
          <a:lstStyle/>
          <a:p>
            <a:r>
              <a:rPr lang="en-GB" dirty="0" smtClean="0"/>
              <a:t>ENERGY STORAGE INTEGRATED WITH UK Offshore Wind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2005" y="3886200"/>
            <a:ext cx="8689976" cy="1691640"/>
          </a:xfrm>
        </p:spPr>
        <p:txBody>
          <a:bodyPr>
            <a:normAutofit/>
          </a:bodyPr>
          <a:lstStyle/>
          <a:p>
            <a:r>
              <a:rPr lang="en-GB" b="1" dirty="0"/>
              <a:t>Seamus </a:t>
            </a:r>
            <a:r>
              <a:rPr lang="en-GB" b="1" dirty="0" smtClean="0"/>
              <a:t>GARVEY</a:t>
            </a:r>
            <a:endParaRPr lang="en-GB" b="1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80114"/>
            <a:ext cx="3572993" cy="267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Off shore wind f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68" y="-1"/>
            <a:ext cx="3719332" cy="24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873" y="4180115"/>
            <a:ext cx="3961127" cy="2677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406" t="50326" r="5911" b="11801"/>
          <a:stretch/>
        </p:blipFill>
        <p:spPr>
          <a:xfrm rot="20522251">
            <a:off x="56126" y="595321"/>
            <a:ext cx="4585453" cy="1088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1556" y="1742910"/>
            <a:ext cx="2183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</a:rPr>
              <a:t>£39.65/MWh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094" y="4915578"/>
            <a:ext cx="4218819" cy="16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757646" y="1966673"/>
            <a:ext cx="10584950" cy="152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cap="none" dirty="0" smtClean="0"/>
              <a:t>If energy storage is being motivated largely by offshore wind, should it integrated with offshore wind?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 dirty="0"/>
              <a:t>Motivations: </a:t>
            </a:r>
            <a:r>
              <a:rPr lang="en-GB" dirty="0" smtClean="0"/>
              <a:t>Why E.S. with Wind?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22657" y="3487949"/>
            <a:ext cx="9454928" cy="2468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6000"/>
              </a:lnSpc>
            </a:pPr>
            <a:r>
              <a:rPr lang="en-GB" sz="3200" cap="none" dirty="0" smtClean="0"/>
              <a:t>   Possible improvement in transmission line utilisation</a:t>
            </a:r>
          </a:p>
          <a:p>
            <a:pPr>
              <a:lnSpc>
                <a:spcPct val="96000"/>
              </a:lnSpc>
            </a:pPr>
            <a:r>
              <a:rPr lang="en-GB" sz="3200" cap="none" dirty="0" smtClean="0"/>
              <a:t>   Possible savings in power-conversion equipment</a:t>
            </a:r>
          </a:p>
          <a:p>
            <a:pPr>
              <a:lnSpc>
                <a:spcPct val="96000"/>
              </a:lnSpc>
            </a:pPr>
            <a:r>
              <a:rPr lang="en-GB" sz="3200" cap="none" dirty="0"/>
              <a:t> </a:t>
            </a:r>
            <a:r>
              <a:rPr lang="en-GB" sz="3200" cap="none" dirty="0" smtClean="0"/>
              <a:t>  Possible reduction </a:t>
            </a:r>
            <a:r>
              <a:rPr lang="en-GB" sz="3200" cap="none" dirty="0"/>
              <a:t>in </a:t>
            </a:r>
            <a:r>
              <a:rPr lang="en-GB" sz="3200" cap="none" dirty="0" smtClean="0"/>
              <a:t>overall losses</a:t>
            </a:r>
          </a:p>
          <a:p>
            <a:pPr>
              <a:lnSpc>
                <a:spcPct val="96000"/>
              </a:lnSpc>
            </a:pPr>
            <a:r>
              <a:rPr lang="en-GB" sz="3200" cap="none" dirty="0"/>
              <a:t> </a:t>
            </a:r>
            <a:r>
              <a:rPr lang="en-GB" sz="3200" cap="none" dirty="0" smtClean="0"/>
              <a:t>  The offshore environment is conducive!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9196" y="5608405"/>
            <a:ext cx="9772061" cy="587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cap="none" dirty="0" smtClean="0"/>
              <a:t>Space, thermal ballast, hydrostatic pressure, easy to manage heavy things 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10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of this talk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461442"/>
            <a:ext cx="11220994" cy="32760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MOTIVATIONS  for integrating Energy Storage with OSW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THREE Different classes of solution	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GB" sz="3000" b="1" dirty="0" err="1" smtClean="0">
                <a:solidFill>
                  <a:schemeClr val="bg1">
                    <a:lumMod val="85000"/>
                  </a:schemeClr>
                </a:solidFill>
              </a:rPr>
              <a:t>WindTP</a:t>
            </a: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 solution: Challenges and Features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Economics of energy storage integrated with OSW.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Closing Remarks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11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1389399" y="2368250"/>
            <a:ext cx="10363826" cy="172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Wind turbines generate electricity, electricity is transformed to something else and back.</a:t>
            </a:r>
            <a:endParaRPr lang="en-GB" cap="none" dirty="0"/>
          </a:p>
        </p:txBody>
      </p:sp>
      <p:sp>
        <p:nvSpPr>
          <p:cNvPr id="15" name="Rectangle 14"/>
          <p:cNvSpPr/>
          <p:nvPr/>
        </p:nvSpPr>
        <p:spPr>
          <a:xfrm>
            <a:off x="1159122" y="4638910"/>
            <a:ext cx="381357" cy="8476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2000">
                <a:schemeClr val="bg1">
                  <a:tint val="90000"/>
                  <a:lumMod val="11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 rot="-60000">
            <a:off x="970723" y="2834122"/>
            <a:ext cx="318023" cy="3724579"/>
            <a:chOff x="1427675" y="3168303"/>
            <a:chExt cx="179425" cy="2395340"/>
          </a:xfrm>
        </p:grpSpPr>
        <p:sp>
          <p:nvSpPr>
            <p:cNvPr id="17" name="Freeform 16"/>
            <p:cNvSpPr/>
            <p:nvPr/>
          </p:nvSpPr>
          <p:spPr>
            <a:xfrm rot="60000" flipV="1">
              <a:off x="1502932" y="4419407"/>
              <a:ext cx="82393" cy="1144236"/>
            </a:xfrm>
            <a:custGeom>
              <a:avLst/>
              <a:gdLst>
                <a:gd name="connsiteX0" fmla="*/ 0 w 105711"/>
                <a:gd name="connsiteY0" fmla="*/ 1506381 h 1527523"/>
                <a:gd name="connsiteX1" fmla="*/ 47570 w 105711"/>
                <a:gd name="connsiteY1" fmla="*/ 0 h 1527523"/>
                <a:gd name="connsiteX2" fmla="*/ 105711 w 105711"/>
                <a:gd name="connsiteY2" fmla="*/ 1358386 h 1527523"/>
                <a:gd name="connsiteX3" fmla="*/ 52856 w 105711"/>
                <a:gd name="connsiteY3" fmla="*/ 1527523 h 1527523"/>
                <a:gd name="connsiteX4" fmla="*/ 0 w 105711"/>
                <a:gd name="connsiteY4" fmla="*/ 1506381 h 1527523"/>
                <a:gd name="connsiteX0" fmla="*/ 0 w 110488"/>
                <a:gd name="connsiteY0" fmla="*/ 1542107 h 1542107"/>
                <a:gd name="connsiteX1" fmla="*/ 52347 w 110488"/>
                <a:gd name="connsiteY1" fmla="*/ 0 h 1542107"/>
                <a:gd name="connsiteX2" fmla="*/ 110488 w 110488"/>
                <a:gd name="connsiteY2" fmla="*/ 1358386 h 1542107"/>
                <a:gd name="connsiteX3" fmla="*/ 57633 w 110488"/>
                <a:gd name="connsiteY3" fmla="*/ 1527523 h 1542107"/>
                <a:gd name="connsiteX4" fmla="*/ 0 w 110488"/>
                <a:gd name="connsiteY4" fmla="*/ 1542107 h 154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8" h="1542107">
                  <a:moveTo>
                    <a:pt x="0" y="1542107"/>
                  </a:moveTo>
                  <a:lnTo>
                    <a:pt x="52347" y="0"/>
                  </a:lnTo>
                  <a:lnTo>
                    <a:pt x="110488" y="1358386"/>
                  </a:lnTo>
                  <a:lnTo>
                    <a:pt x="57633" y="1527523"/>
                  </a:lnTo>
                  <a:lnTo>
                    <a:pt x="0" y="15421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" name="Freeform 28"/>
            <p:cNvSpPr/>
            <p:nvPr/>
          </p:nvSpPr>
          <p:spPr>
            <a:xfrm rot="60000" flipV="1">
              <a:off x="1427675" y="4312733"/>
              <a:ext cx="139038" cy="105051"/>
            </a:xfrm>
            <a:custGeom>
              <a:avLst/>
              <a:gdLst>
                <a:gd name="connsiteX0" fmla="*/ 180975 w 185738"/>
                <a:gd name="connsiteY0" fmla="*/ 0 h 142875"/>
                <a:gd name="connsiteX1" fmla="*/ 71438 w 185738"/>
                <a:gd name="connsiteY1" fmla="*/ 19050 h 142875"/>
                <a:gd name="connsiteX2" fmla="*/ 0 w 185738"/>
                <a:gd name="connsiteY2" fmla="*/ 80963 h 142875"/>
                <a:gd name="connsiteX3" fmla="*/ 66675 w 185738"/>
                <a:gd name="connsiteY3" fmla="*/ 128588 h 142875"/>
                <a:gd name="connsiteX4" fmla="*/ 185738 w 185738"/>
                <a:gd name="connsiteY4" fmla="*/ 142875 h 142875"/>
                <a:gd name="connsiteX5" fmla="*/ 180975 w 185738"/>
                <a:gd name="connsiteY5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738" h="142875">
                  <a:moveTo>
                    <a:pt x="180975" y="0"/>
                  </a:moveTo>
                  <a:lnTo>
                    <a:pt x="71438" y="19050"/>
                  </a:lnTo>
                  <a:lnTo>
                    <a:pt x="0" y="80963"/>
                  </a:lnTo>
                  <a:lnTo>
                    <a:pt x="66675" y="128588"/>
                  </a:lnTo>
                  <a:lnTo>
                    <a:pt x="185738" y="142875"/>
                  </a:lnTo>
                  <a:lnTo>
                    <a:pt x="1809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92920">
                  <a:schemeClr val="tx1">
                    <a:lumMod val="75000"/>
                    <a:lumOff val="2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" name="Freeform 29"/>
            <p:cNvSpPr/>
            <p:nvPr/>
          </p:nvSpPr>
          <p:spPr>
            <a:xfrm rot="60000">
              <a:off x="1524707" y="3168303"/>
              <a:ext cx="82393" cy="1144236"/>
            </a:xfrm>
            <a:custGeom>
              <a:avLst/>
              <a:gdLst>
                <a:gd name="connsiteX0" fmla="*/ 0 w 105711"/>
                <a:gd name="connsiteY0" fmla="*/ 1506381 h 1527523"/>
                <a:gd name="connsiteX1" fmla="*/ 47570 w 105711"/>
                <a:gd name="connsiteY1" fmla="*/ 0 h 1527523"/>
                <a:gd name="connsiteX2" fmla="*/ 105711 w 105711"/>
                <a:gd name="connsiteY2" fmla="*/ 1358386 h 1527523"/>
                <a:gd name="connsiteX3" fmla="*/ 52856 w 105711"/>
                <a:gd name="connsiteY3" fmla="*/ 1527523 h 1527523"/>
                <a:gd name="connsiteX4" fmla="*/ 0 w 105711"/>
                <a:gd name="connsiteY4" fmla="*/ 1506381 h 1527523"/>
                <a:gd name="connsiteX0" fmla="*/ 0 w 110488"/>
                <a:gd name="connsiteY0" fmla="*/ 1542107 h 1542107"/>
                <a:gd name="connsiteX1" fmla="*/ 52347 w 110488"/>
                <a:gd name="connsiteY1" fmla="*/ 0 h 1542107"/>
                <a:gd name="connsiteX2" fmla="*/ 110488 w 110488"/>
                <a:gd name="connsiteY2" fmla="*/ 1358386 h 1542107"/>
                <a:gd name="connsiteX3" fmla="*/ 57633 w 110488"/>
                <a:gd name="connsiteY3" fmla="*/ 1527523 h 1542107"/>
                <a:gd name="connsiteX4" fmla="*/ 0 w 110488"/>
                <a:gd name="connsiteY4" fmla="*/ 1542107 h 154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8" h="1542107">
                  <a:moveTo>
                    <a:pt x="0" y="1542107"/>
                  </a:moveTo>
                  <a:lnTo>
                    <a:pt x="52347" y="0"/>
                  </a:lnTo>
                  <a:lnTo>
                    <a:pt x="110488" y="1358386"/>
                  </a:lnTo>
                  <a:lnTo>
                    <a:pt x="57633" y="1527523"/>
                  </a:lnTo>
                  <a:lnTo>
                    <a:pt x="0" y="15421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40479" y="4373325"/>
            <a:ext cx="1219346" cy="615364"/>
          </a:xfrm>
          <a:prstGeom prst="roundRect">
            <a:avLst/>
          </a:prstGeom>
          <a:solidFill>
            <a:srgbClr val="FFFF00">
              <a:alpha val="3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2759825" y="4638910"/>
            <a:ext cx="381357" cy="8476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2000">
                <a:schemeClr val="bg1">
                  <a:tint val="90000"/>
                  <a:lumMod val="11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3141182" y="4373325"/>
            <a:ext cx="1219346" cy="615364"/>
          </a:xfrm>
          <a:prstGeom prst="roundRect">
            <a:avLst/>
          </a:prstGeom>
          <a:solidFill>
            <a:srgbClr val="FFFF00">
              <a:alpha val="3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590450" y="4337616"/>
            <a:ext cx="1207514" cy="444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Gearbox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cap="none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156015" y="4434794"/>
            <a:ext cx="1207514" cy="4441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Generator</a:t>
            </a:r>
            <a:endParaRPr lang="en-GB" cap="none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97305" y="3864793"/>
            <a:ext cx="1735472" cy="790651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716354" y="4639663"/>
            <a:ext cx="1735472" cy="790651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360528" y="4655734"/>
            <a:ext cx="348252" cy="0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420890" y="3864503"/>
            <a:ext cx="4494037" cy="11577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exagon 13"/>
          <p:cNvSpPr/>
          <p:nvPr/>
        </p:nvSpPr>
        <p:spPr>
          <a:xfrm>
            <a:off x="6330089" y="5221485"/>
            <a:ext cx="949124" cy="752354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Hexagon 38"/>
          <p:cNvSpPr/>
          <p:nvPr/>
        </p:nvSpPr>
        <p:spPr>
          <a:xfrm>
            <a:off x="8408355" y="5221485"/>
            <a:ext cx="949124" cy="752354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/>
          <p:cNvCxnSpPr/>
          <p:nvPr/>
        </p:nvCxnSpPr>
        <p:spPr>
          <a:xfrm>
            <a:off x="7080223" y="5939114"/>
            <a:ext cx="303165" cy="566041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5881202" y="6505155"/>
            <a:ext cx="4027569" cy="282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8328934" y="5939113"/>
            <a:ext cx="303165" cy="566041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143759" y="4082324"/>
            <a:ext cx="683748" cy="1146239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9827507" y="4117437"/>
            <a:ext cx="1087420" cy="1477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/>
          <p:cNvSpPr txBox="1">
            <a:spLocks/>
          </p:cNvSpPr>
          <p:nvPr/>
        </p:nvSpPr>
        <p:spPr>
          <a:xfrm>
            <a:off x="6740165" y="6432333"/>
            <a:ext cx="1989056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Energy Store (X)</a:t>
            </a:r>
            <a:endParaRPr lang="en-GB" cap="none" dirty="0"/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6521821" y="5171563"/>
            <a:ext cx="1431912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E</a:t>
            </a:r>
            <a:r>
              <a:rPr lang="en-GB" cap="none" dirty="0" smtClean="0">
                <a:sym typeface="Symbol" panose="05050102010706020507" pitchFamily="18" charset="2"/>
              </a:rPr>
              <a:t>X</a:t>
            </a:r>
            <a:endParaRPr lang="en-GB" cap="none" dirty="0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6420890" y="5426114"/>
            <a:ext cx="858323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err="1" smtClean="0"/>
              <a:t>Cnvrtr</a:t>
            </a:r>
            <a:r>
              <a:rPr lang="en-GB" cap="none" dirty="0" smtClean="0"/>
              <a:t>.</a:t>
            </a:r>
            <a:endParaRPr lang="en-GB" cap="none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8632099" y="5173416"/>
            <a:ext cx="1431912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>
                <a:sym typeface="Symbol" panose="05050102010706020507" pitchFamily="18" charset="2"/>
              </a:rPr>
              <a:t>X</a:t>
            </a:r>
            <a:r>
              <a:rPr lang="en-GB" cap="none" dirty="0" smtClean="0">
                <a:sym typeface="Symbol" panose="05050102010706020507" pitchFamily="18" charset="2"/>
              </a:rPr>
              <a:t>E</a:t>
            </a:r>
            <a:endParaRPr lang="en-GB" cap="none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8531168" y="5427967"/>
            <a:ext cx="858323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err="1" smtClean="0"/>
              <a:t>Cnvrtr</a:t>
            </a:r>
            <a:r>
              <a:rPr lang="en-GB" cap="none" dirty="0" smtClean="0"/>
              <a:t>.</a:t>
            </a:r>
            <a:endParaRPr lang="en-GB" cap="none" dirty="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2262537" y="5973838"/>
            <a:ext cx="3164043" cy="6805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In the best cases, at least the energy store is integrated.</a:t>
            </a:r>
            <a:endParaRPr lang="en-GB" cap="none" dirty="0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 rot="16200000">
            <a:off x="10675203" y="3536905"/>
            <a:ext cx="1395331" cy="710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Electricity </a:t>
            </a:r>
            <a:br>
              <a:rPr lang="en-GB" cap="none" dirty="0" smtClean="0"/>
            </a:br>
            <a:r>
              <a:rPr lang="en-GB" cap="none" dirty="0" smtClean="0"/>
              <a:t>Consumer</a:t>
            </a:r>
            <a:endParaRPr lang="en-GB" cap="none" dirty="0"/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 dirty="0" smtClean="0"/>
              <a:t>Three DIFFERENT </a:t>
            </a:r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61" name="Content Placeholder 2"/>
          <p:cNvSpPr>
            <a:spLocks noGrp="1"/>
          </p:cNvSpPr>
          <p:nvPr>
            <p:ph sz="quarter" idx="13"/>
          </p:nvPr>
        </p:nvSpPr>
        <p:spPr>
          <a:xfrm>
            <a:off x="1399911" y="1800290"/>
            <a:ext cx="9515016" cy="4649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Class #3	‘Not really integrated at all!      “Co-Located”</a:t>
            </a:r>
          </a:p>
        </p:txBody>
      </p:sp>
      <p:sp>
        <p:nvSpPr>
          <p:cNvPr id="63" name="Freeform 62"/>
          <p:cNvSpPr/>
          <p:nvPr/>
        </p:nvSpPr>
        <p:spPr>
          <a:xfrm>
            <a:off x="5373278" y="3601039"/>
            <a:ext cx="2394409" cy="443060"/>
          </a:xfrm>
          <a:custGeom>
            <a:avLst/>
            <a:gdLst>
              <a:gd name="connsiteX0" fmla="*/ 0 w 2394409"/>
              <a:gd name="connsiteY0" fmla="*/ 443060 h 443060"/>
              <a:gd name="connsiteX1" fmla="*/ 1008668 w 2394409"/>
              <a:gd name="connsiteY1" fmla="*/ 75415 h 443060"/>
              <a:gd name="connsiteX2" fmla="*/ 2394409 w 2394409"/>
              <a:gd name="connsiteY2" fmla="*/ 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409" h="443060">
                <a:moveTo>
                  <a:pt x="0" y="443060"/>
                </a:moveTo>
                <a:cubicBezTo>
                  <a:pt x="304800" y="296159"/>
                  <a:pt x="609600" y="149258"/>
                  <a:pt x="1008668" y="75415"/>
                </a:cubicBezTo>
                <a:cubicBezTo>
                  <a:pt x="1407736" y="1572"/>
                  <a:pt x="1901072" y="786"/>
                  <a:pt x="2394409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5979716" y="3224338"/>
            <a:ext cx="2146189" cy="48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Direct Consumption</a:t>
            </a:r>
            <a:endParaRPr lang="en-GB" cap="none" dirty="0"/>
          </a:p>
        </p:txBody>
      </p:sp>
      <p:sp>
        <p:nvSpPr>
          <p:cNvPr id="65" name="Freeform 64"/>
          <p:cNvSpPr/>
          <p:nvPr/>
        </p:nvSpPr>
        <p:spPr>
          <a:xfrm flipV="1">
            <a:off x="5324616" y="4658490"/>
            <a:ext cx="2394409" cy="443060"/>
          </a:xfrm>
          <a:custGeom>
            <a:avLst/>
            <a:gdLst>
              <a:gd name="connsiteX0" fmla="*/ 0 w 2394409"/>
              <a:gd name="connsiteY0" fmla="*/ 443060 h 443060"/>
              <a:gd name="connsiteX1" fmla="*/ 1008668 w 2394409"/>
              <a:gd name="connsiteY1" fmla="*/ 75415 h 443060"/>
              <a:gd name="connsiteX2" fmla="*/ 2394409 w 2394409"/>
              <a:gd name="connsiteY2" fmla="*/ 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409" h="443060">
                <a:moveTo>
                  <a:pt x="0" y="443060"/>
                </a:moveTo>
                <a:cubicBezTo>
                  <a:pt x="304800" y="296159"/>
                  <a:pt x="609600" y="149258"/>
                  <a:pt x="1008668" y="75415"/>
                </a:cubicBezTo>
                <a:cubicBezTo>
                  <a:pt x="1407736" y="1572"/>
                  <a:pt x="1901072" y="786"/>
                  <a:pt x="2394409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6027138" y="4509089"/>
            <a:ext cx="2604961" cy="48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Energy through storage</a:t>
            </a:r>
            <a:endParaRPr lang="en-GB" cap="none" dirty="0"/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1853650" y="4595414"/>
            <a:ext cx="519687" cy="444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(??)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cap="none" dirty="0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12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DIFFERENT </a:t>
            </a:r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99911" y="1800290"/>
            <a:ext cx="9515016" cy="4649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Class #3	‘Not really integrated at all!      “Co-Located”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399911" y="2310156"/>
            <a:ext cx="10363826" cy="172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Wind turbines generate electricity, electricity is transformed to something else and back.</a:t>
            </a:r>
            <a:endParaRPr lang="en-GB" cap="none" dirty="0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320426" y="2731724"/>
            <a:ext cx="49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+mj-lt"/>
              </a:rPr>
              <a:t>cleantechnica.com/2016/11/14/</a:t>
            </a:r>
            <a:r>
              <a:rPr lang="en-GB" altLang="en-US" sz="1400" b="1" dirty="0" err="1">
                <a:latin typeface="+mj-lt"/>
              </a:rPr>
              <a:t>ge</a:t>
            </a:r>
            <a:r>
              <a:rPr lang="en-GB" altLang="en-US" sz="1400" b="1" dirty="0">
                <a:latin typeface="+mj-lt"/>
              </a:rPr>
              <a:t>-forges-ahead-</a:t>
            </a:r>
            <a:br>
              <a:rPr lang="en-GB" altLang="en-US" sz="1400" b="1" dirty="0">
                <a:latin typeface="+mj-lt"/>
              </a:rPr>
            </a:br>
            <a:r>
              <a:rPr lang="en-GB" altLang="en-US" sz="1400" b="1" dirty="0">
                <a:latin typeface="+mj-lt"/>
              </a:rPr>
              <a:t>worlds-first-wind-hydro-storage-project/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040671" y="2712572"/>
            <a:ext cx="44849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100" b="1" dirty="0">
                <a:latin typeface="+mj-lt"/>
              </a:rPr>
              <a:t>/</a:t>
            </a:r>
            <a:r>
              <a:rPr lang="en-GB" altLang="en-US" sz="1400" b="1" dirty="0">
                <a:latin typeface="+mj-lt"/>
              </a:rPr>
              <a:t>www.poweronline.com/doc/statoil-launches-batwind-battery-storage-for-offshore-wind-0001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07331" y="3255611"/>
            <a:ext cx="5227412" cy="2955087"/>
            <a:chOff x="607331" y="3868080"/>
            <a:chExt cx="5227412" cy="2955087"/>
          </a:xfrm>
        </p:grpSpPr>
        <p:pic>
          <p:nvPicPr>
            <p:cNvPr id="24" name="Picture 2" descr="Image result for BatWing HyWi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31" y="3868080"/>
              <a:ext cx="5227412" cy="29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607332" y="3868080"/>
              <a:ext cx="5227411" cy="295508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38379" y="3257561"/>
            <a:ext cx="5922992" cy="2959677"/>
            <a:chOff x="6138379" y="3870030"/>
            <a:chExt cx="5979614" cy="2987971"/>
          </a:xfrm>
        </p:grpSpPr>
        <p:pic>
          <p:nvPicPr>
            <p:cNvPr id="27" name="Picture 2" descr="renewable-wind-energy-ge-germany-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379" y="3875315"/>
              <a:ext cx="5966537" cy="298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138379" y="3870030"/>
              <a:ext cx="5979614" cy="297490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13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DIFFERENT </a:t>
            </a:r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99911" y="1800290"/>
            <a:ext cx="9515016" cy="4649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Class #3	‘Not really integrated at all!      “Co-Located”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399911" y="2387790"/>
            <a:ext cx="10363826" cy="172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Wind turbines generate electricity, electricity is transformed to something else and back.</a:t>
            </a:r>
            <a:endParaRPr lang="en-GB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2" y="3069771"/>
            <a:ext cx="2341989" cy="364806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88720" y="3069772"/>
            <a:ext cx="5303519" cy="3648062"/>
            <a:chOff x="1188720" y="3069772"/>
            <a:chExt cx="5303519" cy="364806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15610" t="50966" r="31879"/>
            <a:stretch/>
          </p:blipFill>
          <p:spPr>
            <a:xfrm>
              <a:off x="3984170" y="3069772"/>
              <a:ext cx="2508069" cy="364806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188720" y="4913903"/>
              <a:ext cx="1136469" cy="18039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599509" y="6717834"/>
              <a:ext cx="122790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984169" y="3094084"/>
              <a:ext cx="2508070" cy="36237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2448677" y="4109374"/>
              <a:ext cx="1378740" cy="804529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1276150" y="3187308"/>
              <a:ext cx="2674755" cy="167604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7053942" y="3069771"/>
            <a:ext cx="300445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 dirty="0" smtClean="0">
                <a:latin typeface="+mj-lt"/>
              </a:rPr>
              <a:t>Ian Crossley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400" b="1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 i="1" dirty="0" smtClean="0">
                <a:latin typeface="+mj-lt"/>
              </a:rPr>
              <a:t>Compressed Air Energy Storage for Offshore Wind Turbines.   </a:t>
            </a:r>
            <a:br>
              <a:rPr lang="en-GB" altLang="en-US" sz="1400" b="1" i="1" dirty="0" smtClean="0">
                <a:latin typeface="+mj-lt"/>
              </a:rPr>
            </a:br>
            <a:r>
              <a:rPr lang="en-GB" altLang="en-US" sz="1400" b="1" dirty="0" err="1" smtClean="0">
                <a:latin typeface="+mj-lt"/>
              </a:rPr>
              <a:t>Windpower</a:t>
            </a:r>
            <a:r>
              <a:rPr lang="en-GB" altLang="en-US" sz="1400" b="1" dirty="0" smtClean="0">
                <a:latin typeface="+mj-lt"/>
              </a:rPr>
              <a:t> Monthly. Feb 1, 2018</a:t>
            </a:r>
            <a:endParaRPr lang="en-GB" altLang="en-US" sz="1800" b="1" dirty="0">
              <a:latin typeface="+mj-lt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053942" y="4708858"/>
            <a:ext cx="4506687" cy="921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Proposes storage in an articulated-base “floating wind” type turbine support. </a:t>
            </a:r>
            <a:endParaRPr lang="en-GB" cap="none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14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 rot="1406301" flipH="1">
            <a:off x="2681045" y="5162033"/>
            <a:ext cx="1251608" cy="9302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2000">
                <a:schemeClr val="bg1">
                  <a:tint val="90000"/>
                  <a:lumMod val="11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 rot="20717960">
            <a:off x="2724107" y="4227979"/>
            <a:ext cx="1175369" cy="87233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2000">
                <a:schemeClr val="bg1">
                  <a:tint val="90000"/>
                  <a:lumMod val="11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389399" y="2368250"/>
            <a:ext cx="10363826" cy="61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Rotor power split mechanically between direct generation and conversion to-&amp;-from storage.</a:t>
            </a:r>
            <a:endParaRPr lang="en-GB" cap="none" dirty="0"/>
          </a:p>
        </p:txBody>
      </p:sp>
      <p:sp>
        <p:nvSpPr>
          <p:cNvPr id="15" name="Rectangle 14"/>
          <p:cNvSpPr/>
          <p:nvPr/>
        </p:nvSpPr>
        <p:spPr>
          <a:xfrm>
            <a:off x="1159122" y="4638910"/>
            <a:ext cx="381357" cy="8476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2000">
                <a:schemeClr val="bg1">
                  <a:tint val="90000"/>
                  <a:lumMod val="11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 rot="-60000">
            <a:off x="970723" y="2834122"/>
            <a:ext cx="318023" cy="3724579"/>
            <a:chOff x="1427675" y="3168303"/>
            <a:chExt cx="179425" cy="2395340"/>
          </a:xfrm>
        </p:grpSpPr>
        <p:sp>
          <p:nvSpPr>
            <p:cNvPr id="17" name="Freeform 16"/>
            <p:cNvSpPr/>
            <p:nvPr/>
          </p:nvSpPr>
          <p:spPr>
            <a:xfrm rot="60000" flipV="1">
              <a:off x="1502932" y="4419407"/>
              <a:ext cx="82393" cy="1144236"/>
            </a:xfrm>
            <a:custGeom>
              <a:avLst/>
              <a:gdLst>
                <a:gd name="connsiteX0" fmla="*/ 0 w 105711"/>
                <a:gd name="connsiteY0" fmla="*/ 1506381 h 1527523"/>
                <a:gd name="connsiteX1" fmla="*/ 47570 w 105711"/>
                <a:gd name="connsiteY1" fmla="*/ 0 h 1527523"/>
                <a:gd name="connsiteX2" fmla="*/ 105711 w 105711"/>
                <a:gd name="connsiteY2" fmla="*/ 1358386 h 1527523"/>
                <a:gd name="connsiteX3" fmla="*/ 52856 w 105711"/>
                <a:gd name="connsiteY3" fmla="*/ 1527523 h 1527523"/>
                <a:gd name="connsiteX4" fmla="*/ 0 w 105711"/>
                <a:gd name="connsiteY4" fmla="*/ 1506381 h 1527523"/>
                <a:gd name="connsiteX0" fmla="*/ 0 w 110488"/>
                <a:gd name="connsiteY0" fmla="*/ 1542107 h 1542107"/>
                <a:gd name="connsiteX1" fmla="*/ 52347 w 110488"/>
                <a:gd name="connsiteY1" fmla="*/ 0 h 1542107"/>
                <a:gd name="connsiteX2" fmla="*/ 110488 w 110488"/>
                <a:gd name="connsiteY2" fmla="*/ 1358386 h 1542107"/>
                <a:gd name="connsiteX3" fmla="*/ 57633 w 110488"/>
                <a:gd name="connsiteY3" fmla="*/ 1527523 h 1542107"/>
                <a:gd name="connsiteX4" fmla="*/ 0 w 110488"/>
                <a:gd name="connsiteY4" fmla="*/ 1542107 h 154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8" h="1542107">
                  <a:moveTo>
                    <a:pt x="0" y="1542107"/>
                  </a:moveTo>
                  <a:lnTo>
                    <a:pt x="52347" y="0"/>
                  </a:lnTo>
                  <a:lnTo>
                    <a:pt x="110488" y="1358386"/>
                  </a:lnTo>
                  <a:lnTo>
                    <a:pt x="57633" y="1527523"/>
                  </a:lnTo>
                  <a:lnTo>
                    <a:pt x="0" y="15421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" name="Freeform 28"/>
            <p:cNvSpPr/>
            <p:nvPr/>
          </p:nvSpPr>
          <p:spPr>
            <a:xfrm rot="60000" flipV="1">
              <a:off x="1427675" y="4312733"/>
              <a:ext cx="139038" cy="105051"/>
            </a:xfrm>
            <a:custGeom>
              <a:avLst/>
              <a:gdLst>
                <a:gd name="connsiteX0" fmla="*/ 180975 w 185738"/>
                <a:gd name="connsiteY0" fmla="*/ 0 h 142875"/>
                <a:gd name="connsiteX1" fmla="*/ 71438 w 185738"/>
                <a:gd name="connsiteY1" fmla="*/ 19050 h 142875"/>
                <a:gd name="connsiteX2" fmla="*/ 0 w 185738"/>
                <a:gd name="connsiteY2" fmla="*/ 80963 h 142875"/>
                <a:gd name="connsiteX3" fmla="*/ 66675 w 185738"/>
                <a:gd name="connsiteY3" fmla="*/ 128588 h 142875"/>
                <a:gd name="connsiteX4" fmla="*/ 185738 w 185738"/>
                <a:gd name="connsiteY4" fmla="*/ 142875 h 142875"/>
                <a:gd name="connsiteX5" fmla="*/ 180975 w 185738"/>
                <a:gd name="connsiteY5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738" h="142875">
                  <a:moveTo>
                    <a:pt x="180975" y="0"/>
                  </a:moveTo>
                  <a:lnTo>
                    <a:pt x="71438" y="19050"/>
                  </a:lnTo>
                  <a:lnTo>
                    <a:pt x="0" y="80963"/>
                  </a:lnTo>
                  <a:lnTo>
                    <a:pt x="66675" y="128588"/>
                  </a:lnTo>
                  <a:lnTo>
                    <a:pt x="185738" y="142875"/>
                  </a:lnTo>
                  <a:lnTo>
                    <a:pt x="1809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92920">
                  <a:schemeClr val="tx1">
                    <a:lumMod val="75000"/>
                    <a:lumOff val="2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" name="Freeform 29"/>
            <p:cNvSpPr/>
            <p:nvPr/>
          </p:nvSpPr>
          <p:spPr>
            <a:xfrm rot="60000">
              <a:off x="1524707" y="3168303"/>
              <a:ext cx="82393" cy="1144236"/>
            </a:xfrm>
            <a:custGeom>
              <a:avLst/>
              <a:gdLst>
                <a:gd name="connsiteX0" fmla="*/ 0 w 105711"/>
                <a:gd name="connsiteY0" fmla="*/ 1506381 h 1527523"/>
                <a:gd name="connsiteX1" fmla="*/ 47570 w 105711"/>
                <a:gd name="connsiteY1" fmla="*/ 0 h 1527523"/>
                <a:gd name="connsiteX2" fmla="*/ 105711 w 105711"/>
                <a:gd name="connsiteY2" fmla="*/ 1358386 h 1527523"/>
                <a:gd name="connsiteX3" fmla="*/ 52856 w 105711"/>
                <a:gd name="connsiteY3" fmla="*/ 1527523 h 1527523"/>
                <a:gd name="connsiteX4" fmla="*/ 0 w 105711"/>
                <a:gd name="connsiteY4" fmla="*/ 1506381 h 1527523"/>
                <a:gd name="connsiteX0" fmla="*/ 0 w 110488"/>
                <a:gd name="connsiteY0" fmla="*/ 1542107 h 1542107"/>
                <a:gd name="connsiteX1" fmla="*/ 52347 w 110488"/>
                <a:gd name="connsiteY1" fmla="*/ 0 h 1542107"/>
                <a:gd name="connsiteX2" fmla="*/ 110488 w 110488"/>
                <a:gd name="connsiteY2" fmla="*/ 1358386 h 1542107"/>
                <a:gd name="connsiteX3" fmla="*/ 57633 w 110488"/>
                <a:gd name="connsiteY3" fmla="*/ 1527523 h 1542107"/>
                <a:gd name="connsiteX4" fmla="*/ 0 w 110488"/>
                <a:gd name="connsiteY4" fmla="*/ 1542107 h 154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8" h="1542107">
                  <a:moveTo>
                    <a:pt x="0" y="1542107"/>
                  </a:moveTo>
                  <a:lnTo>
                    <a:pt x="52347" y="0"/>
                  </a:lnTo>
                  <a:lnTo>
                    <a:pt x="110488" y="1358386"/>
                  </a:lnTo>
                  <a:lnTo>
                    <a:pt x="57633" y="1527523"/>
                  </a:lnTo>
                  <a:lnTo>
                    <a:pt x="0" y="15421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40479" y="4373325"/>
            <a:ext cx="1219346" cy="615364"/>
          </a:xfrm>
          <a:prstGeom prst="roundRect">
            <a:avLst/>
          </a:prstGeom>
          <a:solidFill>
            <a:srgbClr val="FFFF00">
              <a:alpha val="3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3876474" y="3553190"/>
            <a:ext cx="1219346" cy="615364"/>
          </a:xfrm>
          <a:prstGeom prst="roundRect">
            <a:avLst/>
          </a:prstGeom>
          <a:solidFill>
            <a:srgbClr val="FFFF00">
              <a:alpha val="3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891307" y="3473256"/>
            <a:ext cx="1207514" cy="4441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Generator</a:t>
            </a:r>
            <a:endParaRPr lang="en-GB" cap="none" dirty="0"/>
          </a:p>
        </p:txBody>
      </p:sp>
      <p:cxnSp>
        <p:nvCxnSpPr>
          <p:cNvPr id="38" name="Straight Connector 37"/>
          <p:cNvCxnSpPr>
            <a:stCxn id="32" idx="3"/>
          </p:cNvCxnSpPr>
          <p:nvPr/>
        </p:nvCxnSpPr>
        <p:spPr>
          <a:xfrm>
            <a:off x="5095820" y="3860872"/>
            <a:ext cx="5819107" cy="3632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exagon 13"/>
          <p:cNvSpPr/>
          <p:nvPr/>
        </p:nvSpPr>
        <p:spPr>
          <a:xfrm>
            <a:off x="3813129" y="5278044"/>
            <a:ext cx="949124" cy="752354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Hexagon 38"/>
          <p:cNvSpPr/>
          <p:nvPr/>
        </p:nvSpPr>
        <p:spPr>
          <a:xfrm>
            <a:off x="8106698" y="5268619"/>
            <a:ext cx="949124" cy="752354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/>
          <p:cNvCxnSpPr/>
          <p:nvPr/>
        </p:nvCxnSpPr>
        <p:spPr>
          <a:xfrm>
            <a:off x="4791087" y="5650056"/>
            <a:ext cx="645686" cy="0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5455344" y="5358842"/>
            <a:ext cx="1937957" cy="580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>
            <a:stCxn id="39" idx="5"/>
          </p:cNvCxnSpPr>
          <p:nvPr/>
        </p:nvCxnSpPr>
        <p:spPr>
          <a:xfrm flipV="1">
            <a:off x="8867734" y="4117437"/>
            <a:ext cx="1018317" cy="1151182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9827507" y="4145718"/>
            <a:ext cx="1087420" cy="1477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/>
          <p:cNvSpPr txBox="1">
            <a:spLocks/>
          </p:cNvSpPr>
          <p:nvPr/>
        </p:nvSpPr>
        <p:spPr>
          <a:xfrm>
            <a:off x="5639259" y="5443782"/>
            <a:ext cx="1989056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Energy Store (X)</a:t>
            </a:r>
            <a:endParaRPr lang="en-GB" cap="none" dirty="0"/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4004861" y="5228122"/>
            <a:ext cx="1431912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>
                <a:sym typeface="Symbol" panose="05050102010706020507" pitchFamily="18" charset="2"/>
              </a:rPr>
              <a:t>M</a:t>
            </a:r>
            <a:r>
              <a:rPr lang="en-GB" cap="none" dirty="0" smtClean="0">
                <a:sym typeface="Symbol" panose="05050102010706020507" pitchFamily="18" charset="2"/>
              </a:rPr>
              <a:t>X</a:t>
            </a:r>
            <a:endParaRPr lang="en-GB" cap="none" dirty="0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3903930" y="5482673"/>
            <a:ext cx="858323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err="1" smtClean="0"/>
              <a:t>Cnvrtr</a:t>
            </a:r>
            <a:r>
              <a:rPr lang="en-GB" cap="none" dirty="0" smtClean="0"/>
              <a:t>.</a:t>
            </a:r>
            <a:endParaRPr lang="en-GB" cap="none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8330442" y="5220550"/>
            <a:ext cx="804801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>
                <a:sym typeface="Symbol" panose="05050102010706020507" pitchFamily="18" charset="2"/>
              </a:rPr>
              <a:t>X</a:t>
            </a:r>
            <a:r>
              <a:rPr lang="en-GB" cap="none" dirty="0" smtClean="0">
                <a:sym typeface="Symbol" panose="05050102010706020507" pitchFamily="18" charset="2"/>
              </a:rPr>
              <a:t>E</a:t>
            </a:r>
            <a:endParaRPr lang="en-GB" cap="none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8229511" y="5475101"/>
            <a:ext cx="858323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err="1" smtClean="0"/>
              <a:t>Cnvrtr</a:t>
            </a:r>
            <a:r>
              <a:rPr lang="en-GB" cap="none" dirty="0" smtClean="0"/>
              <a:t>.</a:t>
            </a:r>
            <a:endParaRPr lang="en-GB" cap="none" dirty="0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 rot="16200000">
            <a:off x="10675203" y="3536905"/>
            <a:ext cx="1395331" cy="710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Electricity </a:t>
            </a:r>
            <a:br>
              <a:rPr lang="en-GB" cap="none" dirty="0" smtClean="0"/>
            </a:br>
            <a:r>
              <a:rPr lang="en-GB" cap="none" dirty="0" smtClean="0"/>
              <a:t>Consumer</a:t>
            </a:r>
            <a:endParaRPr lang="en-GB" cap="none" dirty="0"/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 dirty="0" smtClean="0"/>
              <a:t>Three DIFFERENT </a:t>
            </a:r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61" name="Content Placeholder 2"/>
          <p:cNvSpPr>
            <a:spLocks noGrp="1"/>
          </p:cNvSpPr>
          <p:nvPr>
            <p:ph sz="quarter" idx="13"/>
          </p:nvPr>
        </p:nvSpPr>
        <p:spPr>
          <a:xfrm>
            <a:off x="1399911" y="1800290"/>
            <a:ext cx="9515016" cy="4649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Class #2	Parallel Power conversion</a:t>
            </a:r>
          </a:p>
        </p:txBody>
      </p:sp>
      <p:sp>
        <p:nvSpPr>
          <p:cNvPr id="63" name="Freeform 62"/>
          <p:cNvSpPr/>
          <p:nvPr/>
        </p:nvSpPr>
        <p:spPr>
          <a:xfrm>
            <a:off x="1947967" y="3461008"/>
            <a:ext cx="2394409" cy="782382"/>
          </a:xfrm>
          <a:custGeom>
            <a:avLst/>
            <a:gdLst>
              <a:gd name="connsiteX0" fmla="*/ 0 w 2394409"/>
              <a:gd name="connsiteY0" fmla="*/ 443060 h 443060"/>
              <a:gd name="connsiteX1" fmla="*/ 1008668 w 2394409"/>
              <a:gd name="connsiteY1" fmla="*/ 75415 h 443060"/>
              <a:gd name="connsiteX2" fmla="*/ 2394409 w 2394409"/>
              <a:gd name="connsiteY2" fmla="*/ 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409" h="443060">
                <a:moveTo>
                  <a:pt x="0" y="443060"/>
                </a:moveTo>
                <a:cubicBezTo>
                  <a:pt x="304800" y="296159"/>
                  <a:pt x="609600" y="149258"/>
                  <a:pt x="1008668" y="75415"/>
                </a:cubicBezTo>
                <a:cubicBezTo>
                  <a:pt x="1407736" y="1572"/>
                  <a:pt x="1901072" y="786"/>
                  <a:pt x="2394409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2554405" y="3084307"/>
            <a:ext cx="2146189" cy="48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Direct Consumption</a:t>
            </a:r>
            <a:endParaRPr lang="en-GB" cap="none" dirty="0"/>
          </a:p>
        </p:txBody>
      </p:sp>
      <p:sp>
        <p:nvSpPr>
          <p:cNvPr id="65" name="Freeform 64"/>
          <p:cNvSpPr/>
          <p:nvPr/>
        </p:nvSpPr>
        <p:spPr>
          <a:xfrm flipV="1">
            <a:off x="1950167" y="5035944"/>
            <a:ext cx="2392209" cy="1137751"/>
          </a:xfrm>
          <a:custGeom>
            <a:avLst/>
            <a:gdLst>
              <a:gd name="connsiteX0" fmla="*/ 0 w 2394409"/>
              <a:gd name="connsiteY0" fmla="*/ 443060 h 443060"/>
              <a:gd name="connsiteX1" fmla="*/ 1008668 w 2394409"/>
              <a:gd name="connsiteY1" fmla="*/ 75415 h 443060"/>
              <a:gd name="connsiteX2" fmla="*/ 2394409 w 2394409"/>
              <a:gd name="connsiteY2" fmla="*/ 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4409" h="443060">
                <a:moveTo>
                  <a:pt x="0" y="443060"/>
                </a:moveTo>
                <a:cubicBezTo>
                  <a:pt x="304800" y="296159"/>
                  <a:pt x="609600" y="149258"/>
                  <a:pt x="1008668" y="75415"/>
                </a:cubicBezTo>
                <a:cubicBezTo>
                  <a:pt x="1407736" y="1572"/>
                  <a:pt x="1901072" y="786"/>
                  <a:pt x="2394409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2351863" y="6140601"/>
            <a:ext cx="2604961" cy="48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Energy through storage</a:t>
            </a:r>
            <a:endParaRPr lang="en-GB" cap="none" dirty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1590450" y="4337616"/>
            <a:ext cx="1207514" cy="444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Gearbox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cap="none" dirty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1853650" y="4595414"/>
            <a:ext cx="519687" cy="444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(??)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cap="none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095160" y="3737837"/>
            <a:ext cx="1011178" cy="4441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M</a:t>
            </a:r>
            <a:r>
              <a:rPr lang="en-GB" cap="none" dirty="0" smtClean="0">
                <a:sym typeface="Symbol" panose="05050102010706020507" pitchFamily="18" charset="2"/>
              </a:rPr>
              <a:t>E</a:t>
            </a:r>
            <a:endParaRPr lang="en-GB" cap="none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GB" cap="none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7460444" y="5625668"/>
            <a:ext cx="645686" cy="0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15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3503712" y="6505900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DIFFERENT </a:t>
            </a:r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99911" y="1800290"/>
            <a:ext cx="9515016" cy="46495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Class #2	Parallel Power conversion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399911" y="2387790"/>
            <a:ext cx="10363826" cy="172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/>
              <a:t>Rotor power split mechanically between direct generation and conversion to-&amp;-from storage.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79369" y="2975430"/>
            <a:ext cx="4539569" cy="3824740"/>
            <a:chOff x="5751060" y="2641653"/>
            <a:chExt cx="4681196" cy="4158516"/>
          </a:xfrm>
        </p:grpSpPr>
        <p:sp>
          <p:nvSpPr>
            <p:cNvPr id="15" name="Rectangle 14"/>
            <p:cNvSpPr/>
            <p:nvPr/>
          </p:nvSpPr>
          <p:spPr>
            <a:xfrm>
              <a:off x="5751060" y="2641653"/>
              <a:ext cx="4681196" cy="4158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5"/>
            <p:cNvGrpSpPr>
              <a:grpSpLocks/>
            </p:cNvGrpSpPr>
            <p:nvPr/>
          </p:nvGrpSpPr>
          <p:grpSpPr bwMode="auto">
            <a:xfrm>
              <a:off x="5751060" y="3410857"/>
              <a:ext cx="4104140" cy="3389312"/>
              <a:chOff x="2987824" y="1268760"/>
              <a:chExt cx="5143500" cy="4362450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7824" y="1268760"/>
                <a:ext cx="5143500" cy="436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8"/>
              <p:cNvSpPr txBox="1">
                <a:spLocks noChangeArrowheads="1"/>
              </p:cNvSpPr>
              <p:nvPr/>
            </p:nvSpPr>
            <p:spPr bwMode="auto">
              <a:xfrm>
                <a:off x="6483305" y="4143609"/>
                <a:ext cx="1192664" cy="481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Generator</a:t>
                </a:r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8900000" flipV="1">
                <a:off x="5301258" y="3724643"/>
                <a:ext cx="287634" cy="144913"/>
              </a:xfrm>
              <a:prstGeom prst="rightArrow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18900000" flipH="1">
                <a:off x="5453327" y="3877338"/>
                <a:ext cx="287634" cy="144912"/>
              </a:xfrm>
              <a:prstGeom prst="rightArrow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94758" y="3919610"/>
                <a:ext cx="647634" cy="864677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653499" y="3069136"/>
                <a:ext cx="1511741" cy="648065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TextBox 13"/>
              <p:cNvSpPr txBox="1">
                <a:spLocks noChangeArrowheads="1"/>
              </p:cNvSpPr>
              <p:nvPr/>
            </p:nvSpPr>
            <p:spPr bwMode="auto">
              <a:xfrm>
                <a:off x="5563278" y="3071130"/>
                <a:ext cx="1590479" cy="604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Storage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512089" y="2781502"/>
                <a:ext cx="71562" cy="22318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4610486" y="3342566"/>
                <a:ext cx="1009021" cy="0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4619432" y="3449097"/>
                <a:ext cx="1007231" cy="0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Subtitle 2"/>
            <p:cNvSpPr txBox="1">
              <a:spLocks/>
            </p:cNvSpPr>
            <p:nvPr/>
          </p:nvSpPr>
          <p:spPr bwMode="auto">
            <a:xfrm>
              <a:off x="5925344" y="2641653"/>
              <a:ext cx="4506912" cy="9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2" rIns="91427" bIns="45712"/>
            <a:lstStyle>
              <a:lvl1pPr defTabSz="295116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2398713" indent="-922338" defTabSz="295116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3689350" indent="-736600" defTabSz="295116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5165725" indent="-736600" defTabSz="295116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6642100" indent="-736600" defTabSz="295116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7099300" indent="-736600" defTabSz="2951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7556500" indent="-736600" defTabSz="2951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8013700" indent="-736600" defTabSz="2951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8470900" indent="-736600" defTabSz="29511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buFont typeface="Arial" panose="020B0604020202020204" pitchFamily="34" charset="0"/>
                <a:buNone/>
              </a:pPr>
              <a:r>
                <a:rPr lang="en-GB" altLang="en-US" sz="1600" b="1" dirty="0">
                  <a:latin typeface="+mj-lt"/>
                </a:rPr>
                <a:t>C Qin, E Innes-</a:t>
              </a:r>
              <a:r>
                <a:rPr lang="en-GB" altLang="en-US" sz="1600" b="1" dirty="0" err="1">
                  <a:latin typeface="+mj-lt"/>
                </a:rPr>
                <a:t>Wimsatt</a:t>
              </a:r>
              <a:r>
                <a:rPr lang="en-GB" altLang="en-US" sz="1600" b="1" dirty="0">
                  <a:latin typeface="+mj-lt"/>
                </a:rPr>
                <a:t> &amp; E. Loth. </a:t>
              </a:r>
              <a:r>
                <a:rPr lang="en-GB" altLang="en-US" sz="1600" b="1" i="1" dirty="0">
                  <a:latin typeface="+mj-lt"/>
                </a:rPr>
                <a:t>Hydraulic-electric hybrid wind turbines: tower mass savings and energy storage capacity.  </a:t>
              </a:r>
              <a:r>
                <a:rPr lang="en-GB" altLang="en-US" sz="1600" b="1" dirty="0">
                  <a:latin typeface="+mj-lt"/>
                </a:rPr>
                <a:t>Renewable Energy, 99, Dec. 2016,</a:t>
              </a:r>
              <a:endParaRPr lang="en-GB" altLang="en-US" sz="2400" b="1" dirty="0">
                <a:latin typeface="+mj-lt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979369" y="2975430"/>
            <a:ext cx="4565695" cy="38263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16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787175" y="3140015"/>
            <a:ext cx="4323648" cy="2985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 smtClean="0"/>
              <a:t>This </a:t>
            </a:r>
            <a:r>
              <a:rPr lang="en-GB" cap="none" dirty="0"/>
              <a:t>2016 paper from </a:t>
            </a:r>
            <a:r>
              <a:rPr lang="en-GB" cap="none" dirty="0" smtClean="0"/>
              <a:t>University </a:t>
            </a:r>
            <a:r>
              <a:rPr lang="en-GB" cap="none" dirty="0" smtClean="0"/>
              <a:t>of Virginia </a:t>
            </a:r>
            <a:r>
              <a:rPr lang="en-GB" cap="none" dirty="0" smtClean="0"/>
              <a:t>proposes a hydraulic transmission with the high-speed end connected simultaneously to an air-compressor/expander and an electrical generator. 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278829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DIFFERENT </a:t>
            </a:r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99911" y="1800290"/>
            <a:ext cx="9515016" cy="46495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Class #2	Parallel Power conversion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399911" y="2387790"/>
            <a:ext cx="10363826" cy="172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/>
              <a:t>Rotor power split mechanically between direct generation and conversion to-&amp;-from storage.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39417" y="3134814"/>
            <a:ext cx="4964899" cy="2351586"/>
            <a:chOff x="3868549" y="2975430"/>
            <a:chExt cx="4565695" cy="3826368"/>
          </a:xfrm>
        </p:grpSpPr>
        <p:sp>
          <p:nvSpPr>
            <p:cNvPr id="15" name="Rectangle 14"/>
            <p:cNvSpPr/>
            <p:nvPr/>
          </p:nvSpPr>
          <p:spPr>
            <a:xfrm>
              <a:off x="3885801" y="3007383"/>
              <a:ext cx="4539568" cy="3768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68549" y="2975430"/>
              <a:ext cx="4565695" cy="382636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17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659" y="3157799"/>
            <a:ext cx="4758457" cy="2251090"/>
          </a:xfrm>
          <a:prstGeom prst="rect">
            <a:avLst/>
          </a:prstGeom>
        </p:spPr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3482195" y="5178083"/>
            <a:ext cx="21393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Generation Line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3856006" y="3878568"/>
            <a:ext cx="21393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en-US" alt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Compress</a:t>
            </a:r>
            <a:r>
              <a:rPr lang="en-US" altLang="en-US" sz="1100" u="sng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Expans</a:t>
            </a:r>
            <a:r>
              <a:rPr lang="en-US" altLang="en-US" sz="1100" u="sng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Line</a:t>
            </a:r>
            <a:endParaRPr lang="en-US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990860" y="4230715"/>
            <a:ext cx="4542652" cy="175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GB" cap="none" dirty="0" smtClean="0"/>
              <a:t>CN2011104111118A.</a:t>
            </a:r>
            <a:br>
              <a:rPr lang="en-GB" cap="none" dirty="0" smtClean="0"/>
            </a:br>
            <a:r>
              <a:rPr lang="en-GB" cap="none" dirty="0" err="1" smtClean="0"/>
              <a:t>Prof.</a:t>
            </a:r>
            <a:r>
              <a:rPr lang="en-GB" cap="none" dirty="0" smtClean="0"/>
              <a:t> </a:t>
            </a:r>
            <a:r>
              <a:rPr lang="en-GB" cap="none" dirty="0" err="1" smtClean="0"/>
              <a:t>Ke</a:t>
            </a:r>
            <a:r>
              <a:rPr lang="en-GB" cap="none" dirty="0" smtClean="0"/>
              <a:t> Li of Shan Dong University proposes a mechanically-coupled hybrid power take-off with some power being sent directly to generation and some being directed through (compressed air) storage. </a:t>
            </a:r>
            <a:endParaRPr lang="en-GB" cap="none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071631" y="5470514"/>
            <a:ext cx="5900469" cy="356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i="1" cap="none" dirty="0" smtClean="0"/>
              <a:t>Mechanically-coupled mini-type hybrid wind power generating system</a:t>
            </a:r>
            <a:endParaRPr lang="en-GB" sz="1600" i="1" cap="none" dirty="0"/>
          </a:p>
        </p:txBody>
      </p:sp>
      <p:pic>
        <p:nvPicPr>
          <p:cNvPr id="26" name="图片 11" descr="E:\我的工作\项目开展\7-Nottingham\Part time job\Wind turbine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4" t="38435" r="48814" b="40678"/>
          <a:stretch/>
        </p:blipFill>
        <p:spPr bwMode="auto">
          <a:xfrm>
            <a:off x="6990860" y="2926563"/>
            <a:ext cx="3341436" cy="1304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634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1389399" y="2368250"/>
            <a:ext cx="10363826" cy="61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All rotor power is converted to “X” (storable) and then subsequently to electricity.</a:t>
            </a:r>
            <a:endParaRPr lang="en-GB" cap="none" dirty="0"/>
          </a:p>
        </p:txBody>
      </p:sp>
      <p:sp>
        <p:nvSpPr>
          <p:cNvPr id="15" name="Rectangle 14"/>
          <p:cNvSpPr/>
          <p:nvPr/>
        </p:nvSpPr>
        <p:spPr>
          <a:xfrm>
            <a:off x="1159122" y="4638910"/>
            <a:ext cx="381357" cy="8476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2000">
                <a:schemeClr val="bg1">
                  <a:tint val="90000"/>
                  <a:lumMod val="11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 rot="-60000">
            <a:off x="970723" y="2834122"/>
            <a:ext cx="318023" cy="3724579"/>
            <a:chOff x="1427675" y="3168303"/>
            <a:chExt cx="179425" cy="2395340"/>
          </a:xfrm>
        </p:grpSpPr>
        <p:sp>
          <p:nvSpPr>
            <p:cNvPr id="17" name="Freeform 16"/>
            <p:cNvSpPr/>
            <p:nvPr/>
          </p:nvSpPr>
          <p:spPr>
            <a:xfrm rot="60000" flipV="1">
              <a:off x="1502932" y="4419407"/>
              <a:ext cx="82393" cy="1144236"/>
            </a:xfrm>
            <a:custGeom>
              <a:avLst/>
              <a:gdLst>
                <a:gd name="connsiteX0" fmla="*/ 0 w 105711"/>
                <a:gd name="connsiteY0" fmla="*/ 1506381 h 1527523"/>
                <a:gd name="connsiteX1" fmla="*/ 47570 w 105711"/>
                <a:gd name="connsiteY1" fmla="*/ 0 h 1527523"/>
                <a:gd name="connsiteX2" fmla="*/ 105711 w 105711"/>
                <a:gd name="connsiteY2" fmla="*/ 1358386 h 1527523"/>
                <a:gd name="connsiteX3" fmla="*/ 52856 w 105711"/>
                <a:gd name="connsiteY3" fmla="*/ 1527523 h 1527523"/>
                <a:gd name="connsiteX4" fmla="*/ 0 w 105711"/>
                <a:gd name="connsiteY4" fmla="*/ 1506381 h 1527523"/>
                <a:gd name="connsiteX0" fmla="*/ 0 w 110488"/>
                <a:gd name="connsiteY0" fmla="*/ 1542107 h 1542107"/>
                <a:gd name="connsiteX1" fmla="*/ 52347 w 110488"/>
                <a:gd name="connsiteY1" fmla="*/ 0 h 1542107"/>
                <a:gd name="connsiteX2" fmla="*/ 110488 w 110488"/>
                <a:gd name="connsiteY2" fmla="*/ 1358386 h 1542107"/>
                <a:gd name="connsiteX3" fmla="*/ 57633 w 110488"/>
                <a:gd name="connsiteY3" fmla="*/ 1527523 h 1542107"/>
                <a:gd name="connsiteX4" fmla="*/ 0 w 110488"/>
                <a:gd name="connsiteY4" fmla="*/ 1542107 h 154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8" h="1542107">
                  <a:moveTo>
                    <a:pt x="0" y="1542107"/>
                  </a:moveTo>
                  <a:lnTo>
                    <a:pt x="52347" y="0"/>
                  </a:lnTo>
                  <a:lnTo>
                    <a:pt x="110488" y="1358386"/>
                  </a:lnTo>
                  <a:lnTo>
                    <a:pt x="57633" y="1527523"/>
                  </a:lnTo>
                  <a:lnTo>
                    <a:pt x="0" y="15421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" name="Freeform 28"/>
            <p:cNvSpPr/>
            <p:nvPr/>
          </p:nvSpPr>
          <p:spPr>
            <a:xfrm rot="60000" flipV="1">
              <a:off x="1427675" y="4312733"/>
              <a:ext cx="139038" cy="105051"/>
            </a:xfrm>
            <a:custGeom>
              <a:avLst/>
              <a:gdLst>
                <a:gd name="connsiteX0" fmla="*/ 180975 w 185738"/>
                <a:gd name="connsiteY0" fmla="*/ 0 h 142875"/>
                <a:gd name="connsiteX1" fmla="*/ 71438 w 185738"/>
                <a:gd name="connsiteY1" fmla="*/ 19050 h 142875"/>
                <a:gd name="connsiteX2" fmla="*/ 0 w 185738"/>
                <a:gd name="connsiteY2" fmla="*/ 80963 h 142875"/>
                <a:gd name="connsiteX3" fmla="*/ 66675 w 185738"/>
                <a:gd name="connsiteY3" fmla="*/ 128588 h 142875"/>
                <a:gd name="connsiteX4" fmla="*/ 185738 w 185738"/>
                <a:gd name="connsiteY4" fmla="*/ 142875 h 142875"/>
                <a:gd name="connsiteX5" fmla="*/ 180975 w 185738"/>
                <a:gd name="connsiteY5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738" h="142875">
                  <a:moveTo>
                    <a:pt x="180975" y="0"/>
                  </a:moveTo>
                  <a:lnTo>
                    <a:pt x="71438" y="19050"/>
                  </a:lnTo>
                  <a:lnTo>
                    <a:pt x="0" y="80963"/>
                  </a:lnTo>
                  <a:lnTo>
                    <a:pt x="66675" y="128588"/>
                  </a:lnTo>
                  <a:lnTo>
                    <a:pt x="185738" y="142875"/>
                  </a:lnTo>
                  <a:lnTo>
                    <a:pt x="1809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92920">
                  <a:schemeClr val="tx1">
                    <a:lumMod val="75000"/>
                    <a:lumOff val="2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" name="Freeform 29"/>
            <p:cNvSpPr/>
            <p:nvPr/>
          </p:nvSpPr>
          <p:spPr>
            <a:xfrm rot="60000">
              <a:off x="1524707" y="3168303"/>
              <a:ext cx="82393" cy="1144236"/>
            </a:xfrm>
            <a:custGeom>
              <a:avLst/>
              <a:gdLst>
                <a:gd name="connsiteX0" fmla="*/ 0 w 105711"/>
                <a:gd name="connsiteY0" fmla="*/ 1506381 h 1527523"/>
                <a:gd name="connsiteX1" fmla="*/ 47570 w 105711"/>
                <a:gd name="connsiteY1" fmla="*/ 0 h 1527523"/>
                <a:gd name="connsiteX2" fmla="*/ 105711 w 105711"/>
                <a:gd name="connsiteY2" fmla="*/ 1358386 h 1527523"/>
                <a:gd name="connsiteX3" fmla="*/ 52856 w 105711"/>
                <a:gd name="connsiteY3" fmla="*/ 1527523 h 1527523"/>
                <a:gd name="connsiteX4" fmla="*/ 0 w 105711"/>
                <a:gd name="connsiteY4" fmla="*/ 1506381 h 1527523"/>
                <a:gd name="connsiteX0" fmla="*/ 0 w 110488"/>
                <a:gd name="connsiteY0" fmla="*/ 1542107 h 1542107"/>
                <a:gd name="connsiteX1" fmla="*/ 52347 w 110488"/>
                <a:gd name="connsiteY1" fmla="*/ 0 h 1542107"/>
                <a:gd name="connsiteX2" fmla="*/ 110488 w 110488"/>
                <a:gd name="connsiteY2" fmla="*/ 1358386 h 1542107"/>
                <a:gd name="connsiteX3" fmla="*/ 57633 w 110488"/>
                <a:gd name="connsiteY3" fmla="*/ 1527523 h 1542107"/>
                <a:gd name="connsiteX4" fmla="*/ 0 w 110488"/>
                <a:gd name="connsiteY4" fmla="*/ 1542107 h 154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8" h="1542107">
                  <a:moveTo>
                    <a:pt x="0" y="1542107"/>
                  </a:moveTo>
                  <a:lnTo>
                    <a:pt x="52347" y="0"/>
                  </a:lnTo>
                  <a:lnTo>
                    <a:pt x="110488" y="1358386"/>
                  </a:lnTo>
                  <a:lnTo>
                    <a:pt x="57633" y="1527523"/>
                  </a:lnTo>
                  <a:lnTo>
                    <a:pt x="0" y="15421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4" name="Hexagon 13"/>
          <p:cNvSpPr/>
          <p:nvPr/>
        </p:nvSpPr>
        <p:spPr>
          <a:xfrm>
            <a:off x="1528983" y="4296918"/>
            <a:ext cx="949124" cy="752354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Hexagon 38"/>
          <p:cNvSpPr/>
          <p:nvPr/>
        </p:nvSpPr>
        <p:spPr>
          <a:xfrm>
            <a:off x="7401301" y="4328090"/>
            <a:ext cx="949124" cy="752354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/>
          <p:cNvCxnSpPr/>
          <p:nvPr/>
        </p:nvCxnSpPr>
        <p:spPr>
          <a:xfrm>
            <a:off x="2351863" y="5049272"/>
            <a:ext cx="561154" cy="554694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2933367" y="5324425"/>
            <a:ext cx="1937957" cy="580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8429846" y="4691163"/>
            <a:ext cx="1087420" cy="1477"/>
          </a:xfrm>
          <a:prstGeom prst="line">
            <a:avLst/>
          </a:prstGeom>
          <a:ln w="1270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/>
          <p:cNvSpPr txBox="1">
            <a:spLocks/>
          </p:cNvSpPr>
          <p:nvPr/>
        </p:nvSpPr>
        <p:spPr>
          <a:xfrm>
            <a:off x="3117282" y="5409365"/>
            <a:ext cx="1989056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Energy Store (X)</a:t>
            </a:r>
            <a:endParaRPr lang="en-GB" cap="none" dirty="0"/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1754440" y="4309943"/>
            <a:ext cx="826273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>
                <a:sym typeface="Symbol" panose="05050102010706020507" pitchFamily="18" charset="2"/>
              </a:rPr>
              <a:t>M</a:t>
            </a:r>
            <a:r>
              <a:rPr lang="en-GB" cap="none" dirty="0" smtClean="0">
                <a:sym typeface="Symbol" panose="05050102010706020507" pitchFamily="18" charset="2"/>
              </a:rPr>
              <a:t>X</a:t>
            </a:r>
            <a:endParaRPr lang="en-GB" cap="none" dirty="0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1619784" y="4501547"/>
            <a:ext cx="858323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err="1" smtClean="0"/>
              <a:t>Cnvrtr</a:t>
            </a:r>
            <a:r>
              <a:rPr lang="en-GB" cap="none" dirty="0" smtClean="0"/>
              <a:t>.</a:t>
            </a:r>
            <a:endParaRPr lang="en-GB" cap="none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7625045" y="4280021"/>
            <a:ext cx="804801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>
                <a:sym typeface="Symbol" panose="05050102010706020507" pitchFamily="18" charset="2"/>
              </a:rPr>
              <a:t>X</a:t>
            </a:r>
            <a:r>
              <a:rPr lang="en-GB" cap="none" dirty="0" smtClean="0">
                <a:sym typeface="Symbol" panose="05050102010706020507" pitchFamily="18" charset="2"/>
              </a:rPr>
              <a:t>E</a:t>
            </a:r>
            <a:endParaRPr lang="en-GB" cap="none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7524114" y="4534572"/>
            <a:ext cx="858323" cy="444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err="1" smtClean="0"/>
              <a:t>Cnvrtr</a:t>
            </a:r>
            <a:r>
              <a:rPr lang="en-GB" cap="none" dirty="0" smtClean="0"/>
              <a:t>.</a:t>
            </a:r>
            <a:endParaRPr lang="en-GB" cap="none" dirty="0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 rot="16200000">
            <a:off x="9301195" y="4176696"/>
            <a:ext cx="1395331" cy="710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Electricity </a:t>
            </a:r>
            <a:br>
              <a:rPr lang="en-GB" cap="none" dirty="0" smtClean="0"/>
            </a:br>
            <a:r>
              <a:rPr lang="en-GB" cap="none" dirty="0" smtClean="0"/>
              <a:t>Consumer</a:t>
            </a:r>
            <a:endParaRPr lang="en-GB" cap="none" dirty="0"/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 dirty="0" smtClean="0"/>
              <a:t>Three DIFFERENT </a:t>
            </a:r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61" name="Content Placeholder 2"/>
          <p:cNvSpPr>
            <a:spLocks noGrp="1"/>
          </p:cNvSpPr>
          <p:nvPr>
            <p:ph sz="quarter" idx="13"/>
          </p:nvPr>
        </p:nvSpPr>
        <p:spPr>
          <a:xfrm>
            <a:off x="1399911" y="1800290"/>
            <a:ext cx="9515016" cy="4649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Class #1	</a:t>
            </a:r>
            <a:r>
              <a:rPr lang="en-GB" dirty="0" err="1" smtClean="0"/>
              <a:t>FULLy</a:t>
            </a:r>
            <a:r>
              <a:rPr lang="en-GB" dirty="0" smtClean="0"/>
              <a:t> integrated storage with wind </a:t>
            </a: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3375306" y="4025661"/>
            <a:ext cx="2146189" cy="48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Direct Consumption</a:t>
            </a:r>
            <a:endParaRPr lang="en-GB" cap="none" dirty="0"/>
          </a:p>
        </p:txBody>
      </p:sp>
      <p:sp>
        <p:nvSpPr>
          <p:cNvPr id="65" name="Freeform 64"/>
          <p:cNvSpPr/>
          <p:nvPr/>
        </p:nvSpPr>
        <p:spPr>
          <a:xfrm flipV="1">
            <a:off x="2028545" y="5258013"/>
            <a:ext cx="4403888" cy="803133"/>
          </a:xfrm>
          <a:custGeom>
            <a:avLst/>
            <a:gdLst>
              <a:gd name="connsiteX0" fmla="*/ 0 w 2394409"/>
              <a:gd name="connsiteY0" fmla="*/ 443060 h 443060"/>
              <a:gd name="connsiteX1" fmla="*/ 1008668 w 2394409"/>
              <a:gd name="connsiteY1" fmla="*/ 75415 h 443060"/>
              <a:gd name="connsiteX2" fmla="*/ 2394409 w 2394409"/>
              <a:gd name="connsiteY2" fmla="*/ 0 h 443060"/>
              <a:gd name="connsiteX0" fmla="*/ 0 w 4538687"/>
              <a:gd name="connsiteY0" fmla="*/ 379898 h 379898"/>
              <a:gd name="connsiteX1" fmla="*/ 1008668 w 4538687"/>
              <a:gd name="connsiteY1" fmla="*/ 12253 h 379898"/>
              <a:gd name="connsiteX2" fmla="*/ 4538687 w 4538687"/>
              <a:gd name="connsiteY2" fmla="*/ 221705 h 379898"/>
              <a:gd name="connsiteX0" fmla="*/ 0 w 4538687"/>
              <a:gd name="connsiteY0" fmla="*/ 396781 h 396781"/>
              <a:gd name="connsiteX1" fmla="*/ 1008668 w 4538687"/>
              <a:gd name="connsiteY1" fmla="*/ 29136 h 396781"/>
              <a:gd name="connsiteX2" fmla="*/ 4538687 w 4538687"/>
              <a:gd name="connsiteY2" fmla="*/ 238588 h 396781"/>
              <a:gd name="connsiteX0" fmla="*/ 0 w 4538687"/>
              <a:gd name="connsiteY0" fmla="*/ 422779 h 422779"/>
              <a:gd name="connsiteX1" fmla="*/ 1910834 w 4538687"/>
              <a:gd name="connsiteY1" fmla="*/ 24612 h 422779"/>
              <a:gd name="connsiteX2" fmla="*/ 4538687 w 4538687"/>
              <a:gd name="connsiteY2" fmla="*/ 264586 h 422779"/>
              <a:gd name="connsiteX0" fmla="*/ 0 w 4538687"/>
              <a:gd name="connsiteY0" fmla="*/ 422779 h 422779"/>
              <a:gd name="connsiteX1" fmla="*/ 1910834 w 4538687"/>
              <a:gd name="connsiteY1" fmla="*/ 24612 h 422779"/>
              <a:gd name="connsiteX2" fmla="*/ 4538687 w 4538687"/>
              <a:gd name="connsiteY2" fmla="*/ 264586 h 422779"/>
              <a:gd name="connsiteX0" fmla="*/ 0 w 4538687"/>
              <a:gd name="connsiteY0" fmla="*/ 399231 h 399231"/>
              <a:gd name="connsiteX1" fmla="*/ 1910834 w 4538687"/>
              <a:gd name="connsiteY1" fmla="*/ 1064 h 399231"/>
              <a:gd name="connsiteX2" fmla="*/ 4538687 w 4538687"/>
              <a:gd name="connsiteY2" fmla="*/ 241038 h 399231"/>
              <a:gd name="connsiteX0" fmla="*/ 0 w 4538687"/>
              <a:gd name="connsiteY0" fmla="*/ 399231 h 399231"/>
              <a:gd name="connsiteX1" fmla="*/ 1910834 w 4538687"/>
              <a:gd name="connsiteY1" fmla="*/ 1064 h 399231"/>
              <a:gd name="connsiteX2" fmla="*/ 4538687 w 4538687"/>
              <a:gd name="connsiteY2" fmla="*/ 241038 h 399231"/>
              <a:gd name="connsiteX0" fmla="*/ 0 w 4407938"/>
              <a:gd name="connsiteY0" fmla="*/ 312754 h 312754"/>
              <a:gd name="connsiteX1" fmla="*/ 1780085 w 4407938"/>
              <a:gd name="connsiteY1" fmla="*/ 1064 h 312754"/>
              <a:gd name="connsiteX2" fmla="*/ 4407938 w 4407938"/>
              <a:gd name="connsiteY2" fmla="*/ 241038 h 312754"/>
              <a:gd name="connsiteX0" fmla="*/ 0 w 4407938"/>
              <a:gd name="connsiteY0" fmla="*/ 312754 h 312754"/>
              <a:gd name="connsiteX1" fmla="*/ 1780085 w 4407938"/>
              <a:gd name="connsiteY1" fmla="*/ 1064 h 312754"/>
              <a:gd name="connsiteX2" fmla="*/ 4407938 w 4407938"/>
              <a:gd name="connsiteY2" fmla="*/ 241038 h 312754"/>
              <a:gd name="connsiteX0" fmla="*/ 0 w 4407938"/>
              <a:gd name="connsiteY0" fmla="*/ 312754 h 312754"/>
              <a:gd name="connsiteX1" fmla="*/ 1780085 w 4407938"/>
              <a:gd name="connsiteY1" fmla="*/ 1064 h 312754"/>
              <a:gd name="connsiteX2" fmla="*/ 4407938 w 4407938"/>
              <a:gd name="connsiteY2" fmla="*/ 241038 h 31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7938" h="312754">
                <a:moveTo>
                  <a:pt x="0" y="312754"/>
                </a:moveTo>
                <a:cubicBezTo>
                  <a:pt x="226351" y="206548"/>
                  <a:pt x="583450" y="-1396"/>
                  <a:pt x="1780085" y="1064"/>
                </a:cubicBezTo>
                <a:cubicBezTo>
                  <a:pt x="2715224" y="-6649"/>
                  <a:pt x="3064734" y="23087"/>
                  <a:pt x="4407938" y="241038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2351863" y="6140601"/>
            <a:ext cx="2604961" cy="48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cap="none" dirty="0" smtClean="0"/>
              <a:t>Energy through storage</a:t>
            </a:r>
            <a:endParaRPr lang="en-GB" cap="none" dirty="0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573574" y="4674511"/>
            <a:ext cx="4748306" cy="16652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926554" y="4939092"/>
            <a:ext cx="2597560" cy="659612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2" idx="3"/>
          </p:cNvCxnSpPr>
          <p:nvPr/>
        </p:nvCxnSpPr>
        <p:spPr>
          <a:xfrm flipV="1">
            <a:off x="2580713" y="4512271"/>
            <a:ext cx="3851720" cy="1976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18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1389399" y="2368250"/>
            <a:ext cx="10363826" cy="61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All rotor power is converted to “X” (storable) and then subsequently to electricity.</a:t>
            </a:r>
            <a:endParaRPr lang="en-GB" cap="none" dirty="0"/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 dirty="0" smtClean="0"/>
              <a:t>Three DIFFERENT </a:t>
            </a:r>
            <a:r>
              <a:rPr lang="en-GB" dirty="0" smtClean="0"/>
              <a:t>CLASSES</a:t>
            </a:r>
            <a:endParaRPr lang="en-GB" dirty="0"/>
          </a:p>
        </p:txBody>
      </p:sp>
      <p:sp>
        <p:nvSpPr>
          <p:cNvPr id="61" name="Content Placeholder 2"/>
          <p:cNvSpPr>
            <a:spLocks noGrp="1"/>
          </p:cNvSpPr>
          <p:nvPr>
            <p:ph sz="quarter" idx="13"/>
          </p:nvPr>
        </p:nvSpPr>
        <p:spPr>
          <a:xfrm>
            <a:off x="1399911" y="1800290"/>
            <a:ext cx="9515016" cy="46495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Class #1	</a:t>
            </a:r>
            <a:r>
              <a:rPr lang="en-GB" dirty="0" err="1" smtClean="0"/>
              <a:t>FULLy</a:t>
            </a:r>
            <a:r>
              <a:rPr lang="en-GB" dirty="0" smtClean="0"/>
              <a:t> integrated storage with wind 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19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15042" r="4518" b="3188"/>
          <a:stretch>
            <a:fillRect/>
          </a:stretch>
        </p:blipFill>
        <p:spPr bwMode="auto">
          <a:xfrm>
            <a:off x="557007" y="3104665"/>
            <a:ext cx="3261308" cy="285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468316" y="5955223"/>
            <a:ext cx="335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 smtClean="0">
                <a:latin typeface="Arial" panose="020B0604020202020204" pitchFamily="34" charset="0"/>
              </a:rPr>
              <a:t>US </a:t>
            </a:r>
            <a:r>
              <a:rPr lang="en-GB" altLang="en-US" sz="1600" dirty="0">
                <a:latin typeface="Arial" panose="020B0604020202020204" pitchFamily="34" charset="0"/>
              </a:rPr>
              <a:t>2012/0326445 </a:t>
            </a:r>
            <a:r>
              <a:rPr lang="en-GB" altLang="en-US" sz="1600" dirty="0" smtClean="0">
                <a:latin typeface="Arial" panose="020B0604020202020204" pitchFamily="34" charset="0"/>
              </a:rPr>
              <a:t>A1, June </a:t>
            </a:r>
            <a:r>
              <a:rPr lang="en-GB" altLang="en-US" sz="1600" dirty="0">
                <a:latin typeface="Arial" panose="020B0604020202020204" pitchFamily="34" charset="0"/>
              </a:rPr>
              <a:t>2011. 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11089" r="26263" b="9912"/>
          <a:stretch>
            <a:fillRect/>
          </a:stretch>
        </p:blipFill>
        <p:spPr bwMode="auto">
          <a:xfrm>
            <a:off x="4133900" y="3110917"/>
            <a:ext cx="4000809" cy="28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14158" y="5928501"/>
            <a:ext cx="467264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altLang="en-US" sz="1600" i="1" dirty="0"/>
              <a:t>Concept study of wind power utilizing direct thermal energy conversion and thermal energy storage </a:t>
            </a:r>
            <a:r>
              <a:rPr lang="en-GB" altLang="en-US" sz="1600" dirty="0"/>
              <a:t>Toru </a:t>
            </a:r>
            <a:r>
              <a:rPr lang="en-GB" altLang="en-US" sz="1600" dirty="0" err="1"/>
              <a:t>Okazaki</a:t>
            </a:r>
            <a:r>
              <a:rPr lang="en-GB" altLang="en-US" sz="1600" baseline="30000" dirty="0" err="1"/>
              <a:t>a</a:t>
            </a:r>
            <a:r>
              <a:rPr lang="en-GB" altLang="en-US" sz="1600" dirty="0"/>
              <a:t>, </a:t>
            </a:r>
            <a:r>
              <a:rPr lang="en-GB" altLang="en-US" sz="1600" dirty="0" err="1"/>
              <a:t>Yasuyuki</a:t>
            </a:r>
            <a:r>
              <a:rPr lang="en-GB" altLang="en-US" sz="1600" dirty="0"/>
              <a:t> </a:t>
            </a:r>
            <a:r>
              <a:rPr lang="en-GB" altLang="en-US" sz="1600" dirty="0" err="1"/>
              <a:t>Shirai</a:t>
            </a:r>
            <a:r>
              <a:rPr lang="en-GB" altLang="en-US" sz="1600" baseline="30000" dirty="0" err="1"/>
              <a:t>b</a:t>
            </a:r>
            <a:r>
              <a:rPr lang="en-GB" altLang="en-US" sz="1600" dirty="0"/>
              <a:t>, </a:t>
            </a:r>
            <a:r>
              <a:rPr lang="en-GB" altLang="en-US" sz="1600" dirty="0" err="1"/>
              <a:t>Taketsune</a:t>
            </a:r>
            <a:r>
              <a:rPr lang="en-GB" altLang="en-US" sz="1600" dirty="0"/>
              <a:t> </a:t>
            </a:r>
            <a:r>
              <a:rPr lang="en-GB" altLang="en-US" sz="1600" dirty="0" err="1"/>
              <a:t>Nakamura</a:t>
            </a:r>
            <a:r>
              <a:rPr lang="en-GB" altLang="en-US" sz="1600" baseline="30000" dirty="0" err="1"/>
              <a:t>b</a:t>
            </a:r>
            <a:r>
              <a:rPr lang="en-GB" altLang="en-US" sz="1600" baseline="30000" dirty="0"/>
              <a:t> </a:t>
            </a:r>
            <a:r>
              <a:rPr lang="en-GB" altLang="en-US" sz="1600" dirty="0"/>
              <a:t> Renewable Energy, 83, 332-338.  Nov. 2015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897" y="3099114"/>
            <a:ext cx="3354597" cy="284346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333116" y="5926657"/>
            <a:ext cx="467264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GB" altLang="en-US" sz="1600" i="1" dirty="0" smtClean="0"/>
              <a:t>WO 2007/136765 A2.</a:t>
            </a:r>
            <a:r>
              <a:rPr lang="en-GB" altLang="en-US" sz="1600" dirty="0" smtClean="0"/>
              <a:t>  Eric Ingersoll.</a:t>
            </a:r>
            <a:br>
              <a:rPr lang="en-GB" altLang="en-US" sz="1600" dirty="0" smtClean="0"/>
            </a:br>
            <a:r>
              <a:rPr lang="en-GB" altLang="en-US" sz="1600" i="1" dirty="0" smtClean="0"/>
              <a:t>Wind Turbine System. </a:t>
            </a:r>
            <a:br>
              <a:rPr lang="en-GB" altLang="en-US" sz="1600" i="1" dirty="0" smtClean="0"/>
            </a:br>
            <a:r>
              <a:rPr lang="en-GB" altLang="en-US" sz="1600" dirty="0" smtClean="0"/>
              <a:t>Compresses air directly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of this talk</a:t>
            </a:r>
            <a:endParaRPr lang="en-GB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461442"/>
            <a:ext cx="11220994" cy="32760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MOTIVATIONS  for integrating Energy Storage with OSW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THREE Different classes of solution	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The </a:t>
            </a:r>
            <a:r>
              <a:rPr lang="en-GB" sz="3000" b="1" dirty="0" err="1" smtClean="0"/>
              <a:t>WindTP</a:t>
            </a:r>
            <a:r>
              <a:rPr lang="en-GB" sz="3000" dirty="0" smtClean="0"/>
              <a:t> solution: Challenges and Features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Economics of energy storage integrated with OSW.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Closing </a:t>
            </a:r>
            <a:r>
              <a:rPr lang="en-GB" sz="3000" dirty="0" smtClean="0"/>
              <a:t>Remarks</a:t>
            </a:r>
            <a:endParaRPr lang="en-GB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522513" y="2145021"/>
            <a:ext cx="11538857" cy="62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cap="none" dirty="0" smtClean="0"/>
              <a:t>There are three main (thermo-)mechanical options for </a:t>
            </a:r>
            <a:r>
              <a:rPr lang="en-GB" sz="2800" cap="none" dirty="0" smtClean="0"/>
              <a:t>full integration of energy storage </a:t>
            </a:r>
            <a:r>
              <a:rPr lang="en-GB" sz="2800" cap="none" dirty="0" smtClean="0"/>
              <a:t>with (onshore or offshore) wind: </a:t>
            </a:r>
            <a:endParaRPr lang="en-GB" sz="2800" cap="none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53770" y="3741198"/>
            <a:ext cx="4042230" cy="1711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romanLcParenBoth"/>
            </a:pPr>
            <a:r>
              <a:rPr lang="en-GB" sz="2800" cap="none" dirty="0"/>
              <a:t>Pump water uphill</a:t>
            </a:r>
          </a:p>
          <a:p>
            <a:pPr marL="514350" indent="-514350">
              <a:buFont typeface="Arial" panose="020B0604020202020204" pitchFamily="34" charset="0"/>
              <a:buAutoNum type="romanLcParenBoth"/>
            </a:pPr>
            <a:r>
              <a:rPr lang="en-GB" sz="2800" cap="none" dirty="0"/>
              <a:t>Compress air</a:t>
            </a:r>
          </a:p>
          <a:p>
            <a:pPr marL="514350" indent="-514350">
              <a:buFont typeface="Arial" panose="020B0604020202020204" pitchFamily="34" charset="0"/>
              <a:buAutoNum type="romanLcParenBoth"/>
            </a:pPr>
            <a:r>
              <a:rPr lang="en-GB" sz="2800" cap="none" dirty="0"/>
              <a:t>Pump heat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 dirty="0" smtClean="0"/>
              <a:t>Three DIFFERENT WAYS</a:t>
            </a:r>
            <a:endParaRPr lang="en-GB" dirty="0"/>
          </a:p>
        </p:txBody>
      </p:sp>
      <p:pic>
        <p:nvPicPr>
          <p:cNvPr id="1026" name="Picture 2" descr="/image/Mjg1NDgyN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25" y="3596907"/>
            <a:ext cx="4676411" cy="31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6426925" y="3073687"/>
            <a:ext cx="49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+mj-lt"/>
              </a:rPr>
              <a:t>https://spectrum.ieee.org/energy/renewables</a:t>
            </a:r>
            <a:r>
              <a:rPr lang="en-GB" altLang="en-US" sz="1400" b="1" dirty="0" smtClean="0">
                <a:latin typeface="+mj-lt"/>
              </a:rPr>
              <a:t>/</a:t>
            </a:r>
            <a:br>
              <a:rPr lang="en-GB" altLang="en-US" sz="1400" b="1" dirty="0" smtClean="0">
                <a:latin typeface="+mj-lt"/>
              </a:rPr>
            </a:br>
            <a:r>
              <a:rPr lang="en-GB" altLang="en-US" sz="1400" b="1" dirty="0" smtClean="0">
                <a:latin typeface="+mj-lt"/>
              </a:rPr>
              <a:t>4-new-ways-to-store-renewable-energy-with-water</a:t>
            </a:r>
            <a:endParaRPr lang="en-GB" altLang="en-US" sz="1400" b="1" dirty="0"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42709" y="3987946"/>
            <a:ext cx="9492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20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of this talk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461442"/>
            <a:ext cx="11220994" cy="32760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MOTIVATIONS  for integrating Energy Storage with OSW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THREE Different classes of solution	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The </a:t>
            </a:r>
            <a:r>
              <a:rPr lang="en-GB" sz="3000" b="1" dirty="0" err="1" smtClean="0"/>
              <a:t>WindTP</a:t>
            </a:r>
            <a:r>
              <a:rPr lang="en-GB" sz="3000" dirty="0" smtClean="0"/>
              <a:t> solution: Challenges and Features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Economics of energy storage integrated with OSW.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Closing Remarks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21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5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40685" y="4255755"/>
            <a:ext cx="381357" cy="8476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2000">
                <a:schemeClr val="bg1">
                  <a:tint val="90000"/>
                  <a:lumMod val="11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8087752" y="4223559"/>
            <a:ext cx="381357" cy="8476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52000">
                <a:schemeClr val="bg1">
                  <a:tint val="90000"/>
                  <a:lumMod val="110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                         :  How IT </a:t>
            </a:r>
            <a:r>
              <a:rPr lang="en-GB" dirty="0"/>
              <a:t>Works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26971" y="2145021"/>
            <a:ext cx="7360104" cy="902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cap="none" dirty="0"/>
              <a:t>Start by understanding a hydraulic transmission between main rotor and generator with a high speed ratio ...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2515278" y="1042690"/>
            <a:ext cx="1887845" cy="64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grpSp>
        <p:nvGrpSpPr>
          <p:cNvPr id="3" name="Group 2"/>
          <p:cNvGrpSpPr/>
          <p:nvPr/>
        </p:nvGrpSpPr>
        <p:grpSpPr>
          <a:xfrm rot="-60000">
            <a:off x="2452286" y="2450967"/>
            <a:ext cx="318023" cy="3724579"/>
            <a:chOff x="1427675" y="3168303"/>
            <a:chExt cx="179425" cy="2395340"/>
          </a:xfrm>
        </p:grpSpPr>
        <p:sp>
          <p:nvSpPr>
            <p:cNvPr id="12" name="Freeform 11"/>
            <p:cNvSpPr/>
            <p:nvPr/>
          </p:nvSpPr>
          <p:spPr>
            <a:xfrm rot="60000" flipV="1">
              <a:off x="1502932" y="4419407"/>
              <a:ext cx="82393" cy="1144236"/>
            </a:xfrm>
            <a:custGeom>
              <a:avLst/>
              <a:gdLst>
                <a:gd name="connsiteX0" fmla="*/ 0 w 105711"/>
                <a:gd name="connsiteY0" fmla="*/ 1506381 h 1527523"/>
                <a:gd name="connsiteX1" fmla="*/ 47570 w 105711"/>
                <a:gd name="connsiteY1" fmla="*/ 0 h 1527523"/>
                <a:gd name="connsiteX2" fmla="*/ 105711 w 105711"/>
                <a:gd name="connsiteY2" fmla="*/ 1358386 h 1527523"/>
                <a:gd name="connsiteX3" fmla="*/ 52856 w 105711"/>
                <a:gd name="connsiteY3" fmla="*/ 1527523 h 1527523"/>
                <a:gd name="connsiteX4" fmla="*/ 0 w 105711"/>
                <a:gd name="connsiteY4" fmla="*/ 1506381 h 1527523"/>
                <a:gd name="connsiteX0" fmla="*/ 0 w 110488"/>
                <a:gd name="connsiteY0" fmla="*/ 1542107 h 1542107"/>
                <a:gd name="connsiteX1" fmla="*/ 52347 w 110488"/>
                <a:gd name="connsiteY1" fmla="*/ 0 h 1542107"/>
                <a:gd name="connsiteX2" fmla="*/ 110488 w 110488"/>
                <a:gd name="connsiteY2" fmla="*/ 1358386 h 1542107"/>
                <a:gd name="connsiteX3" fmla="*/ 57633 w 110488"/>
                <a:gd name="connsiteY3" fmla="*/ 1527523 h 1542107"/>
                <a:gd name="connsiteX4" fmla="*/ 0 w 110488"/>
                <a:gd name="connsiteY4" fmla="*/ 1542107 h 154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8" h="1542107">
                  <a:moveTo>
                    <a:pt x="0" y="1542107"/>
                  </a:moveTo>
                  <a:lnTo>
                    <a:pt x="52347" y="0"/>
                  </a:lnTo>
                  <a:lnTo>
                    <a:pt x="110488" y="1358386"/>
                  </a:lnTo>
                  <a:lnTo>
                    <a:pt x="57633" y="1527523"/>
                  </a:lnTo>
                  <a:lnTo>
                    <a:pt x="0" y="15421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" name="Freeform 12"/>
            <p:cNvSpPr/>
            <p:nvPr/>
          </p:nvSpPr>
          <p:spPr>
            <a:xfrm rot="60000" flipV="1">
              <a:off x="1427675" y="4312733"/>
              <a:ext cx="139038" cy="105051"/>
            </a:xfrm>
            <a:custGeom>
              <a:avLst/>
              <a:gdLst>
                <a:gd name="connsiteX0" fmla="*/ 180975 w 185738"/>
                <a:gd name="connsiteY0" fmla="*/ 0 h 142875"/>
                <a:gd name="connsiteX1" fmla="*/ 71438 w 185738"/>
                <a:gd name="connsiteY1" fmla="*/ 19050 h 142875"/>
                <a:gd name="connsiteX2" fmla="*/ 0 w 185738"/>
                <a:gd name="connsiteY2" fmla="*/ 80963 h 142875"/>
                <a:gd name="connsiteX3" fmla="*/ 66675 w 185738"/>
                <a:gd name="connsiteY3" fmla="*/ 128588 h 142875"/>
                <a:gd name="connsiteX4" fmla="*/ 185738 w 185738"/>
                <a:gd name="connsiteY4" fmla="*/ 142875 h 142875"/>
                <a:gd name="connsiteX5" fmla="*/ 180975 w 185738"/>
                <a:gd name="connsiteY5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738" h="142875">
                  <a:moveTo>
                    <a:pt x="180975" y="0"/>
                  </a:moveTo>
                  <a:lnTo>
                    <a:pt x="71438" y="19050"/>
                  </a:lnTo>
                  <a:lnTo>
                    <a:pt x="0" y="80963"/>
                  </a:lnTo>
                  <a:lnTo>
                    <a:pt x="66675" y="128588"/>
                  </a:lnTo>
                  <a:lnTo>
                    <a:pt x="185738" y="142875"/>
                  </a:lnTo>
                  <a:lnTo>
                    <a:pt x="18097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92920">
                  <a:schemeClr val="tx1">
                    <a:lumMod val="75000"/>
                    <a:lumOff val="2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form 13"/>
            <p:cNvSpPr/>
            <p:nvPr/>
          </p:nvSpPr>
          <p:spPr>
            <a:xfrm rot="60000">
              <a:off x="1524707" y="3168303"/>
              <a:ext cx="82393" cy="1144236"/>
            </a:xfrm>
            <a:custGeom>
              <a:avLst/>
              <a:gdLst>
                <a:gd name="connsiteX0" fmla="*/ 0 w 105711"/>
                <a:gd name="connsiteY0" fmla="*/ 1506381 h 1527523"/>
                <a:gd name="connsiteX1" fmla="*/ 47570 w 105711"/>
                <a:gd name="connsiteY1" fmla="*/ 0 h 1527523"/>
                <a:gd name="connsiteX2" fmla="*/ 105711 w 105711"/>
                <a:gd name="connsiteY2" fmla="*/ 1358386 h 1527523"/>
                <a:gd name="connsiteX3" fmla="*/ 52856 w 105711"/>
                <a:gd name="connsiteY3" fmla="*/ 1527523 h 1527523"/>
                <a:gd name="connsiteX4" fmla="*/ 0 w 105711"/>
                <a:gd name="connsiteY4" fmla="*/ 1506381 h 1527523"/>
                <a:gd name="connsiteX0" fmla="*/ 0 w 110488"/>
                <a:gd name="connsiteY0" fmla="*/ 1542107 h 1542107"/>
                <a:gd name="connsiteX1" fmla="*/ 52347 w 110488"/>
                <a:gd name="connsiteY1" fmla="*/ 0 h 1542107"/>
                <a:gd name="connsiteX2" fmla="*/ 110488 w 110488"/>
                <a:gd name="connsiteY2" fmla="*/ 1358386 h 1542107"/>
                <a:gd name="connsiteX3" fmla="*/ 57633 w 110488"/>
                <a:gd name="connsiteY3" fmla="*/ 1527523 h 1542107"/>
                <a:gd name="connsiteX4" fmla="*/ 0 w 110488"/>
                <a:gd name="connsiteY4" fmla="*/ 1542107 h 154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488" h="1542107">
                  <a:moveTo>
                    <a:pt x="0" y="1542107"/>
                  </a:moveTo>
                  <a:lnTo>
                    <a:pt x="52347" y="0"/>
                  </a:lnTo>
                  <a:lnTo>
                    <a:pt x="110488" y="1358386"/>
                  </a:lnTo>
                  <a:lnTo>
                    <a:pt x="57633" y="1527523"/>
                  </a:lnTo>
                  <a:lnTo>
                    <a:pt x="0" y="154210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00636" y="3292480"/>
            <a:ext cx="4591050" cy="2009775"/>
          </a:xfrm>
          <a:prstGeom prst="roundRect">
            <a:avLst/>
          </a:prstGeom>
          <a:noFill/>
          <a:ln w="50800" cmpd="dbl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032524" y="4020392"/>
            <a:ext cx="552450" cy="55245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/>
          <p:cNvSpPr/>
          <p:nvPr/>
        </p:nvSpPr>
        <p:spPr>
          <a:xfrm>
            <a:off x="3203974" y="4020392"/>
            <a:ext cx="209550" cy="237142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281619" y="3762889"/>
            <a:ext cx="1121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+mj-lt"/>
              </a:rPr>
              <a:t>Hydraulic Pump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6843936" y="3762889"/>
            <a:ext cx="1121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+mj-lt"/>
              </a:rPr>
              <a:t>Hydraulic Motor</a:t>
            </a:r>
          </a:p>
        </p:txBody>
      </p:sp>
      <p:sp>
        <p:nvSpPr>
          <p:cNvPr id="28" name="Oval 27"/>
          <p:cNvSpPr/>
          <p:nvPr/>
        </p:nvSpPr>
        <p:spPr>
          <a:xfrm>
            <a:off x="7633099" y="4020392"/>
            <a:ext cx="552450" cy="55245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Isosceles Triangle 32"/>
          <p:cNvSpPr/>
          <p:nvPr/>
        </p:nvSpPr>
        <p:spPr>
          <a:xfrm flipV="1">
            <a:off x="7804549" y="4020392"/>
            <a:ext cx="209550" cy="237142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8445093" y="4020392"/>
            <a:ext cx="552450" cy="55245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8528538" y="4018884"/>
            <a:ext cx="390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2" name="Freeform 21"/>
          <p:cNvSpPr/>
          <p:nvPr/>
        </p:nvSpPr>
        <p:spPr>
          <a:xfrm>
            <a:off x="8630830" y="4371386"/>
            <a:ext cx="180976" cy="138820"/>
          </a:xfrm>
          <a:custGeom>
            <a:avLst/>
            <a:gdLst>
              <a:gd name="connsiteX0" fmla="*/ 0 w 1295400"/>
              <a:gd name="connsiteY0" fmla="*/ 542972 h 972181"/>
              <a:gd name="connsiteX1" fmla="*/ 371475 w 1295400"/>
              <a:gd name="connsiteY1" fmla="*/ 47 h 972181"/>
              <a:gd name="connsiteX2" fmla="*/ 695325 w 1295400"/>
              <a:gd name="connsiteY2" fmla="*/ 514397 h 972181"/>
              <a:gd name="connsiteX3" fmla="*/ 933450 w 1295400"/>
              <a:gd name="connsiteY3" fmla="*/ 971597 h 972181"/>
              <a:gd name="connsiteX4" fmla="*/ 1295400 w 1295400"/>
              <a:gd name="connsiteY4" fmla="*/ 419147 h 972181"/>
              <a:gd name="connsiteX0" fmla="*/ 0 w 1295400"/>
              <a:gd name="connsiteY0" fmla="*/ 542976 h 972241"/>
              <a:gd name="connsiteX1" fmla="*/ 371475 w 1295400"/>
              <a:gd name="connsiteY1" fmla="*/ 51 h 972241"/>
              <a:gd name="connsiteX2" fmla="*/ 695325 w 1295400"/>
              <a:gd name="connsiteY2" fmla="*/ 514401 h 972241"/>
              <a:gd name="connsiteX3" fmla="*/ 933450 w 1295400"/>
              <a:gd name="connsiteY3" fmla="*/ 971601 h 972241"/>
              <a:gd name="connsiteX4" fmla="*/ 1295400 w 1295400"/>
              <a:gd name="connsiteY4" fmla="*/ 419151 h 972241"/>
              <a:gd name="connsiteX0" fmla="*/ 0 w 1295400"/>
              <a:gd name="connsiteY0" fmla="*/ 542976 h 972241"/>
              <a:gd name="connsiteX1" fmla="*/ 371475 w 1295400"/>
              <a:gd name="connsiteY1" fmla="*/ 51 h 972241"/>
              <a:gd name="connsiteX2" fmla="*/ 685800 w 1295400"/>
              <a:gd name="connsiteY2" fmla="*/ 514401 h 972241"/>
              <a:gd name="connsiteX3" fmla="*/ 933450 w 1295400"/>
              <a:gd name="connsiteY3" fmla="*/ 971601 h 972241"/>
              <a:gd name="connsiteX4" fmla="*/ 1295400 w 1295400"/>
              <a:gd name="connsiteY4" fmla="*/ 419151 h 972241"/>
              <a:gd name="connsiteX0" fmla="*/ 0 w 1200150"/>
              <a:gd name="connsiteY0" fmla="*/ 542976 h 971601"/>
              <a:gd name="connsiteX1" fmla="*/ 371475 w 1200150"/>
              <a:gd name="connsiteY1" fmla="*/ 51 h 971601"/>
              <a:gd name="connsiteX2" fmla="*/ 685800 w 1200150"/>
              <a:gd name="connsiteY2" fmla="*/ 514401 h 971601"/>
              <a:gd name="connsiteX3" fmla="*/ 933450 w 1200150"/>
              <a:gd name="connsiteY3" fmla="*/ 971601 h 971601"/>
              <a:gd name="connsiteX4" fmla="*/ 1200150 w 1200150"/>
              <a:gd name="connsiteY4" fmla="*/ 514401 h 971601"/>
              <a:gd name="connsiteX0" fmla="*/ 0 w 1200150"/>
              <a:gd name="connsiteY0" fmla="*/ 543073 h 971736"/>
              <a:gd name="connsiteX1" fmla="*/ 371475 w 1200150"/>
              <a:gd name="connsiteY1" fmla="*/ 148 h 971736"/>
              <a:gd name="connsiteX2" fmla="*/ 676275 w 1200150"/>
              <a:gd name="connsiteY2" fmla="*/ 495448 h 971736"/>
              <a:gd name="connsiteX3" fmla="*/ 933450 w 1200150"/>
              <a:gd name="connsiteY3" fmla="*/ 971698 h 971736"/>
              <a:gd name="connsiteX4" fmla="*/ 1200150 w 1200150"/>
              <a:gd name="connsiteY4" fmla="*/ 514498 h 971736"/>
              <a:gd name="connsiteX0" fmla="*/ 0 w 1228725"/>
              <a:gd name="connsiteY0" fmla="*/ 543073 h 971736"/>
              <a:gd name="connsiteX1" fmla="*/ 371475 w 1228725"/>
              <a:gd name="connsiteY1" fmla="*/ 148 h 971736"/>
              <a:gd name="connsiteX2" fmla="*/ 676275 w 1228725"/>
              <a:gd name="connsiteY2" fmla="*/ 495448 h 971736"/>
              <a:gd name="connsiteX3" fmla="*/ 933450 w 1228725"/>
              <a:gd name="connsiteY3" fmla="*/ 971698 h 971736"/>
              <a:gd name="connsiteX4" fmla="*/ 1228725 w 1228725"/>
              <a:gd name="connsiteY4" fmla="*/ 514498 h 971736"/>
              <a:gd name="connsiteX0" fmla="*/ 0 w 1266825"/>
              <a:gd name="connsiteY0" fmla="*/ 543073 h 971736"/>
              <a:gd name="connsiteX1" fmla="*/ 371475 w 1266825"/>
              <a:gd name="connsiteY1" fmla="*/ 148 h 971736"/>
              <a:gd name="connsiteX2" fmla="*/ 676275 w 1266825"/>
              <a:gd name="connsiteY2" fmla="*/ 495448 h 971736"/>
              <a:gd name="connsiteX3" fmla="*/ 933450 w 1266825"/>
              <a:gd name="connsiteY3" fmla="*/ 971698 h 971736"/>
              <a:gd name="connsiteX4" fmla="*/ 1266825 w 1266825"/>
              <a:gd name="connsiteY4" fmla="*/ 514498 h 97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825" h="971736">
                <a:moveTo>
                  <a:pt x="0" y="543073"/>
                </a:moveTo>
                <a:cubicBezTo>
                  <a:pt x="127794" y="273991"/>
                  <a:pt x="258763" y="8085"/>
                  <a:pt x="371475" y="148"/>
                </a:cubicBezTo>
                <a:cubicBezTo>
                  <a:pt x="484187" y="-7789"/>
                  <a:pt x="620713" y="304948"/>
                  <a:pt x="676275" y="495448"/>
                </a:cubicBezTo>
                <a:cubicBezTo>
                  <a:pt x="731837" y="685948"/>
                  <a:pt x="835025" y="968523"/>
                  <a:pt x="933450" y="971698"/>
                </a:cubicBezTo>
                <a:cubicBezTo>
                  <a:pt x="1031875" y="974873"/>
                  <a:pt x="1135856" y="782785"/>
                  <a:pt x="1266825" y="51449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522730" y="5632289"/>
            <a:ext cx="6535670" cy="56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cap="none" dirty="0"/>
              <a:t>… </a:t>
            </a:r>
            <a:r>
              <a:rPr lang="en-GB" sz="2400" cap="none" dirty="0" smtClean="0"/>
              <a:t>and </a:t>
            </a:r>
            <a:r>
              <a:rPr lang="en-GB" sz="2400" cap="none" dirty="0"/>
              <a:t>then replace the hydraulic fluid with a gas!</a:t>
            </a:r>
          </a:p>
        </p:txBody>
      </p:sp>
      <p:grpSp>
        <p:nvGrpSpPr>
          <p:cNvPr id="44" name="Group 43"/>
          <p:cNvGrpSpPr/>
          <p:nvPr/>
        </p:nvGrpSpPr>
        <p:grpSpPr>
          <a:xfrm rot="183497">
            <a:off x="8972338" y="4164479"/>
            <a:ext cx="536975" cy="249065"/>
            <a:chOff x="7281222" y="4121008"/>
            <a:chExt cx="1739411" cy="249065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7281222" y="4121008"/>
              <a:ext cx="1674095" cy="31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7346538" y="4229866"/>
              <a:ext cx="1674095" cy="31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7324769" y="4338723"/>
              <a:ext cx="1674095" cy="31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1"/>
          <p:cNvSpPr>
            <a:spLocks noChangeArrowheads="1"/>
          </p:cNvSpPr>
          <p:nvPr/>
        </p:nvSpPr>
        <p:spPr bwMode="auto">
          <a:xfrm>
            <a:off x="8346164" y="3755635"/>
            <a:ext cx="1121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+mj-lt"/>
              </a:rPr>
              <a:t>Generator</a:t>
            </a:r>
          </a:p>
        </p:txBody>
      </p:sp>
      <p:sp>
        <p:nvSpPr>
          <p:cNvPr id="51" name="Circular Arrow 50"/>
          <p:cNvSpPr/>
          <p:nvPr/>
        </p:nvSpPr>
        <p:spPr>
          <a:xfrm rot="5570412">
            <a:off x="4659905" y="3155098"/>
            <a:ext cx="2065727" cy="2198393"/>
          </a:xfrm>
          <a:prstGeom prst="circularArrow">
            <a:avLst>
              <a:gd name="adj1" fmla="val 5964"/>
              <a:gd name="adj2" fmla="val 870033"/>
              <a:gd name="adj3" fmla="val 20312839"/>
              <a:gd name="adj4" fmla="val 1275367"/>
              <a:gd name="adj5" fmla="val 12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5126714" y="4060435"/>
            <a:ext cx="1121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+mj-lt"/>
              </a:rPr>
              <a:t>Fluid Flow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22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522514" y="2145021"/>
            <a:ext cx="11074400" cy="9029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                        </a:t>
            </a:r>
            <a:r>
              <a:rPr lang="en-GB" sz="2400" cap="none" dirty="0"/>
              <a:t>is a power transmission system for wind turbines that takes power in directly from the rotor and delivers output power directly to the grid.</a:t>
            </a:r>
            <a:endParaRPr lang="en-GB" sz="2400" dirty="0"/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718456" y="2046442"/>
            <a:ext cx="1671117" cy="41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b="1" i="1" cap="small" dirty="0" err="1"/>
              <a:t>WindTP</a:t>
            </a:r>
            <a:endParaRPr lang="en-GB" altLang="en-US" sz="4400" b="1" i="1" cap="small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29773" y="3168282"/>
            <a:ext cx="11074400" cy="1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                        </a:t>
            </a:r>
            <a:r>
              <a:rPr lang="en-GB" sz="2400" cap="none" dirty="0"/>
              <a:t>employs reversible thermal pumping to enable the storage of ~100hrs of rated output capacity at marginal costs much below the cost of the wind turbine itself. </a:t>
            </a:r>
            <a:r>
              <a:rPr lang="en-GB" sz="2400" cap="none" dirty="0" smtClean="0"/>
              <a:t> This </a:t>
            </a:r>
            <a:r>
              <a:rPr lang="en-GB" sz="2400" cap="none" dirty="0"/>
              <a:t>storage capacity with batteries would cost ~25 times as much as the wind turbine. </a:t>
            </a:r>
            <a:endParaRPr lang="en-GB" sz="2400" dirty="0"/>
          </a:p>
        </p:txBody>
      </p:sp>
      <p:sp>
        <p:nvSpPr>
          <p:cNvPr id="31" name="Subtitle 2"/>
          <p:cNvSpPr txBox="1">
            <a:spLocks/>
          </p:cNvSpPr>
          <p:nvPr/>
        </p:nvSpPr>
        <p:spPr bwMode="auto">
          <a:xfrm>
            <a:off x="725715" y="3069703"/>
            <a:ext cx="1671117" cy="41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b="1" i="1" cap="small" dirty="0" err="1"/>
              <a:t>WindTP</a:t>
            </a:r>
            <a:endParaRPr lang="en-GB" altLang="en-US" sz="4400" b="1" i="1" cap="small" dirty="0"/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2314801" y="4579712"/>
            <a:ext cx="7489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+mj-lt"/>
              </a:rPr>
              <a:t>http://multi-science.atypon.com/doi/pdf/10.1260/0309-524X.39.2.149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4014" y="5336066"/>
            <a:ext cx="7880500" cy="146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6759" y="4894160"/>
            <a:ext cx="7887755" cy="40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54015" y="4894160"/>
            <a:ext cx="7877368" cy="19366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pPr algn="l"/>
            <a:r>
              <a:rPr lang="en-GB" dirty="0" smtClean="0"/>
              <a:t>                          :  How IT </a:t>
            </a:r>
            <a:r>
              <a:rPr lang="en-GB" dirty="0"/>
              <a:t>Works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2515278" y="1042690"/>
            <a:ext cx="1887845" cy="64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23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7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509451" y="1778133"/>
            <a:ext cx="10758670" cy="902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cap="none" dirty="0"/>
              <a:t>Adiabatic compression/expansion of a gas raises/lowers temperature.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cap="none" dirty="0"/>
              <a:t>Heat can be stored on the </a:t>
            </a:r>
            <a:r>
              <a:rPr lang="en-GB" sz="2400" cap="none" dirty="0" smtClean="0"/>
              <a:t>“HP” </a:t>
            </a:r>
            <a:r>
              <a:rPr lang="en-GB" sz="2400" cap="none" dirty="0"/>
              <a:t>side and coldness can be stored on the </a:t>
            </a:r>
            <a:r>
              <a:rPr lang="en-GB" sz="2400" cap="none" dirty="0" smtClean="0"/>
              <a:t>“LP” </a:t>
            </a:r>
            <a:r>
              <a:rPr lang="en-GB" sz="2400" cap="none" dirty="0"/>
              <a:t>side</a:t>
            </a:r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173" y="2928886"/>
            <a:ext cx="4325253" cy="381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6992982" y="2846251"/>
            <a:ext cx="4601706" cy="169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latin typeface="+mj-lt"/>
              </a:rPr>
              <a:t>Important:</a:t>
            </a:r>
            <a:r>
              <a:rPr lang="en-GB" altLang="en-US" sz="2400" dirty="0">
                <a:latin typeface="+mj-lt"/>
              </a:rPr>
              <a:t/>
            </a:r>
            <a:br>
              <a:rPr lang="en-GB" altLang="en-US" sz="2400" dirty="0">
                <a:latin typeface="+mj-lt"/>
              </a:rPr>
            </a:br>
            <a:r>
              <a:rPr lang="en-GB" altLang="en-US" sz="2400" dirty="0">
                <a:latin typeface="+mj-lt"/>
              </a:rPr>
              <a:t>“LP” pressure is ~20 bar    (2MPa)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j-lt"/>
              </a:rPr>
              <a:t>“HP” pressure is ~500 bar (50MPa)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4217128" y="2870830"/>
            <a:ext cx="2129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Primary</a:t>
            </a:r>
            <a:br>
              <a:rPr lang="en-GB" altLang="en-US" sz="1600" b="1" dirty="0">
                <a:latin typeface="Arial" panose="020B0604020202020204" pitchFamily="34" charset="0"/>
              </a:rPr>
            </a:br>
            <a:r>
              <a:rPr lang="en-GB" altLang="en-US" sz="1600" b="1" dirty="0">
                <a:latin typeface="Arial" panose="020B0604020202020204" pitchFamily="34" charset="0"/>
              </a:rPr>
              <a:t>       Compressor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2162" y="6449479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Expander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993638" y="5644507"/>
            <a:ext cx="11502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Hot Store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2704011" y="5637250"/>
            <a:ext cx="13135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Cold Store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659119" y="4282116"/>
            <a:ext cx="754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HP </a:t>
            </a:r>
            <a:br>
              <a:rPr lang="en-GB" altLang="en-US" sz="1600" b="1" dirty="0">
                <a:latin typeface="Arial" panose="020B0604020202020204" pitchFamily="34" charset="0"/>
              </a:rPr>
            </a:br>
            <a:r>
              <a:rPr lang="en-GB" altLang="en-US" sz="1600" b="1" dirty="0">
                <a:latin typeface="Arial" panose="020B0604020202020204" pitchFamily="34" charset="0"/>
              </a:rPr>
              <a:t>Side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2373089" y="4274862"/>
            <a:ext cx="754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Arial" panose="020B0604020202020204" pitchFamily="34" charset="0"/>
              </a:rPr>
              <a:t>LP </a:t>
            </a:r>
            <a:br>
              <a:rPr lang="en-GB" altLang="en-US" sz="1600" b="1" dirty="0">
                <a:latin typeface="Arial" panose="020B0604020202020204" pitchFamily="34" charset="0"/>
              </a:rPr>
            </a:br>
            <a:r>
              <a:rPr lang="en-GB" altLang="en-US" sz="1600" b="1" dirty="0">
                <a:latin typeface="Arial" panose="020B0604020202020204" pitchFamily="34" charset="0"/>
              </a:rPr>
              <a:t>Side</a:t>
            </a:r>
            <a:endParaRPr lang="en-GB" altLang="en-US" sz="1600" dirty="0">
              <a:latin typeface="Arial" panose="020B0604020202020204" pitchFamily="34" charset="0"/>
            </a:endParaRPr>
          </a:p>
        </p:txBody>
      </p: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7029264" y="4835849"/>
            <a:ext cx="4325256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j-lt"/>
              </a:rPr>
              <a:t>It is the high “LP” pressure is that makes it possible to fit the machine in a wind turbine nacelle.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 sz="20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6172" y="2928886"/>
            <a:ext cx="4325259" cy="38420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pPr algn="l"/>
            <a:r>
              <a:rPr lang="en-GB" dirty="0" smtClean="0"/>
              <a:t>                          :  How IT </a:t>
            </a:r>
            <a:r>
              <a:rPr lang="en-GB" dirty="0"/>
              <a:t>Works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 bwMode="auto">
          <a:xfrm>
            <a:off x="2515278" y="1042690"/>
            <a:ext cx="1887845" cy="64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24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TP_Schematic">
            <a:hlinkClick r:id="" action="ppaction://media"/>
            <a:extLst>
              <a:ext uri="{FF2B5EF4-FFF2-40B4-BE49-F238E27FC236}">
                <a16:creationId xmlns:a16="http://schemas.microsoft.com/office/drawing/2014/main" id="{7A2E8B79-738F-4784-B1F3-7F4FE44E6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109" y="796284"/>
            <a:ext cx="7929777" cy="594011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06109" y="-400386"/>
            <a:ext cx="10364451" cy="1596177"/>
          </a:xfrm>
        </p:spPr>
        <p:txBody>
          <a:bodyPr/>
          <a:lstStyle/>
          <a:p>
            <a:pPr algn="l"/>
            <a:r>
              <a:rPr lang="en-GB" dirty="0" smtClean="0"/>
              <a:t>                          :  How IT </a:t>
            </a:r>
            <a:r>
              <a:rPr lang="en-GB" dirty="0"/>
              <a:t>Works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207612" y="23787"/>
            <a:ext cx="1887845" cy="64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25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               Compressor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4263306" y="1030549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7857" y="2020289"/>
            <a:ext cx="10196286" cy="455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/>
              <a:t>Multi-stage machine. Each stage </a:t>
            </a:r>
            <a:r>
              <a:rPr lang="en-GB" dirty="0" smtClean="0"/>
              <a:t>has similar Pressure ratio</a:t>
            </a:r>
            <a:r>
              <a:rPr lang="en-GB" dirty="0"/>
              <a:t>, different temperature.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09486" y="2600600"/>
            <a:ext cx="7924795" cy="4129814"/>
            <a:chOff x="1509486" y="2600600"/>
            <a:chExt cx="7924795" cy="412981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412" y="2600600"/>
              <a:ext cx="3129869" cy="411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486" y="2626726"/>
              <a:ext cx="4240213" cy="410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509486" y="2626726"/>
              <a:ext cx="4240213" cy="408951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06462" y="2633985"/>
              <a:ext cx="3127819" cy="408951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26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               Compressor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4219764" y="1030549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pic>
        <p:nvPicPr>
          <p:cNvPr id="3" name="12_cyl_compressor">
            <a:hlinkClick r:id="" action="ppaction://media"/>
            <a:extLst>
              <a:ext uri="{FF2B5EF4-FFF2-40B4-BE49-F238E27FC236}">
                <a16:creationId xmlns:a16="http://schemas.microsoft.com/office/drawing/2014/main" id="{029CD4C7-0DF2-4CFC-A2F9-1725357A9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7450" y="1832899"/>
            <a:ext cx="4897438" cy="477044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27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0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               Compressor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4219764" y="1030549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888488" y="2475956"/>
            <a:ext cx="3939948" cy="3563112"/>
            <a:chOff x="0" y="2"/>
            <a:chExt cx="2733675" cy="2472055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971561" y="1093040"/>
              <a:ext cx="1762113" cy="1379017"/>
              <a:chOff x="971561" y="1093040"/>
              <a:chExt cx="1762113" cy="1379017"/>
            </a:xfrm>
          </p:grpSpPr>
          <p:pic>
            <p:nvPicPr>
              <p:cNvPr id="16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61" y="1093040"/>
                <a:ext cx="909173" cy="1375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4519" y="1093142"/>
                <a:ext cx="859155" cy="1378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0" y="2"/>
              <a:ext cx="2733675" cy="2469090"/>
              <a:chOff x="36813" y="-210818"/>
              <a:chExt cx="2733675" cy="2469092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13" y="898801"/>
                <a:ext cx="971550" cy="1359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7188" y="-210641"/>
                <a:ext cx="853300" cy="1109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374" y="-210818"/>
                <a:ext cx="909173" cy="1110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9" y="-209470"/>
                <a:ext cx="970914" cy="1109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8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4877" y="2475956"/>
            <a:ext cx="4269922" cy="355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1656168" y="2009952"/>
            <a:ext cx="9737546" cy="90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/>
              <a:t>This is the (4-stage) </a:t>
            </a:r>
            <a:r>
              <a:rPr lang="en-GB" i="1" cap="none" dirty="0"/>
              <a:t>displacer</a:t>
            </a:r>
            <a:r>
              <a:rPr lang="en-GB" cap="none" dirty="0"/>
              <a:t> for </a:t>
            </a:r>
            <a:r>
              <a:rPr lang="en-GB" cap="none" dirty="0" smtClean="0"/>
              <a:t>a~75kW </a:t>
            </a:r>
            <a:r>
              <a:rPr lang="en-GB" cap="none" dirty="0"/>
              <a:t>machine. (~550kg).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88488" y="2496100"/>
            <a:ext cx="3962810" cy="35382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191977" y="2488845"/>
            <a:ext cx="4272822" cy="35382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28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               Compressor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4219764" y="1030549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904342" y="2009952"/>
            <a:ext cx="7489371" cy="90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/>
              <a:t>Previews of the completed machine.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573" y="2556888"/>
            <a:ext cx="2698398" cy="345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61" y="2556888"/>
            <a:ext cx="2728312" cy="342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37059" y="2539643"/>
            <a:ext cx="2746414" cy="34874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347173" y="2546902"/>
            <a:ext cx="2746414" cy="34874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287" y="2546901"/>
            <a:ext cx="4624073" cy="34874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42780" y="2542546"/>
            <a:ext cx="4638579" cy="34874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29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of this talk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461442"/>
            <a:ext cx="11220994" cy="32760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MOTIVATIONS  for integrating Energy Storage with OSW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THREE Different classes of solution	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GB" sz="3000" b="1" dirty="0" err="1" smtClean="0">
                <a:solidFill>
                  <a:schemeClr val="bg1">
                    <a:lumMod val="85000"/>
                  </a:schemeClr>
                </a:solidFill>
              </a:rPr>
              <a:t>WindTP</a:t>
            </a: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 solution: Challenges and Features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Economics of energy storage integrated with OSW.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85000"/>
                  </a:schemeClr>
                </a:solidFill>
              </a:rPr>
              <a:t>Closing Remarks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6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920" y="4410136"/>
            <a:ext cx="2815960" cy="1583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               Compressor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4219764" y="1030549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1284" y="2986112"/>
            <a:ext cx="3475449" cy="26065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05715" y="2539643"/>
            <a:ext cx="2606587" cy="34874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145" y="2551680"/>
            <a:ext cx="4633932" cy="34754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88258" y="2535287"/>
            <a:ext cx="4645819" cy="34874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904342" y="2009952"/>
            <a:ext cx="7489371" cy="90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/>
              <a:t>Previews of the completed machine.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921" y="2535288"/>
            <a:ext cx="2815960" cy="15839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610033" y="2535287"/>
            <a:ext cx="2827847" cy="15846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602776" y="4410832"/>
            <a:ext cx="2853343" cy="159896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30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77" y="2538411"/>
            <a:ext cx="4645819" cy="3484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59" y="2542723"/>
            <a:ext cx="4628567" cy="3471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               Compressor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4219764" y="1030549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/>
              <a:t>WindTP</a:t>
            </a:r>
            <a:endParaRPr lang="en-GB" altLang="en-US" sz="5400" b="1" i="1" cap="small" dirty="0"/>
          </a:p>
        </p:txBody>
      </p:sp>
      <p:sp>
        <p:nvSpPr>
          <p:cNvPr id="13" name="Rectangle 12"/>
          <p:cNvSpPr/>
          <p:nvPr/>
        </p:nvSpPr>
        <p:spPr>
          <a:xfrm>
            <a:off x="6146778" y="2535287"/>
            <a:ext cx="4645819" cy="34874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904342" y="2009952"/>
            <a:ext cx="7489371" cy="90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/>
              <a:t>Previews of the completed machine.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31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7307" y="2535287"/>
            <a:ext cx="4645819" cy="34874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6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of this talk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461442"/>
            <a:ext cx="11220994" cy="32760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MOTIVATIONS  for integrating Energy Storage with OSW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THREE Different classes of solution	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GB" sz="3000" b="1" dirty="0" err="1" smtClean="0">
                <a:solidFill>
                  <a:schemeClr val="bg1">
                    <a:lumMod val="75000"/>
                  </a:schemeClr>
                </a:solidFill>
              </a:rPr>
              <a:t>WindTP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 solution: Challenges and Features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/>
              <a:t>Economics of energy storage integrated with OSW.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Closing Remarks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32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05710" y="6644"/>
            <a:ext cx="8182329" cy="1596177"/>
          </a:xfrm>
        </p:spPr>
        <p:txBody>
          <a:bodyPr/>
          <a:lstStyle/>
          <a:p>
            <a:r>
              <a:rPr lang="en-GB" dirty="0" smtClean="0"/>
              <a:t>Economics of Integrated storage</a:t>
            </a:r>
            <a:endParaRPr lang="en-GB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68641" y="4662910"/>
            <a:ext cx="11014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2800" i="1" dirty="0" smtClean="0">
                <a:latin typeface="Arial" panose="020B0604020202020204" pitchFamily="34" charset="0"/>
              </a:rPr>
              <a:t>Overall throughput efficiency:    </a:t>
            </a:r>
            <a:r>
              <a:rPr lang="en-GB" altLang="en-US" sz="3600" i="1" dirty="0" err="1" smtClean="0">
                <a:latin typeface="Symbol" panose="05050102010706020507" pitchFamily="18" charset="2"/>
              </a:rPr>
              <a:t>h</a:t>
            </a:r>
            <a:r>
              <a:rPr lang="en-GB" altLang="en-US" sz="2800" i="1" baseline="-25000" dirty="0" err="1" smtClean="0">
                <a:latin typeface="Arial" panose="020B0604020202020204" pitchFamily="34" charset="0"/>
              </a:rPr>
              <a:t>T</a:t>
            </a:r>
            <a:r>
              <a:rPr lang="en-GB" altLang="en-US" sz="2800" i="1" dirty="0">
                <a:latin typeface="Arial" panose="020B0604020202020204" pitchFamily="34" charset="0"/>
              </a:rPr>
              <a:t> =  </a:t>
            </a:r>
            <a:r>
              <a:rPr lang="en-GB" altLang="en-US" sz="3600" i="1" dirty="0" err="1" smtClean="0">
                <a:latin typeface="Symbol" panose="05050102010706020507" pitchFamily="18" charset="2"/>
              </a:rPr>
              <a:t>h</a:t>
            </a:r>
            <a:r>
              <a:rPr lang="en-GB" altLang="en-US" sz="2800" i="1" baseline="-25000" dirty="0" err="1" smtClean="0">
                <a:latin typeface="Arial" panose="020B0604020202020204" pitchFamily="34" charset="0"/>
              </a:rPr>
              <a:t>X</a:t>
            </a:r>
            <a:r>
              <a:rPr lang="en-GB" altLang="en-US" sz="2800" i="1" dirty="0" smtClean="0">
                <a:latin typeface="Arial" panose="020B0604020202020204" pitchFamily="34" charset="0"/>
              </a:rPr>
              <a:t> </a:t>
            </a:r>
            <a:r>
              <a:rPr lang="en-GB" altLang="en-US" sz="2800" i="1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en-GB" altLang="en-US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((1 – </a:t>
            </a:r>
            <a:r>
              <a:rPr lang="en-GB" altLang="en-US" sz="3600" dirty="0" smtClean="0">
                <a:latin typeface="Symbol" panose="05050102010706020507" pitchFamily="18" charset="2"/>
                <a:sym typeface="Symbol" panose="05050102010706020507" pitchFamily="18" charset="2"/>
              </a:rPr>
              <a:t>c</a:t>
            </a:r>
            <a:r>
              <a:rPr lang="en-GB" altLang="en-US" sz="3600" baseline="-25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GB" altLang="en-US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GB" altLang="en-US" sz="2800" i="1" dirty="0" smtClean="0">
                <a:latin typeface="Arial" panose="020B0604020202020204" pitchFamily="34" charset="0"/>
                <a:sym typeface="Symbol" panose="05050102010706020507" pitchFamily="18" charset="2"/>
              </a:rPr>
              <a:t> + (</a:t>
            </a:r>
            <a:r>
              <a:rPr lang="en-GB" altLang="en-US" sz="3600" dirty="0" smtClean="0">
                <a:latin typeface="Symbol" panose="05050102010706020507" pitchFamily="18" charset="2"/>
                <a:sym typeface="Symbol" panose="05050102010706020507" pitchFamily="18" charset="2"/>
              </a:rPr>
              <a:t>c</a:t>
            </a:r>
            <a:r>
              <a:rPr lang="en-GB" altLang="en-US" sz="28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GB" altLang="en-US" sz="2800" dirty="0" smtClean="0">
                <a:latin typeface="Symbol" panose="05050102010706020507" pitchFamily="18" charset="2"/>
                <a:sym typeface="Symbol" panose="05050102010706020507" pitchFamily="18" charset="2"/>
              </a:rPr>
              <a:t> </a:t>
            </a:r>
            <a:r>
              <a:rPr lang="en-GB" altLang="en-US" sz="2800" i="1" dirty="0" smtClean="0"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GB" altLang="en-US" sz="2800" i="1" dirty="0" smtClean="0">
                <a:latin typeface="Arial" panose="020B0604020202020204" pitchFamily="34" charset="0"/>
              </a:rPr>
              <a:t> </a:t>
            </a:r>
            <a:r>
              <a:rPr lang="en-GB" altLang="en-US" sz="3600" i="1" dirty="0" err="1" smtClean="0">
                <a:latin typeface="Symbol" panose="05050102010706020507" pitchFamily="18" charset="2"/>
              </a:rPr>
              <a:t>h</a:t>
            </a:r>
            <a:r>
              <a:rPr lang="en-GB" altLang="en-US" sz="2800" i="1" baseline="-25000" dirty="0" err="1" smtClean="0">
                <a:latin typeface="Arial" panose="020B0604020202020204" pitchFamily="34" charset="0"/>
              </a:rPr>
              <a:t>S</a:t>
            </a:r>
            <a:r>
              <a:rPr lang="en-GB" altLang="en-US" sz="2800" dirty="0" smtClean="0">
                <a:latin typeface="Arial" panose="020B0604020202020204" pitchFamily="34" charset="0"/>
              </a:rPr>
              <a:t>) )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5812" y="2891703"/>
            <a:ext cx="88106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358537" y="2177612"/>
            <a:ext cx="10528662" cy="101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2800" i="1" cap="none" dirty="0" smtClean="0"/>
              <a:t>Transmission efficiency:</a:t>
            </a:r>
            <a:r>
              <a:rPr lang="en-GB" sz="2800" cap="none" dirty="0" smtClean="0"/>
              <a:t>   What fraction of input renewable energy (rotor work) is converted to output electricity if not passed through storage</a:t>
            </a:r>
            <a:endParaRPr lang="en-GB" sz="2800" cap="none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97763" y="76345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Tw Cen MT" panose="020B0602020104020603" pitchFamily="34" charset="0"/>
              </a:rPr>
              <a:t>Two Different efficiencies are relevant</a:t>
            </a:r>
            <a:endParaRPr lang="en-GB" sz="3200" dirty="0">
              <a:latin typeface="Tw Cen MT" panose="020B0602020104020603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61406" y="2160194"/>
            <a:ext cx="748937" cy="731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4000" i="1" cap="none" dirty="0" err="1" smtClean="0">
                <a:latin typeface="Symbol" panose="05050102010706020507" pitchFamily="18" charset="2"/>
              </a:rPr>
              <a:t>h</a:t>
            </a:r>
            <a:r>
              <a:rPr lang="en-GB" sz="4000" i="1" cap="none" baseline="-25000" dirty="0" err="1" smtClean="0"/>
              <a:t>X</a:t>
            </a:r>
            <a:endParaRPr lang="en-GB" sz="4000" i="1" cap="none" baseline="-250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354181" y="3401165"/>
            <a:ext cx="10528662" cy="101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2800" i="1" cap="none" dirty="0" smtClean="0"/>
              <a:t>Storage efficiency:</a:t>
            </a:r>
            <a:r>
              <a:rPr lang="en-GB" sz="2800" cap="none" dirty="0" smtClean="0"/>
              <a:t>   Ratio between output energy if all passed through storage vs. output energy if none passed through storage. </a:t>
            </a:r>
            <a:endParaRPr lang="en-GB" sz="2800" cap="none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57050" y="3383747"/>
            <a:ext cx="748937" cy="731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4000" i="1" cap="none" dirty="0" err="1" smtClean="0">
                <a:latin typeface="Symbol" panose="05050102010706020507" pitchFamily="18" charset="2"/>
              </a:rPr>
              <a:t>h</a:t>
            </a:r>
            <a:r>
              <a:rPr lang="en-GB" sz="4000" i="1" cap="none" baseline="-25000" dirty="0" err="1" smtClean="0"/>
              <a:t>S</a:t>
            </a:r>
            <a:endParaRPr lang="en-GB" sz="4000" i="1" cap="none" baseline="-250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97763" y="5681816"/>
            <a:ext cx="10528662" cy="101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2800" cap="none" dirty="0" smtClean="0"/>
              <a:t>The fully integrated storage solutions tend to have slightly lower </a:t>
            </a:r>
            <a:br>
              <a:rPr lang="en-GB" sz="2800" cap="none" dirty="0" smtClean="0"/>
            </a:br>
            <a:r>
              <a:rPr lang="en-GB" sz="2800" cap="none" dirty="0" smtClean="0"/>
              <a:t>… but a considerably higher value of storage efficiency </a:t>
            </a:r>
            <a:endParaRPr lang="en-GB" sz="2800" cap="none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0058400" y="5530328"/>
            <a:ext cx="748937" cy="731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3600" i="1" cap="none" dirty="0" err="1" smtClean="0">
                <a:latin typeface="Symbol" panose="05050102010706020507" pitchFamily="18" charset="2"/>
              </a:rPr>
              <a:t>h</a:t>
            </a:r>
            <a:r>
              <a:rPr lang="en-GB" sz="3600" i="1" cap="none" baseline="-25000" dirty="0" err="1" smtClean="0"/>
              <a:t>X</a:t>
            </a:r>
            <a:endParaRPr lang="en-GB" sz="3600" i="1" cap="none" baseline="-250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8938569" y="5922209"/>
            <a:ext cx="748937" cy="731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3600" i="1" cap="none" dirty="0" err="1" smtClean="0">
                <a:latin typeface="Symbol" panose="05050102010706020507" pitchFamily="18" charset="2"/>
              </a:rPr>
              <a:t>h</a:t>
            </a:r>
            <a:r>
              <a:rPr lang="en-GB" sz="3600" i="1" cap="none" baseline="-25000" dirty="0" err="1" smtClean="0"/>
              <a:t>S</a:t>
            </a:r>
            <a:endParaRPr lang="en-GB" sz="3600" i="1" cap="none" baseline="-25000" dirty="0"/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33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8824" y="11716"/>
            <a:ext cx="8182329" cy="1596177"/>
          </a:xfrm>
        </p:spPr>
        <p:txBody>
          <a:bodyPr/>
          <a:lstStyle/>
          <a:p>
            <a:r>
              <a:rPr lang="en-GB" dirty="0" smtClean="0"/>
              <a:t>Economics of Integrated storage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6" y="1488605"/>
            <a:ext cx="8529365" cy="52387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5527" y="3244403"/>
            <a:ext cx="88106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6325054" y="3177004"/>
            <a:ext cx="9744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100" b="1" i="1" cap="small" dirty="0" smtClean="0">
                <a:latin typeface="Arial" panose="020B0604020202020204" pitchFamily="34" charset="0"/>
              </a:rPr>
              <a:t>Integrated Storage</a:t>
            </a:r>
            <a:endParaRPr lang="en-GB" altLang="en-US" sz="1800" i="1" dirty="0">
              <a:latin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039497" y="1544129"/>
            <a:ext cx="3021873" cy="262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2800" cap="none" dirty="0" smtClean="0"/>
              <a:t>If high fractions of wind generation will pass through storage, a fully-integrated system will produce more output energy. </a:t>
            </a:r>
            <a:endParaRPr lang="en-GB" sz="2800" cap="none" dirty="0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9039497" y="5332889"/>
            <a:ext cx="26517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+mj-lt"/>
              </a:rPr>
              <a:t>http://multi-science.atypon.com/doi/pdf/10.1260/0309-524X.39.2.149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9039496" y="4594225"/>
            <a:ext cx="31525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 dirty="0" smtClean="0">
                <a:latin typeface="+mj-lt"/>
              </a:rPr>
              <a:t>Garvey, Eames et. al.</a:t>
            </a:r>
            <a:br>
              <a:rPr lang="en-GB" altLang="en-US" sz="1400" b="1" dirty="0" smtClean="0">
                <a:latin typeface="+mj-lt"/>
              </a:rPr>
            </a:br>
            <a:r>
              <a:rPr lang="en-GB" altLang="en-US" sz="1400" b="1" i="1" dirty="0" smtClean="0">
                <a:latin typeface="+mj-lt"/>
              </a:rPr>
              <a:t>On Generation Integrated Energy Storage</a:t>
            </a:r>
            <a:r>
              <a:rPr lang="en-GB" altLang="en-US" sz="1400" b="1" dirty="0" smtClean="0">
                <a:latin typeface="+mj-lt"/>
              </a:rPr>
              <a:t/>
            </a:r>
            <a:br>
              <a:rPr lang="en-GB" altLang="en-US" sz="1400" b="1" dirty="0" smtClean="0">
                <a:latin typeface="+mj-lt"/>
              </a:rPr>
            </a:br>
            <a:r>
              <a:rPr lang="en-GB" altLang="en-US" sz="1400" b="1" dirty="0" smtClean="0">
                <a:latin typeface="+mj-lt"/>
              </a:rPr>
              <a:t>Energy Policy 86, 2015, pp544-551 </a:t>
            </a:r>
            <a:endParaRPr lang="en-GB" altLang="en-US" sz="1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95675" y="4402646"/>
            <a:ext cx="88106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325054" y="4335803"/>
            <a:ext cx="14776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100" b="1" i="1" cap="small" dirty="0" smtClean="0">
                <a:latin typeface="Arial" panose="020B0604020202020204" pitchFamily="34" charset="0"/>
              </a:rPr>
              <a:t>Standalone Storage</a:t>
            </a:r>
            <a:endParaRPr lang="en-GB" altLang="en-US" sz="1800" i="1" dirty="0">
              <a:latin typeface="Arial" panose="020B0604020202020204" pitchFamily="34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34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8824" y="11716"/>
            <a:ext cx="8182329" cy="1596177"/>
          </a:xfrm>
        </p:spPr>
        <p:txBody>
          <a:bodyPr/>
          <a:lstStyle/>
          <a:p>
            <a:r>
              <a:rPr lang="en-GB" dirty="0" smtClean="0"/>
              <a:t>Economics of Integrated storage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95527" y="3244403"/>
            <a:ext cx="88106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69820" y="1502423"/>
            <a:ext cx="3304860" cy="2481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r>
              <a:rPr lang="en-GB" sz="2800" cap="none" dirty="0" smtClean="0"/>
              <a:t>It takes only some simple calculations with a spreadsheet to illustrate when the integrated storage solutions are better.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95675" y="4402646"/>
            <a:ext cx="88106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69820" y="4594225"/>
            <a:ext cx="3304860" cy="1240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None/>
            </a:pPr>
            <a:r>
              <a:rPr lang="en-GB" sz="2800" cap="none" dirty="0"/>
              <a:t>See www.TinyURL.com</a:t>
            </a:r>
            <a:r>
              <a:rPr lang="en-GB" sz="2800" cap="none" dirty="0" smtClean="0"/>
              <a:t>/</a:t>
            </a:r>
            <a:br>
              <a:rPr lang="en-GB" sz="2800" cap="none" dirty="0" smtClean="0"/>
            </a:br>
            <a:r>
              <a:rPr lang="en-GB" sz="2800" cap="none" dirty="0" err="1" smtClean="0"/>
              <a:t>IES_economics</a:t>
            </a:r>
            <a:endParaRPr lang="en-GB" sz="2800" cap="none" dirty="0"/>
          </a:p>
          <a:p>
            <a:pPr marL="0" indent="0">
              <a:lnSpc>
                <a:spcPct val="85000"/>
              </a:lnSpc>
              <a:buFont typeface="Arial" panose="020B0604020202020204" pitchFamily="34" charset="0"/>
              <a:buNone/>
            </a:pPr>
            <a:endParaRPr lang="en-GB" sz="2800" cap="none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4" t="29018" r="65429" b="12410"/>
          <a:stretch/>
        </p:blipFill>
        <p:spPr>
          <a:xfrm>
            <a:off x="4639469" y="1102094"/>
            <a:ext cx="5418931" cy="5537101"/>
          </a:xfrm>
          <a:prstGeom prst="rect">
            <a:avLst/>
          </a:prstGeom>
        </p:spPr>
      </p:pic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35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8824" y="11716"/>
            <a:ext cx="8182329" cy="1596177"/>
          </a:xfrm>
        </p:spPr>
        <p:txBody>
          <a:bodyPr/>
          <a:lstStyle/>
          <a:p>
            <a:r>
              <a:rPr lang="en-GB" dirty="0" smtClean="0"/>
              <a:t>Economics of Integrated storage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95527" y="3244403"/>
            <a:ext cx="88106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6" t="29732" r="65528" b="12232"/>
          <a:stretch/>
        </p:blipFill>
        <p:spPr>
          <a:xfrm>
            <a:off x="1" y="997621"/>
            <a:ext cx="5695406" cy="5839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46" t="29554" r="65829" b="40089"/>
          <a:stretch/>
        </p:blipFill>
        <p:spPr>
          <a:xfrm>
            <a:off x="5780315" y="2078157"/>
            <a:ext cx="6315272" cy="3408244"/>
          </a:xfrm>
          <a:prstGeom prst="rect">
            <a:avLst/>
          </a:prstGeom>
        </p:spPr>
      </p:pic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36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8824" y="11716"/>
            <a:ext cx="8182329" cy="1596177"/>
          </a:xfrm>
        </p:spPr>
        <p:txBody>
          <a:bodyPr/>
          <a:lstStyle/>
          <a:p>
            <a:r>
              <a:rPr lang="en-GB" dirty="0" smtClean="0"/>
              <a:t>Economics of Integrated storage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95527" y="3244403"/>
            <a:ext cx="881063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6" t="29732" r="65729" b="12590"/>
          <a:stretch/>
        </p:blipFill>
        <p:spPr>
          <a:xfrm>
            <a:off x="42312" y="1027847"/>
            <a:ext cx="5685751" cy="5830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46" t="28839" r="65729" b="40447"/>
          <a:stretch/>
        </p:blipFill>
        <p:spPr>
          <a:xfrm>
            <a:off x="5776063" y="1920240"/>
            <a:ext cx="6383783" cy="347472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37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of this talk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461442"/>
            <a:ext cx="11220994" cy="32760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MOTIVATIONS  for integrating Energy Storage with OSW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THREE Different classes of solution	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GB" sz="3000" b="1" dirty="0" err="1" smtClean="0">
                <a:solidFill>
                  <a:schemeClr val="bg1">
                    <a:lumMod val="75000"/>
                  </a:schemeClr>
                </a:solidFill>
              </a:rPr>
              <a:t>WindTP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 solution: Challenges and Features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</a:rPr>
              <a:t>Economics of energy storage integrated with OSW.</a:t>
            </a:r>
          </a:p>
          <a:p>
            <a:pPr marL="571500" indent="-571500">
              <a:buFont typeface="+mj-lt"/>
              <a:buAutoNum type="romanUcPeriod"/>
            </a:pPr>
            <a:r>
              <a:rPr lang="en-GB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Closing Remarks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38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3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CLOSING REMARKS</a:t>
            </a:r>
            <a:endParaRPr lang="en-GB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898989"/>
                </a:solidFill>
              </a:rPr>
              <a:t>32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913775" y="1655970"/>
            <a:ext cx="10503126" cy="90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/>
              <a:t>For </a:t>
            </a:r>
            <a:r>
              <a:rPr lang="en-GB" u="sng" cap="none" dirty="0"/>
              <a:t>ALL</a:t>
            </a:r>
            <a:r>
              <a:rPr lang="en-GB" cap="none" dirty="0"/>
              <a:t> true integrations of energy storage with wind, yaw bearings are bad</a:t>
            </a:r>
            <a:r>
              <a:rPr lang="en-GB" cap="none" dirty="0" smtClean="0"/>
              <a:t>!</a:t>
            </a:r>
            <a:br>
              <a:rPr lang="en-GB" cap="none" dirty="0" smtClean="0"/>
            </a:br>
            <a:r>
              <a:rPr lang="en-GB" cap="none" dirty="0" smtClean="0"/>
              <a:t>Floating wind turbines may become independent dispatchable power producers in future.  </a:t>
            </a:r>
            <a:endParaRPr lang="en-GB" cap="none" dirty="0"/>
          </a:p>
        </p:txBody>
      </p:sp>
      <p:sp>
        <p:nvSpPr>
          <p:cNvPr id="8" name="Rectangle 7"/>
          <p:cNvSpPr/>
          <p:nvPr/>
        </p:nvSpPr>
        <p:spPr>
          <a:xfrm>
            <a:off x="2807155" y="2461442"/>
            <a:ext cx="5274809" cy="431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6" descr="C:\Users\eazsg\Dropbox\Temp\OSES_Stuff\Sreenshot for paper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8" t="2953" r="8936" b="6483"/>
          <a:stretch>
            <a:fillRect/>
          </a:stretch>
        </p:blipFill>
        <p:spPr bwMode="auto">
          <a:xfrm>
            <a:off x="2807155" y="2461964"/>
            <a:ext cx="4672013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6384927" y="3164094"/>
            <a:ext cx="1697037" cy="773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Front Right Buoy</a:t>
            </a:r>
            <a:br>
              <a:rPr lang="en-GB" altLang="en-US" sz="1600" b="1" dirty="0">
                <a:latin typeface="+mj-lt"/>
                <a:cs typeface="Times New Roman" panose="02020603050405020304" pitchFamily="18" charset="0"/>
              </a:rPr>
            </a:b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(incl. hot store)</a:t>
            </a:r>
            <a:br>
              <a:rPr lang="en-GB" altLang="en-US" sz="1600" b="1" dirty="0">
                <a:latin typeface="+mj-lt"/>
                <a:cs typeface="Times New Roman" panose="02020603050405020304" pitchFamily="18" charset="0"/>
              </a:rPr>
            </a:br>
            <a:r>
              <a:rPr lang="en-GB" altLang="en-US" sz="1800" b="1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28m, </a:t>
            </a:r>
            <a:r>
              <a:rPr lang="en-GB" altLang="en-US" sz="1600" b="1" i="1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=32m</a:t>
            </a:r>
            <a:br>
              <a:rPr lang="en-GB" altLang="en-US" sz="1600" b="1" dirty="0">
                <a:latin typeface="+mj-lt"/>
                <a:cs typeface="Times New Roman" panose="02020603050405020304" pitchFamily="18" charset="0"/>
              </a:rPr>
            </a:br>
            <a:r>
              <a:rPr lang="en-GB" altLang="en-US" sz="2400" b="1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GB" altLang="en-US" sz="2400" b="1" dirty="0">
                <a:latin typeface="+mj-lt"/>
                <a:cs typeface="Times New Roman" panose="02020603050405020304" pitchFamily="18" charset="0"/>
              </a:rPr>
            </a:br>
            <a:endParaRPr lang="en-GB" alt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2830063" y="5931785"/>
            <a:ext cx="1477962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Front Left Buoy</a:t>
            </a:r>
            <a:br>
              <a:rPr lang="en-GB" altLang="en-US" sz="1600" b="1" dirty="0">
                <a:latin typeface="+mj-lt"/>
                <a:cs typeface="Times New Roman" panose="02020603050405020304" pitchFamily="18" charset="0"/>
              </a:rPr>
            </a:b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(incl. cold store)</a:t>
            </a:r>
            <a:br>
              <a:rPr lang="en-GB" altLang="en-US" sz="1600" b="1" dirty="0">
                <a:latin typeface="+mj-lt"/>
                <a:cs typeface="Times New Roman" panose="02020603050405020304" pitchFamily="18" charset="0"/>
              </a:rPr>
            </a:br>
            <a:r>
              <a:rPr lang="en-GB" altLang="en-US" sz="1800" b="1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28m, </a:t>
            </a:r>
            <a:r>
              <a:rPr lang="en-GB" altLang="en-US" sz="1600" b="1" i="1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=32m</a:t>
            </a:r>
            <a:r>
              <a:rPr lang="en-GB" altLang="en-US" sz="2400" b="1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GB" altLang="en-US" sz="2400" b="1" dirty="0">
                <a:latin typeface="+mj-lt"/>
                <a:cs typeface="Times New Roman" panose="02020603050405020304" pitchFamily="18" charset="0"/>
              </a:rPr>
            </a:br>
            <a:endParaRPr lang="en-GB" altLang="en-US" sz="2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90206" y="3937206"/>
            <a:ext cx="527843" cy="133304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75667" y="5613151"/>
            <a:ext cx="184150" cy="171450"/>
          </a:xfrm>
          <a:prstGeom prst="straightConnector1">
            <a:avLst/>
          </a:prstGeom>
          <a:ln w="952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9"/>
          <p:cNvSpPr txBox="1">
            <a:spLocks noChangeArrowheads="1"/>
          </p:cNvSpPr>
          <p:nvPr/>
        </p:nvSpPr>
        <p:spPr bwMode="auto">
          <a:xfrm>
            <a:off x="3173867" y="2896939"/>
            <a:ext cx="1701800" cy="835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Rear Buoy</a:t>
            </a:r>
            <a:br>
              <a:rPr lang="en-GB" altLang="en-US" sz="1600" b="1" dirty="0">
                <a:latin typeface="+mj-lt"/>
                <a:cs typeface="Times New Roman" panose="02020603050405020304" pitchFamily="18" charset="0"/>
              </a:rPr>
            </a:b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(incl. </a:t>
            </a:r>
            <a:r>
              <a:rPr lang="en-GB" altLang="en-US" sz="1600" b="1" dirty="0" err="1">
                <a:latin typeface="+mj-lt"/>
                <a:cs typeface="Times New Roman" panose="02020603050405020304" pitchFamily="18" charset="0"/>
              </a:rPr>
              <a:t>expndr</a:t>
            </a: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-gen)</a:t>
            </a:r>
            <a:br>
              <a:rPr lang="en-GB" altLang="en-US" sz="1600" b="1" dirty="0">
                <a:latin typeface="+mj-lt"/>
                <a:cs typeface="Times New Roman" panose="02020603050405020304" pitchFamily="18" charset="0"/>
              </a:rPr>
            </a:br>
            <a:r>
              <a:rPr lang="en-GB" altLang="en-US" sz="1800" b="1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16m, </a:t>
            </a:r>
            <a:r>
              <a:rPr lang="en-GB" altLang="en-US" sz="1600" b="1" i="1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GB" altLang="en-US" sz="1600" b="1" dirty="0">
                <a:latin typeface="+mj-lt"/>
                <a:cs typeface="Times New Roman" panose="02020603050405020304" pitchFamily="18" charset="0"/>
              </a:rPr>
              <a:t>=19m</a:t>
            </a:r>
            <a:r>
              <a:rPr lang="en-GB" altLang="en-US" sz="2400" b="1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GB" altLang="en-US" sz="2400" b="1" dirty="0">
                <a:latin typeface="+mj-lt"/>
                <a:cs typeface="Times New Roman" panose="02020603050405020304" pitchFamily="18" charset="0"/>
              </a:rPr>
            </a:br>
            <a:endParaRPr lang="en-GB" altLang="en-US" sz="24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330933" y="5890964"/>
            <a:ext cx="489172" cy="15398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4024767" y="3731964"/>
            <a:ext cx="184376" cy="87153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07155" y="2461441"/>
            <a:ext cx="5291819" cy="43343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727274" y="5038252"/>
            <a:ext cx="2962106" cy="63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65" tIns="40083" rIns="80165" bIns="40083">
            <a:spAutoFit/>
          </a:bodyPr>
          <a:lstStyle>
            <a:lvl1pPr defTabSz="801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28675" indent="-28575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28600" defTabSz="8016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4650" indent="-22860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16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latin typeface="+mj-lt"/>
              </a:rPr>
              <a:t>10MW system with </a:t>
            </a:r>
            <a:br>
              <a:rPr lang="en-GB" altLang="en-US" sz="1800" b="1" dirty="0">
                <a:latin typeface="+mj-lt"/>
              </a:rPr>
            </a:br>
            <a:r>
              <a:rPr lang="en-GB" altLang="en-US" sz="1800" b="1" dirty="0">
                <a:latin typeface="+mj-lt"/>
              </a:rPr>
              <a:t>1GWh(e) storage.</a:t>
            </a:r>
            <a:endParaRPr lang="en-GB" altLang="en-US" sz="1800" b="1" u="sng" dirty="0">
              <a:latin typeface="+mj-lt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8316121" y="3536596"/>
            <a:ext cx="3730736" cy="1690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Þ"/>
            </a:pPr>
            <a:r>
              <a:rPr lang="en-GB" cap="none" dirty="0"/>
              <a:t>  </a:t>
            </a:r>
            <a:r>
              <a:rPr lang="en-GB" cap="none" dirty="0" smtClean="0"/>
              <a:t>BYSS* </a:t>
            </a:r>
            <a:r>
              <a:rPr lang="en-GB" cap="none" dirty="0"/>
              <a:t>platforms good!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cap="none" dirty="0"/>
              <a:t>  Onboard storage good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cap="none" dirty="0"/>
              <a:t>  Thermal is only option.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696780" y="4855487"/>
            <a:ext cx="3084849" cy="52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/>
              <a:t>Thermal mass = ballast! 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373836" y="5818189"/>
            <a:ext cx="3730736" cy="4535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i="1" cap="none" dirty="0" smtClean="0"/>
              <a:t>* BYSS = Body-Yawing Semi-Submersible</a:t>
            </a:r>
            <a:r>
              <a:rPr lang="en-GB" cap="none" dirty="0" smtClean="0"/>
              <a:t> </a:t>
            </a:r>
            <a:endParaRPr lang="en-GB" cap="none" dirty="0"/>
          </a:p>
        </p:txBody>
      </p:sp>
    </p:spTree>
    <p:extLst>
      <p:ext uri="{BB962C8B-B14F-4D97-AF65-F5344CB8AC3E}">
        <p14:creationId xmlns:p14="http://schemas.microsoft.com/office/powerpoint/2010/main" val="32062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Motivations: Future energy scenarios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8130" y="2688566"/>
            <a:ext cx="1034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Near-future predictions of future costs for OSW look promising.</a:t>
            </a:r>
            <a:endParaRPr lang="en-GB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698403" y="3447142"/>
            <a:ext cx="4953182" cy="2387588"/>
            <a:chOff x="103318" y="4454434"/>
            <a:chExt cx="4953182" cy="2387588"/>
          </a:xfrm>
        </p:grpSpPr>
        <p:pic>
          <p:nvPicPr>
            <p:cNvPr id="4098" name="Picture 2" descr="http://offshorewind2017.com/images/quick-links/delegate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318" y="4454434"/>
              <a:ext cx="2848883" cy="2368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201" y="5502895"/>
              <a:ext cx="2104299" cy="131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05631" y="4473803"/>
              <a:ext cx="20378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Global Offshore</a:t>
              </a:r>
              <a:br>
                <a:rPr lang="en-GB" dirty="0"/>
              </a:br>
              <a:r>
                <a:rPr lang="en-GB" dirty="0"/>
                <a:t>Wind Conference</a:t>
              </a:r>
              <a:br>
                <a:rPr lang="en-GB" dirty="0"/>
              </a:br>
              <a:r>
                <a:rPr lang="en-GB" dirty="0"/>
                <a:t>London, June 2017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3318" y="4454434"/>
              <a:ext cx="4953182" cy="23875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35088" y="3442786"/>
            <a:ext cx="5612070" cy="2391944"/>
            <a:chOff x="6520165" y="4450078"/>
            <a:chExt cx="5612070" cy="2391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74620" y="4464635"/>
              <a:ext cx="3639653" cy="23542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41319" y="4469447"/>
              <a:ext cx="20378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McKinsey Report on Offshore Wind, </a:t>
              </a:r>
              <a:br>
                <a:rPr lang="en-GB" dirty="0"/>
              </a:br>
              <a:r>
                <a:rPr lang="en-GB" dirty="0"/>
                <a:t>June 2017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20165" y="5508837"/>
              <a:ext cx="1945775" cy="13331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" panose="02040604050505020304" pitchFamily="18" charset="0"/>
                </a:rPr>
                <a:t>€115/MWh 2010</a:t>
              </a:r>
            </a:p>
            <a:p>
              <a:pPr>
                <a:lnSpc>
                  <a:spcPct val="112000"/>
                </a:lnSpc>
              </a:pPr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" panose="02040604050505020304" pitchFamily="18" charset="0"/>
                </a:rPr>
                <a:t>reduces to</a:t>
              </a:r>
              <a:b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" panose="02040604050505020304" pitchFamily="18" charset="0"/>
                </a:rPr>
              </a:br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" panose="02040604050505020304" pitchFamily="18" charset="0"/>
                </a:rPr>
                <a:t>€36/MWh 2020</a:t>
              </a:r>
              <a:b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" panose="02040604050505020304" pitchFamily="18" charset="0"/>
                </a:rPr>
              </a:br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" panose="02040604050505020304" pitchFamily="18" charset="0"/>
                </a:rPr>
                <a:t>(FID dates)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41319" y="4450078"/>
              <a:ext cx="5590916" cy="23875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3088776" y="1669292"/>
            <a:ext cx="7487588" cy="54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Be prepared for wind power exceeding all expectations!</a:t>
            </a:r>
            <a:endParaRPr lang="en-GB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4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58EFBEE-1A7F-4963-A9EA-8F41E5EEE49A}"/>
              </a:ext>
            </a:extLst>
          </p:cNvPr>
          <p:cNvSpPr txBox="1">
            <a:spLocks/>
          </p:cNvSpPr>
          <p:nvPr/>
        </p:nvSpPr>
        <p:spPr>
          <a:xfrm>
            <a:off x="913775" y="1219409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Thanks for listening.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498D37-E9CB-421E-9B76-D3EDA328B67D}"/>
              </a:ext>
            </a:extLst>
          </p:cNvPr>
          <p:cNvSpPr txBox="1">
            <a:spLocks/>
          </p:cNvSpPr>
          <p:nvPr/>
        </p:nvSpPr>
        <p:spPr>
          <a:xfrm>
            <a:off x="2193314" y="3550004"/>
            <a:ext cx="7547429" cy="1280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 smtClean="0">
                <a:hlinkClick r:id="rId2"/>
              </a:rPr>
              <a:t>Seamus.garvey@Nottingham.ac.uk</a:t>
            </a:r>
            <a:endParaRPr lang="en-GB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40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02" t="82946" r="13924"/>
          <a:stretch/>
        </p:blipFill>
        <p:spPr>
          <a:xfrm>
            <a:off x="1724296" y="5421085"/>
            <a:ext cx="9000309" cy="124750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58EFBEE-1A7F-4963-A9EA-8F41E5EEE49A}"/>
              </a:ext>
            </a:extLst>
          </p:cNvPr>
          <p:cNvSpPr txBox="1">
            <a:spLocks/>
          </p:cNvSpPr>
          <p:nvPr/>
        </p:nvSpPr>
        <p:spPr>
          <a:xfrm>
            <a:off x="1042224" y="3657231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Acknowledgments:    </a:t>
            </a:r>
            <a:r>
              <a:rPr lang="en-GB" sz="3200" b="1" dirty="0" smtClean="0"/>
              <a:t>EPSRC</a:t>
            </a:r>
            <a:r>
              <a:rPr lang="en-GB" sz="3200" dirty="0" smtClean="0"/>
              <a:t> &amp; </a:t>
            </a:r>
            <a:r>
              <a:rPr lang="en-GB" sz="3200" b="1" dirty="0" err="1" smtClean="0"/>
              <a:t>InnoVATe</a:t>
            </a:r>
            <a:r>
              <a:rPr lang="en-GB" sz="3200" b="1" dirty="0" smtClean="0"/>
              <a:t>-UK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745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BYSS PLATFORMS do not waste sea-space</a:t>
            </a:r>
            <a:endParaRPr lang="en-GB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80084" y="1818767"/>
            <a:ext cx="10198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A single offshore wind turbine installed on a BYSS foundation could “occupy” significant space.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6889" y="2214694"/>
            <a:ext cx="4525682" cy="437479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245309" y="2268311"/>
            <a:ext cx="4302124" cy="4302124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42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1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BYSS PLATFORMS do not waste sea-space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596571" y="2156633"/>
            <a:ext cx="8461829" cy="460702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807032" y="3619044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426282" y="3619044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45532" y="3619044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64782" y="3619044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8284032" y="3619044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2616657" y="2218869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4235907" y="2218869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5855157" y="2218869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474407" y="2218869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616657" y="5019219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235907" y="5019219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855157" y="5019219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7474407" y="5019219"/>
            <a:ext cx="1600200" cy="1600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 b="1">
              <a:latin typeface="Tahoma" panose="020B0604030504040204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2616657" y="1818767"/>
            <a:ext cx="5648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Offshore wind farms never comprise just one turbine..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43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7968968" cy="1596177"/>
          </a:xfrm>
        </p:spPr>
        <p:txBody>
          <a:bodyPr/>
          <a:lstStyle/>
          <a:p>
            <a:r>
              <a:rPr lang="en-GB" dirty="0" smtClean="0"/>
              <a:t>Relative sizing of PMGs and </a:t>
            </a:r>
            <a:endParaRPr lang="en-GB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80084" y="1818767"/>
            <a:ext cx="10198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Both Permanent-Magnet Generators (PMGs) and the </a:t>
            </a:r>
            <a:r>
              <a:rPr lang="en-GB" altLang="en-US" sz="1800" i="1" cap="small" dirty="0" err="1" smtClean="0">
                <a:latin typeface="Arial" panose="020B0604020202020204" pitchFamily="34" charset="0"/>
              </a:rPr>
              <a:t>WindTP</a:t>
            </a:r>
            <a:r>
              <a:rPr lang="en-GB" altLang="en-US" sz="1800" dirty="0" smtClean="0">
                <a:latin typeface="Arial" panose="020B0604020202020204" pitchFamily="34" charset="0"/>
              </a:rPr>
              <a:t> machine are sized on </a:t>
            </a:r>
            <a:r>
              <a:rPr lang="en-GB" altLang="en-US" sz="1800" u="sng" dirty="0" smtClean="0">
                <a:latin typeface="Arial" panose="020B0604020202020204" pitchFamily="34" charset="0"/>
              </a:rPr>
              <a:t>torque</a:t>
            </a:r>
            <a:r>
              <a:rPr lang="en-GB" altLang="en-US" sz="1800" dirty="0" smtClean="0">
                <a:latin typeface="Arial" panose="020B0604020202020204" pitchFamily="34" charset="0"/>
              </a:rPr>
              <a:t>, </a:t>
            </a:r>
            <a:r>
              <a:rPr lang="en-GB" altLang="en-US" sz="1800" i="1" dirty="0" smtClean="0">
                <a:latin typeface="Arial" panose="020B0604020202020204" pitchFamily="34" charset="0"/>
              </a:rPr>
              <a:t>T</a:t>
            </a:r>
            <a:r>
              <a:rPr lang="en-GB" altLang="en-US" sz="1800" dirty="0" smtClean="0">
                <a:latin typeface="Arial" panose="020B0604020202020204" pitchFamily="34" charset="0"/>
              </a:rPr>
              <a:t>.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8269250" y="1016035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87341" y="2508196"/>
            <a:ext cx="10198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800" i="1" dirty="0" smtClean="0">
                <a:latin typeface="Arial" panose="020B0604020202020204" pitchFamily="34" charset="0"/>
              </a:rPr>
              <a:t>T</a:t>
            </a:r>
            <a:r>
              <a:rPr lang="en-GB" altLang="en-US" sz="1800" dirty="0" smtClean="0">
                <a:latin typeface="Arial" panose="020B0604020202020204" pitchFamily="34" charset="0"/>
              </a:rPr>
              <a:t>  </a:t>
            </a:r>
            <a:r>
              <a:rPr lang="en-GB" altLang="en-US" sz="1800" dirty="0" smtClean="0">
                <a:latin typeface="Arial" panose="020B0604020202020204" pitchFamily="34" charset="0"/>
                <a:sym typeface="Symbol" panose="05050102010706020507" pitchFamily="18" charset="2"/>
              </a:rPr>
              <a:t></a:t>
            </a:r>
            <a:r>
              <a:rPr lang="en-GB" altLang="en-US" sz="1800" dirty="0" smtClean="0">
                <a:latin typeface="Arial" panose="020B0604020202020204" pitchFamily="34" charset="0"/>
              </a:rPr>
              <a:t>  </a:t>
            </a:r>
            <a:r>
              <a:rPr lang="en-GB" altLang="en-US" sz="1800" i="1" dirty="0" smtClean="0">
                <a:latin typeface="Arial" panose="020B0604020202020204" pitchFamily="34" charset="0"/>
              </a:rPr>
              <a:t>D</a:t>
            </a:r>
            <a:r>
              <a:rPr lang="en-GB" altLang="en-US" sz="1800" baseline="30000" dirty="0" smtClean="0">
                <a:latin typeface="Arial" panose="020B0604020202020204" pitchFamily="34" charset="0"/>
              </a:rPr>
              <a:t>3</a:t>
            </a:r>
            <a:r>
              <a:rPr lang="en-GB" altLang="en-US" sz="1800" dirty="0" smtClean="0">
                <a:latin typeface="Arial" panose="020B0604020202020204" pitchFamily="34" charset="0"/>
              </a:rPr>
              <a:t> ,     </a:t>
            </a:r>
            <a:r>
              <a:rPr lang="en-GB" altLang="en-US" sz="1800" i="1" dirty="0" smtClean="0">
                <a:latin typeface="Arial" panose="020B0604020202020204" pitchFamily="34" charset="0"/>
              </a:rPr>
              <a:t>P</a:t>
            </a:r>
            <a:r>
              <a:rPr lang="en-GB" altLang="en-US" sz="1800" dirty="0" smtClean="0">
                <a:latin typeface="Arial" panose="020B0604020202020204" pitchFamily="34" charset="0"/>
              </a:rPr>
              <a:t>  </a:t>
            </a:r>
            <a:r>
              <a:rPr lang="en-GB" altLang="en-US" sz="1800" dirty="0">
                <a:latin typeface="Arial" panose="020B0604020202020204" pitchFamily="34" charset="0"/>
                <a:sym typeface="Symbol" panose="05050102010706020507" pitchFamily="18" charset="2"/>
              </a:rPr>
              <a:t></a:t>
            </a:r>
            <a:r>
              <a:rPr lang="en-GB" altLang="en-US" sz="1800" dirty="0">
                <a:latin typeface="Arial" panose="020B0604020202020204" pitchFamily="34" charset="0"/>
              </a:rPr>
              <a:t>  </a:t>
            </a:r>
            <a:r>
              <a:rPr lang="en-GB" altLang="en-US" sz="1800" i="1" dirty="0" smtClean="0">
                <a:latin typeface="Arial" panose="020B0604020202020204" pitchFamily="34" charset="0"/>
              </a:rPr>
              <a:t>D</a:t>
            </a:r>
            <a:r>
              <a:rPr lang="en-GB" altLang="en-US" sz="1800" baseline="30000" dirty="0" smtClean="0">
                <a:latin typeface="Arial" panose="020B0604020202020204" pitchFamily="34" charset="0"/>
              </a:rPr>
              <a:t>2</a:t>
            </a:r>
            <a:r>
              <a:rPr lang="en-GB" altLang="en-US" sz="1800" dirty="0" smtClean="0">
                <a:latin typeface="Arial" panose="020B0604020202020204" pitchFamily="34" charset="0"/>
              </a:rPr>
              <a:t>     </a:t>
            </a:r>
            <a:r>
              <a:rPr lang="en-GB" altLang="en-US" sz="1800" dirty="0" smtClean="0">
                <a:latin typeface="Arial" panose="020B0604020202020204" pitchFamily="34" charset="0"/>
                <a:sym typeface="Symbol" panose="05050102010706020507" pitchFamily="18" charset="2"/>
              </a:rPr>
              <a:t>     </a:t>
            </a:r>
            <a:r>
              <a:rPr lang="en-GB" altLang="en-US" sz="1800" i="1" dirty="0" smtClean="0">
                <a:latin typeface="Arial" panose="020B0604020202020204" pitchFamily="34" charset="0"/>
              </a:rPr>
              <a:t>T</a:t>
            </a:r>
            <a:r>
              <a:rPr lang="en-GB" altLang="en-US" sz="1800" dirty="0" smtClean="0">
                <a:latin typeface="Arial" panose="020B0604020202020204" pitchFamily="34" charset="0"/>
              </a:rPr>
              <a:t>  </a:t>
            </a:r>
            <a:r>
              <a:rPr lang="en-GB" altLang="en-US" sz="1800" dirty="0">
                <a:latin typeface="Arial" panose="020B0604020202020204" pitchFamily="34" charset="0"/>
                <a:sym typeface="Symbol" panose="05050102010706020507" pitchFamily="18" charset="2"/>
              </a:rPr>
              <a:t></a:t>
            </a:r>
            <a:r>
              <a:rPr lang="en-GB" altLang="en-US" sz="1800" dirty="0">
                <a:latin typeface="Arial" panose="020B0604020202020204" pitchFamily="34" charset="0"/>
              </a:rPr>
              <a:t>  </a:t>
            </a:r>
            <a:r>
              <a:rPr lang="en-GB" altLang="en-US" sz="1800" i="1" dirty="0" smtClean="0">
                <a:latin typeface="Arial" panose="020B0604020202020204" pitchFamily="34" charset="0"/>
              </a:rPr>
              <a:t>P </a:t>
            </a:r>
            <a:r>
              <a:rPr lang="en-GB" altLang="en-US" sz="1800" baseline="30000" dirty="0" smtClean="0">
                <a:latin typeface="Arial" panose="020B0604020202020204" pitchFamily="34" charset="0"/>
              </a:rPr>
              <a:t>(3/2)</a:t>
            </a:r>
            <a:r>
              <a:rPr lang="en-GB" altLang="en-US" sz="1800" dirty="0" smtClean="0">
                <a:latin typeface="Arial" panose="020B0604020202020204" pitchFamily="34" charset="0"/>
              </a:rPr>
              <a:t>.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80083" y="3226654"/>
            <a:ext cx="101981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Weight </a:t>
            </a:r>
            <a:r>
              <a:rPr lang="en-GB" altLang="en-US" sz="1800" dirty="0" smtClean="0">
                <a:latin typeface="Arial" panose="020B0604020202020204" pitchFamily="34" charset="0"/>
                <a:sym typeface="Symbol" panose="05050102010706020507" pitchFamily="18" charset="2"/>
              </a:rPr>
              <a:t> </a:t>
            </a:r>
            <a:r>
              <a:rPr lang="en-GB" altLang="en-US" sz="1800" i="1" dirty="0" smtClean="0">
                <a:latin typeface="Arial" panose="020B0604020202020204" pitchFamily="34" charset="0"/>
              </a:rPr>
              <a:t>T</a:t>
            </a:r>
            <a:r>
              <a:rPr lang="en-GB" altLang="en-US" sz="1800" dirty="0" smtClean="0">
                <a:latin typeface="Arial" panose="020B0604020202020204" pitchFamily="34" charset="0"/>
              </a:rPr>
              <a:t>  (if machine proportions remain the same)</a:t>
            </a:r>
            <a:br>
              <a:rPr lang="en-GB" altLang="en-US" sz="1800" dirty="0" smtClean="0">
                <a:latin typeface="Arial" panose="020B0604020202020204" pitchFamily="34" charset="0"/>
              </a:rPr>
            </a:br>
            <a:r>
              <a:rPr lang="en-GB" altLang="en-US" sz="1800" dirty="0" smtClean="0">
                <a:latin typeface="Arial" panose="020B0604020202020204" pitchFamily="34" charset="0"/>
              </a:rPr>
              <a:t>(~360 Tons for the SIEMENS 6MW </a:t>
            </a:r>
            <a:r>
              <a:rPr lang="en-GB" altLang="en-US" sz="1800" i="1" dirty="0" err="1" smtClean="0">
                <a:latin typeface="Arial" panose="020B0604020202020204" pitchFamily="34" charset="0"/>
              </a:rPr>
              <a:t>Turbina</a:t>
            </a:r>
            <a:r>
              <a:rPr lang="en-GB" altLang="en-US" sz="1800" i="1" dirty="0" smtClean="0">
                <a:latin typeface="Arial" panose="020B0604020202020204" pitchFamily="34" charset="0"/>
              </a:rPr>
              <a:t> Sapiens </a:t>
            </a:r>
            <a:r>
              <a:rPr lang="en-GB" altLang="en-US" sz="1800" dirty="0" smtClean="0">
                <a:latin typeface="Arial" panose="020B0604020202020204" pitchFamily="34" charset="0"/>
              </a:rPr>
              <a:t>machine … ~3.5MNm torque (?) 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87341" y="4385878"/>
            <a:ext cx="101981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Machine volumes give some sense of the relative sizes: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/>
            </a:r>
            <a:br>
              <a:rPr lang="en-GB" altLang="en-US" sz="1800" dirty="0" smtClean="0">
                <a:latin typeface="Arial" panose="020B0604020202020204" pitchFamily="34" charset="0"/>
              </a:rPr>
            </a:br>
            <a:r>
              <a:rPr lang="en-GB" altLang="en-US" sz="1800" dirty="0" smtClean="0">
                <a:latin typeface="Arial" panose="020B0604020202020204" pitchFamily="34" charset="0"/>
              </a:rPr>
              <a:t>For PMG machine … the volume of direct interest is the cylinder contained by the </a:t>
            </a:r>
            <a:r>
              <a:rPr lang="en-GB" altLang="en-US" sz="1800" dirty="0" err="1" smtClean="0">
                <a:latin typeface="Arial" panose="020B0604020202020204" pitchFamily="34" charset="0"/>
              </a:rPr>
              <a:t>airgap</a:t>
            </a:r>
            <a:r>
              <a:rPr lang="en-GB" altLang="en-US" sz="1800" dirty="0" smtClean="0"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/>
            </a:r>
            <a:br>
              <a:rPr lang="en-GB" altLang="en-US" sz="1800" dirty="0" smtClean="0">
                <a:latin typeface="Arial" panose="020B0604020202020204" pitchFamily="34" charset="0"/>
              </a:rPr>
            </a:br>
            <a:r>
              <a:rPr lang="en-GB" altLang="en-US" sz="1800" dirty="0">
                <a:latin typeface="Arial" panose="020B0604020202020204" pitchFamily="34" charset="0"/>
              </a:rPr>
              <a:t>For </a:t>
            </a:r>
            <a:r>
              <a:rPr lang="en-GB" altLang="en-US" sz="1800" i="1" cap="small" dirty="0" err="1" smtClean="0">
                <a:latin typeface="Arial" panose="020B0604020202020204" pitchFamily="34" charset="0"/>
              </a:rPr>
              <a:t>WindTP</a:t>
            </a:r>
            <a:r>
              <a:rPr lang="en-GB" altLang="en-US" sz="1800" dirty="0" smtClean="0"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latin typeface="Arial" panose="020B0604020202020204" pitchFamily="34" charset="0"/>
              </a:rPr>
              <a:t>machine … the volume of direct interest is the </a:t>
            </a:r>
            <a:r>
              <a:rPr lang="en-GB" altLang="en-US" sz="1800" dirty="0" smtClean="0">
                <a:latin typeface="Arial" panose="020B0604020202020204" pitchFamily="34" charset="0"/>
              </a:rPr>
              <a:t>inlet swept volume.</a:t>
            </a:r>
            <a:endParaRPr lang="en-GB" altLang="en-US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 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45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7968968" cy="1596177"/>
          </a:xfrm>
        </p:spPr>
        <p:txBody>
          <a:bodyPr/>
          <a:lstStyle/>
          <a:p>
            <a:r>
              <a:rPr lang="en-GB" dirty="0" smtClean="0"/>
              <a:t>Relative sizing of PMGs and </a:t>
            </a:r>
            <a:endParaRPr lang="en-GB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80084" y="2027775"/>
            <a:ext cx="10198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u="sng" dirty="0" smtClean="0">
                <a:latin typeface="Arial" panose="020B0604020202020204" pitchFamily="34" charset="0"/>
              </a:rPr>
              <a:t>PMG sizing.</a:t>
            </a:r>
            <a:endParaRPr lang="en-GB" altLang="en-US" sz="1800" u="sng" dirty="0">
              <a:latin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8269250" y="1016035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"/>
              <p:cNvSpPr>
                <a:spLocks noChangeArrowheads="1"/>
              </p:cNvSpPr>
              <p:nvPr/>
            </p:nvSpPr>
            <p:spPr bwMode="auto">
              <a:xfrm>
                <a:off x="1080084" y="2465586"/>
                <a:ext cx="10198142" cy="394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GB" altLang="en-US" sz="1800" dirty="0" smtClean="0">
                    <a:latin typeface="Arial" panose="020B0604020202020204" pitchFamily="34" charset="0"/>
                  </a:rPr>
                  <a:t>Airgap shear stress is the determining quantity …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GB" alt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  <m:r>
                          <a:rPr lang="en-GB" alt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GB" alt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en-GB" altLang="en-US" sz="18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altLang="en-US" sz="1800" b="1" dirty="0" smtClean="0">
                    <a:latin typeface="Arial" panose="020B0604020202020204" pitchFamily="34" charset="0"/>
                  </a:rPr>
                  <a:t> ~~50kPa </a:t>
                </a:r>
                <a:r>
                  <a:rPr lang="en-GB" altLang="en-US" sz="1800" dirty="0" smtClean="0">
                    <a:latin typeface="Arial" panose="020B0604020202020204" pitchFamily="34" charset="0"/>
                  </a:rPr>
                  <a:t>for good PM machines</a:t>
                </a:r>
                <a:endParaRPr lang="en-GB" altLang="en-US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0084" y="2465586"/>
                <a:ext cx="10198142" cy="394210"/>
              </a:xfrm>
              <a:prstGeom prst="rect">
                <a:avLst/>
              </a:prstGeom>
              <a:blipFill>
                <a:blip r:embed="rId2"/>
                <a:stretch>
                  <a:fillRect l="-478" t="-7692" r="-538" b="-1692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"/>
              <p:cNvSpPr>
                <a:spLocks noChangeArrowheads="1"/>
              </p:cNvSpPr>
              <p:nvPr/>
            </p:nvSpPr>
            <p:spPr bwMode="auto">
              <a:xfrm>
                <a:off x="1075728" y="3022936"/>
                <a:ext cx="10198142" cy="394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GB" altLang="en-US" sz="1800" dirty="0" smtClean="0">
                    <a:latin typeface="Arial" panose="020B0604020202020204" pitchFamily="34" charset="0"/>
                  </a:rPr>
                  <a:t>Torque </a:t>
                </a:r>
                <a14:m>
                  <m:oMath xmlns:m="http://schemas.openxmlformats.org/officeDocument/2006/math">
                    <m:r>
                      <a:rPr lang="en-GB" altLang="en-US" sz="18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altLang="en-US" sz="18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𝐷𝐿</m:t>
                        </m:r>
                      </m:e>
                    </m:d>
                    <m:r>
                      <a:rPr lang="en-GB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GB" alt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GB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en-GB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GB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𝑟𝑜𝑡𝑜𝑟</m:t>
                        </m:r>
                      </m:sub>
                    </m:sSub>
                    <m:r>
                      <a:rPr lang="en-GB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altLang="en-US" sz="1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altLang="en-US" sz="1800" dirty="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alt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</m:t>
                    </m:r>
                    <m:sSub>
                      <m:sSubPr>
                        <m:ctrlPr>
                          <a:rPr lang="en-GB" alt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alt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𝒓𝒐𝒕𝒐𝒓</m:t>
                        </m:r>
                      </m:sub>
                    </m:sSub>
                    <m:r>
                      <a:rPr lang="en-GB" alt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alt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𝟏𝟑𝟓</m:t>
                    </m:r>
                    <m:r>
                      <a:rPr lang="en-GB" alt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alt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GB" altLang="en-US" sz="1800" b="1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endParaRPr lang="en-GB" altLang="en-US" sz="1800" b="1" baseline="30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728" y="3022936"/>
                <a:ext cx="10198142" cy="394210"/>
              </a:xfrm>
              <a:prstGeom prst="rect">
                <a:avLst/>
              </a:prstGeom>
              <a:blipFill>
                <a:blip r:embed="rId3"/>
                <a:stretch>
                  <a:fillRect l="-478" t="-107692" b="-16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728" y="3930599"/>
            <a:ext cx="10198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u="sng" cap="small" dirty="0" err="1" smtClean="0">
                <a:latin typeface="Arial" panose="020B0604020202020204" pitchFamily="34" charset="0"/>
              </a:rPr>
              <a:t>WindTP</a:t>
            </a:r>
            <a:r>
              <a:rPr lang="en-GB" altLang="en-US" sz="1800" i="1" u="sng" cap="small" dirty="0" smtClean="0">
                <a:latin typeface="Arial" panose="020B0604020202020204" pitchFamily="34" charset="0"/>
              </a:rPr>
              <a:t> </a:t>
            </a:r>
            <a:r>
              <a:rPr lang="en-GB" altLang="en-US" sz="1800" u="sng" dirty="0" smtClean="0">
                <a:latin typeface="Arial" panose="020B0604020202020204" pitchFamily="34" charset="0"/>
              </a:rPr>
              <a:t> sizing.</a:t>
            </a:r>
            <a:endParaRPr lang="en-GB" altLang="en-US" sz="1800" u="sng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75728" y="4368410"/>
                <a:ext cx="1019814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GB" altLang="en-US" sz="1800" dirty="0" smtClean="0">
                    <a:latin typeface="Arial" panose="020B0604020202020204" pitchFamily="34" charset="0"/>
                  </a:rPr>
                  <a:t>Intake pressure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alt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alt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altLang="en-US" sz="1800" dirty="0" smtClean="0">
                    <a:latin typeface="Arial" panose="020B0604020202020204" pitchFamily="34" charset="0"/>
                  </a:rPr>
                  <a:t>2MPa) and pressure ratio (</a:t>
                </a:r>
                <a14:m>
                  <m:oMath xmlns:m="http://schemas.openxmlformats.org/officeDocument/2006/math">
                    <m:r>
                      <a:rPr lang="en-GB" alt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altLang="en-US" sz="1800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GB" altLang="en-US" sz="1800" dirty="0" smtClean="0">
                    <a:latin typeface="Arial" panose="020B0604020202020204" pitchFamily="34" charset="0"/>
                  </a:rPr>
                  <a:t>)  determine the torque. </a:t>
                </a:r>
                <a:endParaRPr lang="en-GB" altLang="en-US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728" y="4368410"/>
                <a:ext cx="10198142" cy="369332"/>
              </a:xfrm>
              <a:prstGeom prst="rect">
                <a:avLst/>
              </a:prstGeom>
              <a:blipFill>
                <a:blip r:embed="rId4"/>
                <a:stretch>
                  <a:fillRect l="-478" t="-10000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"/>
              <p:cNvSpPr>
                <a:spLocks noChangeArrowheads="1"/>
              </p:cNvSpPr>
              <p:nvPr/>
            </p:nvSpPr>
            <p:spPr bwMode="auto">
              <a:xfrm>
                <a:off x="1071372" y="4925760"/>
                <a:ext cx="10198142" cy="544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GB" altLang="en-US" sz="1800" dirty="0" smtClean="0">
                    <a:latin typeface="Arial" panose="020B0604020202020204" pitchFamily="34" charset="0"/>
                  </a:rPr>
                  <a:t>Torque </a:t>
                </a:r>
                <a14:m>
                  <m:oMath xmlns:m="http://schemas.openxmlformats.org/officeDocument/2006/math">
                    <m:r>
                      <a:rPr lang="en-GB" altLang="en-US" sz="1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alt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𝑝𝑒𝑟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𝑅𝑒𝑣</m:t>
                        </m:r>
                        <m:r>
                          <m:rPr>
                            <m:nor/>
                          </m:rPr>
                          <a:rPr lang="en-GB" altLang="en-US" sz="1800" baseline="30000" dirty="0">
                            <a:latin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GB" alt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GB" alt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alt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alt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alt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alt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alt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GB" alt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altLang="en-US" sz="1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altLang="en-US" sz="1800" b="0" i="1" smtClean="0">
                                <a:latin typeface="Cambria Math" panose="02040503050406030204" pitchFamily="18" charset="0"/>
                              </a:rPr>
                              <m:t>𝑠𝑤𝑒𝑝𝑡</m:t>
                            </m:r>
                          </m:sub>
                        </m:sSub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GB" alt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alt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alt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GB" alt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.285</m:t>
                                </m:r>
                              </m:sup>
                            </m:sSup>
                            <m:r>
                              <a:rPr lang="en-GB" alt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GB" alt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/0.285</m:t>
                        </m:r>
                      </m:num>
                      <m:den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GB" alt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alt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altLang="en-US" sz="1800" i="1">
                            <a:latin typeface="Cambria Math" panose="02040503050406030204" pitchFamily="18" charset="0"/>
                          </a:rPr>
                          <m:t>𝑠𝑤𝑒𝑝𝑡</m:t>
                        </m:r>
                      </m:sub>
                    </m:sSub>
                    <m:r>
                      <a:rPr lang="en-GB" alt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alt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1.68</m:t>
                    </m:r>
                    <m:sSup>
                      <m:sSupPr>
                        <m:ctrlP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×10</m:t>
                        </m:r>
                      </m:e>
                      <m:sup>
                        <m:r>
                          <a:rPr lang="en-GB" alt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GB" altLang="en-US" sz="1800" baseline="30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1372" y="4925760"/>
                <a:ext cx="10198142" cy="544893"/>
              </a:xfrm>
              <a:prstGeom prst="rect">
                <a:avLst/>
              </a:prstGeom>
              <a:blipFill>
                <a:blip r:embed="rId5"/>
                <a:stretch>
                  <a:fillRect l="-538" b="-56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"/>
              <p:cNvSpPr>
                <a:spLocks noChangeArrowheads="1"/>
              </p:cNvSpPr>
              <p:nvPr/>
            </p:nvSpPr>
            <p:spPr bwMode="auto">
              <a:xfrm>
                <a:off x="4644571" y="5541163"/>
                <a:ext cx="6636556" cy="394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en-US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alt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𝒔𝒘𝒆𝒑𝒕</m:t>
                          </m:r>
                        </m:sub>
                      </m:sSub>
                      <m:r>
                        <a:rPr lang="en-GB" alt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alt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GB" alt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alt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𝟎𝟖</m:t>
                      </m:r>
                      <m:r>
                        <a:rPr lang="en-GB" alt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altLang="en-US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GB" altLang="en-US" sz="1800" b="1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GB" altLang="en-US" sz="1800" b="1" baseline="30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4571" y="5541163"/>
                <a:ext cx="6636556" cy="394210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46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7968968" cy="1596177"/>
          </a:xfrm>
        </p:spPr>
        <p:txBody>
          <a:bodyPr/>
          <a:lstStyle/>
          <a:p>
            <a:r>
              <a:rPr lang="en-GB" dirty="0" smtClean="0"/>
              <a:t>Relative sizing of PMGs and </a:t>
            </a:r>
            <a:endParaRPr lang="en-GB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80084" y="1818767"/>
            <a:ext cx="10198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u="sng" dirty="0" smtClean="0">
                <a:latin typeface="Arial" panose="020B0604020202020204" pitchFamily="34" charset="0"/>
              </a:rPr>
              <a:t>Reference Comparison:.</a:t>
            </a:r>
            <a:endParaRPr lang="en-GB" altLang="en-US" sz="1800" u="sng" dirty="0">
              <a:latin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8269250" y="1016035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80084" y="2256578"/>
            <a:ext cx="10198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Prototype </a:t>
            </a:r>
            <a:r>
              <a:rPr lang="en-GB" altLang="en-US" sz="1800" dirty="0" err="1" smtClean="0">
                <a:latin typeface="Arial" panose="020B0604020202020204" pitchFamily="34" charset="0"/>
              </a:rPr>
              <a:t>WIndTP</a:t>
            </a:r>
            <a:r>
              <a:rPr lang="en-GB" altLang="en-US" sz="1800" dirty="0" smtClean="0">
                <a:latin typeface="Arial" panose="020B0604020202020204" pitchFamily="34" charset="0"/>
              </a:rPr>
              <a:t> machine is rated at 75kW.  Total mass of main compressor ~1.5 tons.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5728" y="2813928"/>
            <a:ext cx="10198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VESTAS V17 (75kW) head mass is &gt;6 tons! </a:t>
            </a:r>
            <a:endParaRPr lang="en-GB" altLang="en-US" sz="1800" b="1" baseline="30000" dirty="0">
              <a:latin typeface="Arial" panose="020B0604020202020204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728" y="3721591"/>
            <a:ext cx="101981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Scaling down from SIEMENS (</a:t>
            </a:r>
            <a:r>
              <a:rPr lang="en-GB" altLang="en-US" sz="1800" i="1" dirty="0" err="1" smtClean="0">
                <a:latin typeface="Arial" panose="020B0604020202020204" pitchFamily="34" charset="0"/>
              </a:rPr>
              <a:t>Turbina</a:t>
            </a:r>
            <a:r>
              <a:rPr lang="en-GB" altLang="en-US" sz="1800" i="1" dirty="0" smtClean="0">
                <a:latin typeface="Arial" panose="020B0604020202020204" pitchFamily="34" charset="0"/>
              </a:rPr>
              <a:t> Sapiens</a:t>
            </a:r>
            <a:r>
              <a:rPr lang="en-GB" altLang="en-US" sz="1800" dirty="0" smtClean="0">
                <a:latin typeface="Arial" panose="020B0604020202020204" pitchFamily="34" charset="0"/>
              </a:rPr>
              <a:t>) 6MW machine.   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1800" dirty="0" smtClean="0">
                <a:latin typeface="Arial" panose="020B0604020202020204" pitchFamily="34" charset="0"/>
              </a:rPr>
              <a:t>360/(6000/75)</a:t>
            </a:r>
            <a:r>
              <a:rPr lang="en-GB" altLang="en-US" sz="1800" baseline="30000" dirty="0" smtClean="0">
                <a:latin typeface="Arial" panose="020B0604020202020204" pitchFamily="34" charset="0"/>
              </a:rPr>
              <a:t>1.5</a:t>
            </a:r>
            <a:r>
              <a:rPr lang="en-GB" altLang="en-US" sz="1800" dirty="0" smtClean="0">
                <a:latin typeface="Arial" panose="020B0604020202020204" pitchFamily="34" charset="0"/>
              </a:rPr>
              <a:t> = 0.5 tons</a:t>
            </a:r>
            <a:r>
              <a:rPr lang="en-GB" altLang="en-US" sz="1800" dirty="0">
                <a:latin typeface="Arial" panose="020B0604020202020204" pitchFamily="34" charset="0"/>
              </a:rPr>
              <a:t/>
            </a:r>
            <a:br>
              <a:rPr lang="en-GB" altLang="en-US" sz="1800" dirty="0">
                <a:latin typeface="Arial" panose="020B0604020202020204" pitchFamily="34" charset="0"/>
              </a:rPr>
            </a:br>
            <a:r>
              <a:rPr lang="en-GB" altLang="en-US" sz="1800" dirty="0">
                <a:latin typeface="Arial" panose="020B0604020202020204" pitchFamily="34" charset="0"/>
              </a:rPr>
              <a:t>360/(</a:t>
            </a:r>
            <a:r>
              <a:rPr lang="en-GB" altLang="en-US" sz="1800" dirty="0" smtClean="0">
                <a:latin typeface="Arial" panose="020B0604020202020204" pitchFamily="34" charset="0"/>
              </a:rPr>
              <a:t>6000/75)</a:t>
            </a:r>
            <a:r>
              <a:rPr lang="en-GB" altLang="en-US" sz="1800" baseline="30000" dirty="0">
                <a:latin typeface="Arial" panose="020B0604020202020204" pitchFamily="34" charset="0"/>
              </a:rPr>
              <a:t> </a:t>
            </a:r>
            <a:r>
              <a:rPr lang="en-GB" altLang="en-US" sz="1800" dirty="0" smtClean="0">
                <a:latin typeface="Arial" panose="020B0604020202020204" pitchFamily="34" charset="0"/>
              </a:rPr>
              <a:t>    </a:t>
            </a:r>
            <a:r>
              <a:rPr lang="en-GB" altLang="en-US" sz="1800" dirty="0">
                <a:latin typeface="Arial" panose="020B0604020202020204" pitchFamily="34" charset="0"/>
              </a:rPr>
              <a:t>= </a:t>
            </a:r>
            <a:r>
              <a:rPr lang="en-GB" altLang="en-US" sz="1800" dirty="0" smtClean="0">
                <a:latin typeface="Arial" panose="020B0604020202020204" pitchFamily="34" charset="0"/>
              </a:rPr>
              <a:t>4.5 tons</a:t>
            </a:r>
            <a:endParaRPr lang="en-GB" altLang="en-US" sz="1800" u="sng" dirty="0">
              <a:latin typeface="Arial" panose="020B0604020202020204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75728" y="4856088"/>
            <a:ext cx="101981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800" b="1" u="sng" dirty="0" smtClean="0">
                <a:latin typeface="Arial" panose="020B0604020202020204" pitchFamily="34" charset="0"/>
              </a:rPr>
              <a:t>Broad conclusion::  </a:t>
            </a:r>
            <a:r>
              <a:rPr lang="en-GB" altLang="en-US" sz="1800" b="1" dirty="0" smtClean="0">
                <a:latin typeface="Arial" panose="020B0604020202020204" pitchFamily="34" charset="0"/>
              </a:rPr>
              <a:t> </a:t>
            </a:r>
            <a:r>
              <a:rPr lang="en-GB" altLang="en-US" sz="1800" b="1" i="1" cap="small" dirty="0" err="1" smtClean="0">
                <a:latin typeface="Arial" panose="020B0604020202020204" pitchFamily="34" charset="0"/>
              </a:rPr>
              <a:t>WindTP</a:t>
            </a:r>
            <a:r>
              <a:rPr lang="en-GB" altLang="en-US" sz="1800" b="1" dirty="0" smtClean="0">
                <a:latin typeface="Arial" panose="020B0604020202020204" pitchFamily="34" charset="0"/>
              </a:rPr>
              <a:t> is probably comparable in weight to PMGs at large scales with proper engineering </a:t>
            </a:r>
            <a:endParaRPr lang="en-GB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17" name="Action Button: Home 16">
            <a:hlinkClick r:id="rId2" action="ppaction://hlinksldjump" highlightClick="1"/>
          </p:cNvPr>
          <p:cNvSpPr/>
          <p:nvPr/>
        </p:nvSpPr>
        <p:spPr>
          <a:xfrm>
            <a:off x="11125200" y="5774164"/>
            <a:ext cx="1001486" cy="1074924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47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more                 Components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063049" y="1027647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923824"/>
            <a:ext cx="89677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48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more                 Components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063049" y="1027647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43" y="1783854"/>
            <a:ext cx="7973915" cy="491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49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more                 Components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063049" y="1027647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7162"/>
          <a:stretch>
            <a:fillRect/>
          </a:stretch>
        </p:blipFill>
        <p:spPr bwMode="auto">
          <a:xfrm>
            <a:off x="3611564" y="1874239"/>
            <a:ext cx="3877807" cy="48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50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more                 Components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063049" y="1027647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r="41338"/>
          <a:stretch>
            <a:fillRect/>
          </a:stretch>
        </p:blipFill>
        <p:spPr bwMode="auto">
          <a:xfrm>
            <a:off x="2247901" y="1894342"/>
            <a:ext cx="180022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21651"/>
          <a:stretch>
            <a:fillRect/>
          </a:stretch>
        </p:blipFill>
        <p:spPr bwMode="auto">
          <a:xfrm>
            <a:off x="4727576" y="1927678"/>
            <a:ext cx="5040313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51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Motivations: Future </a:t>
            </a:r>
            <a:r>
              <a:rPr lang="en-GB" dirty="0" smtClean="0"/>
              <a:t>energy scenarios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88776" y="1669292"/>
            <a:ext cx="7487588" cy="54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Be prepared for wind power exceeding all expectations!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94" y="2183994"/>
            <a:ext cx="7017811" cy="39833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17317" y="6312598"/>
            <a:ext cx="7487588" cy="54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From Daniel Laird, Keynote talk at OSES2019, Brest, France, July 2019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5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3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more                 Components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063049" y="1027647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71903"/>
            <a:ext cx="9144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52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more                 Components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063049" y="1027647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1271"/>
            <a:ext cx="9144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53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more                 Components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063049" y="1027647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pic>
        <p:nvPicPr>
          <p:cNvPr id="5" name="x_img980937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92" y="1649256"/>
            <a:ext cx="2477179" cy="518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x_img615191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21" y="1649255"/>
            <a:ext cx="3151586" cy="518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125200" y="5774164"/>
            <a:ext cx="1001486" cy="1074924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54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83" y="618517"/>
            <a:ext cx="10920548" cy="1596177"/>
          </a:xfrm>
        </p:spPr>
        <p:txBody>
          <a:bodyPr/>
          <a:lstStyle/>
          <a:p>
            <a:pPr algn="l"/>
            <a:r>
              <a:rPr lang="en-GB" dirty="0"/>
              <a:t>Early </a:t>
            </a:r>
            <a:r>
              <a:rPr lang="en-GB" dirty="0" smtClean="0"/>
              <a:t>indications </a:t>
            </a:r>
            <a:r>
              <a:rPr lang="en-GB" dirty="0"/>
              <a:t>of </a:t>
            </a:r>
            <a:r>
              <a:rPr lang="en-GB" dirty="0" smtClean="0"/>
              <a:t>high compressor efficiency</a:t>
            </a:r>
            <a:endParaRPr lang="en-GB" dirty="0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793876" y="1533296"/>
            <a:ext cx="8424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0850" indent="-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</a:rPr>
              <a:t>Preliminary experience with </a:t>
            </a:r>
            <a:r>
              <a:rPr lang="en-GB" altLang="en-US" sz="2400" i="1" dirty="0">
                <a:latin typeface="Arial" panose="020B0604020202020204" pitchFamily="34" charset="0"/>
              </a:rPr>
              <a:t>displacer</a:t>
            </a:r>
            <a:r>
              <a:rPr lang="en-GB" altLang="en-US" sz="2400" dirty="0">
                <a:latin typeface="Arial" panose="020B0604020202020204" pitchFamily="34" charset="0"/>
              </a:rPr>
              <a:t> seems very promising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latin typeface="Arial" panose="020B0604020202020204" pitchFamily="34" charset="0"/>
              </a:rPr>
              <a:t>75kW </a:t>
            </a:r>
            <a:r>
              <a:rPr lang="en-GB" altLang="en-US" sz="2400" dirty="0">
                <a:latin typeface="Arial" panose="020B0604020202020204" pitchFamily="34" charset="0"/>
              </a:rPr>
              <a:t>machine ~10m blade tip radius ~10 rad/s.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</a:rPr>
              <a:t>Rated torque </a:t>
            </a:r>
            <a:r>
              <a:rPr lang="en-GB" altLang="en-US" sz="2400" dirty="0" smtClean="0">
                <a:latin typeface="Arial" panose="020B0604020202020204" pitchFamily="34" charset="0"/>
              </a:rPr>
              <a:t>~7.5kNm</a:t>
            </a:r>
            <a:r>
              <a:rPr lang="en-GB" altLang="en-US" sz="2400" dirty="0">
                <a:latin typeface="Arial" panose="020B0604020202020204" pitchFamily="34" charset="0"/>
              </a:rPr>
              <a:t>.  Unloaded loss torque … ~</a:t>
            </a:r>
            <a:r>
              <a:rPr lang="en-GB" altLang="en-US" sz="2400" dirty="0" smtClean="0">
                <a:latin typeface="Arial" panose="020B0604020202020204" pitchFamily="34" charset="0"/>
              </a:rPr>
              <a:t>0.2%.</a:t>
            </a:r>
            <a:endParaRPr lang="en-GB" altLang="en-US" sz="2400" dirty="0"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2733446"/>
            <a:ext cx="6886575" cy="3876675"/>
          </a:xfrm>
          <a:prstGeom prst="rect">
            <a:avLst/>
          </a:prstGeom>
        </p:spPr>
      </p:pic>
      <p:sp>
        <p:nvSpPr>
          <p:cNvPr id="16" name="Action Button: Home 15">
            <a:hlinkClick r:id="rId3" action="ppaction://hlinksldjump" highlightClick="1"/>
          </p:cNvPr>
          <p:cNvSpPr/>
          <p:nvPr/>
        </p:nvSpPr>
        <p:spPr>
          <a:xfrm>
            <a:off x="11125200" y="5774164"/>
            <a:ext cx="1001486" cy="1074924"/>
          </a:xfrm>
          <a:prstGeom prst="actionButtonHom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63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2173288" y="2679530"/>
            <a:ext cx="381227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450850" indent="-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25</a:t>
            </a:r>
            <a:endParaRPr lang="en-GB" altLang="en-US" sz="2400" dirty="0">
              <a:latin typeface="Arial" panose="020B0604020202020204" pitchFamily="34" charset="0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2180545" y="3296385"/>
            <a:ext cx="381227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450850" indent="-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20</a:t>
            </a:r>
            <a:endParaRPr lang="en-GB" altLang="en-US" sz="2400" dirty="0">
              <a:latin typeface="Arial" panose="020B0604020202020204" pitchFamily="34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2180546" y="5212274"/>
            <a:ext cx="381227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450850" indent="-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 5</a:t>
            </a:r>
            <a:endParaRPr lang="en-GB" altLang="en-US" sz="2400" dirty="0">
              <a:latin typeface="Arial" panose="020B0604020202020204" pitchFamily="34" charset="0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2224089" y="5792845"/>
            <a:ext cx="381227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450850" indent="-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latin typeface="Arial" panose="020B0604020202020204" pitchFamily="34" charset="0"/>
              </a:rPr>
              <a:t>0</a:t>
            </a:r>
            <a:endParaRPr lang="en-GB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208" y="618517"/>
            <a:ext cx="9938914" cy="1596177"/>
          </a:xfrm>
        </p:spPr>
        <p:txBody>
          <a:bodyPr/>
          <a:lstStyle/>
          <a:p>
            <a:pPr algn="l"/>
            <a:r>
              <a:rPr lang="en-GB" dirty="0" smtClean="0"/>
              <a:t>Standalone E.S. systems competing with</a:t>
            </a:r>
            <a:endParaRPr lang="en-GB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26285" y="1784353"/>
            <a:ext cx="11228149" cy="69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65" tIns="40083" rIns="80165" bIns="40083">
            <a:spAutoFit/>
          </a:bodyPr>
          <a:lstStyle>
            <a:lvl1pPr defTabSz="8016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16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16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16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dirty="0" smtClean="0">
                <a:latin typeface="Verdana" panose="020B0604030504040204" pitchFamily="34" charset="0"/>
              </a:rPr>
              <a:t>Only thermo-mechanical energy-storage solutions can compete as storage with timeframes of 10 – 100 hrs. </a:t>
            </a:r>
            <a:endParaRPr lang="en-GB" altLang="en-US" sz="2000" dirty="0">
              <a:latin typeface="Verdana" panose="020B060403050404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869445" y="1016035"/>
            <a:ext cx="1887845" cy="57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2" rIns="91427" bIns="45712"/>
          <a:lstStyle>
            <a:lvl1pPr defTabSz="29511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98713" indent="-922338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689350" indent="-736600" defTabSz="29511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165725" indent="-736600" defTabSz="29511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642100" indent="-736600" defTabSz="29511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70993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75565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80137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8470900" indent="-736600" defTabSz="29511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4000" b="1" i="1" cap="small" dirty="0" err="1" smtClean="0"/>
              <a:t>WindTP</a:t>
            </a:r>
            <a:endParaRPr lang="en-GB" altLang="en-US" sz="5400" b="1" i="1" cap="smal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550" y="2480855"/>
            <a:ext cx="7754191" cy="422633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898989"/>
                </a:solidFill>
              </a:rPr>
              <a:t>65</a:t>
            </a:r>
            <a:endParaRPr lang="en-GB" altLang="en-US" sz="16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4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Motivations: Future </a:t>
            </a:r>
            <a:r>
              <a:rPr lang="en-GB" dirty="0" smtClean="0"/>
              <a:t>energy scenarios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88776" y="1669292"/>
            <a:ext cx="7487588" cy="54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Be prepared for wind power exceeding all expectations!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6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4" name="AutoShape 2" descr="Dudgeon Offshore Wind Fa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Dudgeon Offshore Wind F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28" y="2339594"/>
            <a:ext cx="4136943" cy="309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558" y="2339594"/>
            <a:ext cx="3623096" cy="309743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191109" y="5552751"/>
            <a:ext cx="8511775" cy="295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 smtClean="0">
                <a:hlinkClick r:id="rId4"/>
              </a:rPr>
              <a:t>https</a:t>
            </a:r>
            <a:r>
              <a:rPr lang="en-GB" cap="none" dirty="0">
                <a:hlinkClick r:id="rId4"/>
              </a:rPr>
              <a:t>://cleantechnica.com/2019/09/23/uk-offshore-wind-prices-reach-new-record-low-in-latest-cfd-auction</a:t>
            </a:r>
            <a:r>
              <a:rPr lang="en-GB" cap="none" dirty="0" smtClean="0">
                <a:hlinkClick r:id="rId4"/>
              </a:rPr>
              <a:t>/</a:t>
            </a:r>
            <a:r>
              <a:rPr lang="en-GB" cap="none" dirty="0" smtClean="0"/>
              <a:t> </a:t>
            </a:r>
            <a:endParaRPr lang="en-GB" dirty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Motivations: </a:t>
            </a:r>
            <a:r>
              <a:rPr lang="en-GB" dirty="0" smtClean="0"/>
              <a:t>Why E.S. with Wind?</a:t>
            </a:r>
            <a:endParaRPr lang="en-GB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403566" y="1669292"/>
            <a:ext cx="8172798" cy="54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Demand does not correlate perfectly with availability of wind power.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390" y="2171458"/>
            <a:ext cx="12059868" cy="3705202"/>
            <a:chOff x="132132" y="1707277"/>
            <a:chExt cx="12059868" cy="370520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7189" y="2141590"/>
              <a:ext cx="4014811" cy="32251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132" y="2122775"/>
              <a:ext cx="4063988" cy="328970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0608" y="2122775"/>
              <a:ext cx="4063283" cy="328970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4905" y="1711030"/>
              <a:ext cx="359545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aseline="0" dirty="0">
                  <a:latin typeface="+mj-lt"/>
                </a:rPr>
                <a:t>Electricity Demand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78894" y="1707277"/>
              <a:ext cx="35599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aseline="0" dirty="0">
                  <a:latin typeface="+mj-lt"/>
                </a:rPr>
                <a:t>Wind Generation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9455" y="1707277"/>
              <a:ext cx="355305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aseline="0" dirty="0">
                  <a:latin typeface="+mj-lt"/>
                </a:rPr>
                <a:t>Solar PV Generation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4979" y="5934462"/>
            <a:ext cx="11630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latin typeface="+mj-lt"/>
              </a:rPr>
              <a:t>Demand is</a:t>
            </a:r>
            <a:r>
              <a:rPr lang="en-GB" sz="2000" dirty="0" smtClean="0">
                <a:latin typeface="+mj-lt"/>
              </a:rPr>
              <a:t> seasonal.  Wind power is seasonal (and in phase with demand in the UK).  PV is in anti-phase.</a:t>
            </a:r>
            <a:endParaRPr lang="en-GB" sz="2100" baseline="0" dirty="0">
              <a:latin typeface="+mj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7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503712" y="6402388"/>
            <a:ext cx="6192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i="1" dirty="0" smtClean="0">
                <a:latin typeface="Arial" panose="020B0604020202020204" pitchFamily="34" charset="0"/>
              </a:rPr>
              <a:t>Medium Duration Energy Storage in the Net Zero UK.</a:t>
            </a:r>
            <a:endParaRPr lang="en-GB" altLang="en-US" sz="16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Motivations: </a:t>
            </a:r>
            <a:r>
              <a:rPr lang="en-GB" dirty="0" smtClean="0"/>
              <a:t>Why E.S. with Wind?</a:t>
            </a:r>
            <a:endParaRPr lang="en-GB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403566" y="1669292"/>
            <a:ext cx="8172798" cy="54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Demand does not correlate perfectly with availability of wind power.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80609" y="6334572"/>
            <a:ext cx="11630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latin typeface="+mj-lt"/>
              </a:rPr>
              <a:t>Cardenas et.</a:t>
            </a:r>
            <a:r>
              <a:rPr lang="en-GB" sz="2000" dirty="0" smtClean="0">
                <a:latin typeface="+mj-lt"/>
              </a:rPr>
              <a:t> Al., </a:t>
            </a:r>
            <a:r>
              <a:rPr lang="en-GB" sz="2000" i="1" dirty="0"/>
              <a:t>Energy storage for a high penetration of renewables</a:t>
            </a:r>
            <a:r>
              <a:rPr lang="en-GB" sz="2000" dirty="0"/>
              <a:t>. </a:t>
            </a:r>
            <a:r>
              <a:rPr lang="en-GB" sz="2000" dirty="0" smtClean="0"/>
              <a:t>  </a:t>
            </a:r>
            <a:r>
              <a:rPr lang="en-GB" sz="2000" dirty="0" smtClean="0">
                <a:latin typeface="+mj-lt"/>
              </a:rPr>
              <a:t>OSES2019, Brest, July 2019.   </a:t>
            </a:r>
            <a:endParaRPr lang="en-GB" sz="2100" baseline="0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46" y="2146066"/>
            <a:ext cx="5752215" cy="4188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389" y="2146067"/>
            <a:ext cx="5303520" cy="4188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95763" y="2444011"/>
            <a:ext cx="823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100%</a:t>
            </a:r>
            <a:endParaRPr lang="en-GB" sz="2100" baseline="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19348" y="2358667"/>
            <a:ext cx="4049486" cy="3584934"/>
            <a:chOff x="1031969" y="2358667"/>
            <a:chExt cx="4336865" cy="3584934"/>
          </a:xfrm>
        </p:grpSpPr>
        <p:cxnSp>
          <p:nvCxnSpPr>
            <p:cNvPr id="25" name="Straight Arrow Connector 24"/>
            <p:cNvCxnSpPr/>
            <p:nvPr/>
          </p:nvCxnSpPr>
          <p:spPr>
            <a:xfrm rot="16200000">
              <a:off x="-591304" y="4151134"/>
              <a:ext cx="3584934" cy="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31969" y="2651760"/>
              <a:ext cx="431074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1205233" y="5943600"/>
              <a:ext cx="4163601" cy="0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 rot="5400000">
            <a:off x="4476213" y="5887000"/>
            <a:ext cx="4310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88642" y="5960218"/>
            <a:ext cx="880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100%</a:t>
            </a:r>
            <a:endParaRPr lang="en-GB" sz="2100" baseline="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73530" y="5929894"/>
            <a:ext cx="3503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Penetration of Wind (net) </a:t>
            </a:r>
            <a:r>
              <a:rPr lang="en-GB" sz="2000" dirty="0" smtClean="0">
                <a:latin typeface="+mj-lt"/>
                <a:sym typeface="Symbol" panose="05050102010706020507" pitchFamily="18" charset="2"/>
              </a:rPr>
              <a:t></a:t>
            </a:r>
            <a:endParaRPr lang="en-GB" sz="2100" baseline="0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510153" y="3910321"/>
            <a:ext cx="3503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Penetration of Solar (net) </a:t>
            </a:r>
            <a:r>
              <a:rPr lang="en-GB" sz="2000" dirty="0" smtClean="0">
                <a:latin typeface="+mj-lt"/>
                <a:sym typeface="Symbol" panose="05050102010706020507" pitchFamily="18" charset="2"/>
              </a:rPr>
              <a:t></a:t>
            </a:r>
            <a:endParaRPr lang="en-GB" sz="2100" baseline="0" dirty="0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73530" y="2651760"/>
            <a:ext cx="3218220" cy="32918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8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22145" y="2599481"/>
            <a:ext cx="7456081" cy="2843377"/>
            <a:chOff x="3822145" y="2599481"/>
            <a:chExt cx="7456081" cy="2843377"/>
          </a:xfrm>
        </p:grpSpPr>
        <p:sp>
          <p:nvSpPr>
            <p:cNvPr id="15" name="Rectangle 14"/>
            <p:cNvSpPr/>
            <p:nvPr/>
          </p:nvSpPr>
          <p:spPr>
            <a:xfrm>
              <a:off x="6910251" y="2691467"/>
              <a:ext cx="3984172" cy="692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03940" y="2599481"/>
              <a:ext cx="3503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latin typeface="+mj-lt"/>
                </a:rPr>
                <a:t>Magnitude of storage capacity</a:t>
              </a:r>
              <a:endParaRPr lang="en-GB" sz="2100" baseline="0" dirty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14503" y="2805257"/>
              <a:ext cx="3503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latin typeface="+mj-lt"/>
                </a:rPr>
                <a:t>to reconcile supply with demand.</a:t>
              </a:r>
              <a:endParaRPr lang="en-GB" sz="2100" baseline="0" dirty="0">
                <a:latin typeface="+mj-l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321730" y="3348813"/>
              <a:ext cx="2635508" cy="883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474388" y="3058052"/>
              <a:ext cx="2644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latin typeface="+mj-lt"/>
                </a:rPr>
                <a:t>With 0% over-capacity</a:t>
              </a:r>
              <a:endParaRPr lang="en-GB" sz="2100" baseline="0" dirty="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70032" y="3301893"/>
              <a:ext cx="2644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latin typeface="+mj-lt"/>
                </a:rPr>
                <a:t>Y2018 needs ~</a:t>
              </a:r>
              <a:r>
                <a:rPr lang="en-GB" sz="2000" b="1" dirty="0" smtClean="0">
                  <a:latin typeface="+mj-lt"/>
                </a:rPr>
                <a:t>15TWh</a:t>
              </a:r>
              <a:endParaRPr lang="en-GB" sz="2100" b="1" baseline="0" dirty="0"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78739" y="3532671"/>
              <a:ext cx="2644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latin typeface="+mj-lt"/>
                </a:rPr>
                <a:t>Equivalent to </a:t>
              </a:r>
              <a:r>
                <a:rPr lang="en-GB" sz="2000" b="1" dirty="0" smtClean="0">
                  <a:latin typeface="+mj-lt"/>
                </a:rPr>
                <a:t>390 hrs</a:t>
              </a:r>
              <a:endParaRPr lang="en-GB" sz="2100" b="1" baseline="0" dirty="0"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67332" y="3908599"/>
              <a:ext cx="3410894" cy="70788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latin typeface="+mj-lt"/>
                </a:rPr>
                <a:t>23.6% of all energy consumed has passed through storage. </a:t>
              </a:r>
              <a:endParaRPr lang="en-GB" sz="2100" baseline="30000" dirty="0">
                <a:latin typeface="+mj-lt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9639484" y="4767943"/>
              <a:ext cx="418916" cy="39188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3822145" y="5050972"/>
              <a:ext cx="418916" cy="39188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91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Motivations: </a:t>
            </a:r>
            <a:r>
              <a:rPr lang="en-GB" dirty="0" smtClean="0"/>
              <a:t>Why E.S. with Wind?</a:t>
            </a:r>
            <a:endParaRPr lang="en-GB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403566" y="1669292"/>
            <a:ext cx="8172798" cy="54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cap="none" dirty="0" smtClean="0"/>
              <a:t>Demand does not correlate perfectly with availability of wind power.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80609" y="6334572"/>
            <a:ext cx="11630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aseline="0" dirty="0" smtClean="0">
                <a:latin typeface="+mj-lt"/>
              </a:rPr>
              <a:t>Cardenas et.</a:t>
            </a:r>
            <a:r>
              <a:rPr lang="en-GB" sz="2000" dirty="0" smtClean="0">
                <a:latin typeface="+mj-lt"/>
              </a:rPr>
              <a:t> Al., </a:t>
            </a:r>
            <a:r>
              <a:rPr lang="en-GB" sz="2000" i="1" dirty="0"/>
              <a:t>Energy storage for a high penetration of renewables</a:t>
            </a:r>
            <a:r>
              <a:rPr lang="en-GB" sz="2000" dirty="0"/>
              <a:t>. </a:t>
            </a:r>
            <a:r>
              <a:rPr lang="en-GB" sz="2000" dirty="0" smtClean="0"/>
              <a:t>  </a:t>
            </a:r>
            <a:r>
              <a:rPr lang="en-GB" sz="2000" dirty="0" smtClean="0">
                <a:latin typeface="+mj-lt"/>
              </a:rPr>
              <a:t>OSES2019, Brest, July 2019.   </a:t>
            </a:r>
            <a:endParaRPr lang="en-GB" sz="2100" baseline="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12642" y="2599481"/>
            <a:ext cx="4194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With a fully-(</a:t>
            </a:r>
            <a:r>
              <a:rPr lang="en-GB" sz="2000" dirty="0" err="1" smtClean="0">
                <a:latin typeface="+mj-lt"/>
              </a:rPr>
              <a:t>wind+solar</a:t>
            </a:r>
            <a:r>
              <a:rPr lang="en-GB" sz="2000" dirty="0" smtClean="0">
                <a:latin typeface="+mj-lt"/>
              </a:rPr>
              <a:t>) powered UK,</a:t>
            </a:r>
          </a:p>
          <a:p>
            <a:r>
              <a:rPr lang="en-GB" sz="2000" baseline="0" dirty="0" smtClean="0">
                <a:latin typeface="+mj-lt"/>
              </a:rPr>
              <a:t>The</a:t>
            </a:r>
            <a:r>
              <a:rPr lang="en-GB" sz="2000" dirty="0" smtClean="0">
                <a:latin typeface="+mj-lt"/>
              </a:rPr>
              <a:t> capacity of storage required depends on the wind/solar mix AND on the degree of net over-capacity.  </a:t>
            </a:r>
            <a:endParaRPr lang="en-GB" sz="2100" baseline="0" dirty="0"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97432" y="4171772"/>
            <a:ext cx="4349242" cy="216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6638799" y="4277133"/>
            <a:ext cx="430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Y2018 needs </a:t>
            </a:r>
            <a:r>
              <a:rPr lang="en-GB" sz="2000" b="1" dirty="0" smtClean="0">
                <a:latin typeface="+mj-lt"/>
              </a:rPr>
              <a:t>~4.5TWh</a:t>
            </a:r>
            <a:r>
              <a:rPr lang="en-GB" sz="2000" dirty="0" smtClean="0">
                <a:latin typeface="+mj-lt"/>
              </a:rPr>
              <a:t> with 5% over-generation … around </a:t>
            </a:r>
            <a:r>
              <a:rPr lang="en-GB" sz="2000" b="1" dirty="0" smtClean="0">
                <a:latin typeface="+mj-lt"/>
              </a:rPr>
              <a:t>120 hrs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smtClean="0">
                <a:latin typeface="+mj-lt"/>
              </a:rPr>
              <a:t>demand.</a:t>
            </a:r>
            <a:endParaRPr lang="en-GB" sz="2100" baseline="0" dirty="0">
              <a:latin typeface="+mj-l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98" y="2214694"/>
            <a:ext cx="4824043" cy="416341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47506" y="4925920"/>
            <a:ext cx="430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The optimal ratio of wind/solar changes to 78:22 for 5% over-</a:t>
            </a:r>
            <a:r>
              <a:rPr lang="en-GB" sz="2000" dirty="0" err="1" smtClean="0">
                <a:latin typeface="+mj-lt"/>
              </a:rPr>
              <a:t>gen</a:t>
            </a:r>
            <a:r>
              <a:rPr lang="en-GB" sz="2000" u="sng" baseline="30000" dirty="0" err="1" smtClean="0">
                <a:latin typeface="+mj-lt"/>
              </a:rPr>
              <a:t>n</a:t>
            </a:r>
            <a:r>
              <a:rPr lang="en-GB" sz="2000" baseline="30000" dirty="0" smtClean="0">
                <a:latin typeface="+mj-lt"/>
              </a:rPr>
              <a:t>.</a:t>
            </a:r>
            <a:endParaRPr lang="en-GB" sz="2100" baseline="30000" dirty="0">
              <a:latin typeface="+mj-lt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6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08965-8DD9-4E25-B122-C5A6C4BB048E}" type="slidenum">
              <a:rPr lang="en-GB" altLang="en-US" sz="1600" smtClean="0">
                <a:solidFill>
                  <a:srgbClr val="898989"/>
                </a:solidFill>
              </a:rPr>
              <a:t>9</a:t>
            </a:fld>
            <a:endParaRPr lang="en-GB" altLang="en-US" sz="1600" dirty="0">
              <a:solidFill>
                <a:srgbClr val="89898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7506" y="5608693"/>
            <a:ext cx="430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21.8% of all energy consumed has passed through storage. </a:t>
            </a:r>
            <a:endParaRPr lang="en-GB" sz="21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77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12445</TotalTime>
  <Words>2497</Words>
  <Application>Microsoft Office PowerPoint</Application>
  <PresentationFormat>Widescreen</PresentationFormat>
  <Paragraphs>376</Paragraphs>
  <Slides>54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Cambria Math</vt:lpstr>
      <vt:lpstr>Century</vt:lpstr>
      <vt:lpstr>Symbol</vt:lpstr>
      <vt:lpstr>Tahoma</vt:lpstr>
      <vt:lpstr>Times New Roman</vt:lpstr>
      <vt:lpstr>Tw Cen MT</vt:lpstr>
      <vt:lpstr>Verdana</vt:lpstr>
      <vt:lpstr>Droplet</vt:lpstr>
      <vt:lpstr>ENERGY STORAGE INTEGRATED WITH UK Offshore Wind</vt:lpstr>
      <vt:lpstr>Contents of this talk</vt:lpstr>
      <vt:lpstr>Contents of this talk</vt:lpstr>
      <vt:lpstr>Motivations: Future energy scenarios</vt:lpstr>
      <vt:lpstr>Motivations: Future energy scenarios</vt:lpstr>
      <vt:lpstr>Motivations: Future energy scenarios</vt:lpstr>
      <vt:lpstr>Motivations: Why E.S. with Wind?</vt:lpstr>
      <vt:lpstr>Motivations: Why E.S. with Wind?</vt:lpstr>
      <vt:lpstr>Motivations: Why E.S. with Wind?</vt:lpstr>
      <vt:lpstr>Motivations: Why E.S. with Wind?</vt:lpstr>
      <vt:lpstr>Contents of this talk</vt:lpstr>
      <vt:lpstr>Three DIFFERENT CLASSES</vt:lpstr>
      <vt:lpstr>Three DIFFERENT CLASSES</vt:lpstr>
      <vt:lpstr>Three DIFFERENT CLASSES</vt:lpstr>
      <vt:lpstr>Three DIFFERENT CLASSES</vt:lpstr>
      <vt:lpstr>Three DIFFERENT CLASSES</vt:lpstr>
      <vt:lpstr>Three DIFFERENT CLASSES</vt:lpstr>
      <vt:lpstr>Three DIFFERENT CLASSES</vt:lpstr>
      <vt:lpstr>Three DIFFERENT CLASSES</vt:lpstr>
      <vt:lpstr>Three DIFFERENT WAYS</vt:lpstr>
      <vt:lpstr>Contents of this talk</vt:lpstr>
      <vt:lpstr>                          :  How IT Works</vt:lpstr>
      <vt:lpstr>                          :  How IT Works</vt:lpstr>
      <vt:lpstr>                          :  How IT Works</vt:lpstr>
      <vt:lpstr>                          :  How IT Works</vt:lpstr>
      <vt:lpstr>The                Compressor</vt:lpstr>
      <vt:lpstr>The                Compressor</vt:lpstr>
      <vt:lpstr>The                Compressor</vt:lpstr>
      <vt:lpstr>The                Compressor</vt:lpstr>
      <vt:lpstr>The                Compressor</vt:lpstr>
      <vt:lpstr>The                Compressor</vt:lpstr>
      <vt:lpstr>Contents of this talk</vt:lpstr>
      <vt:lpstr>Economics of Integrated storage</vt:lpstr>
      <vt:lpstr>Economics of Integrated storage</vt:lpstr>
      <vt:lpstr>Economics of Integrated storage</vt:lpstr>
      <vt:lpstr>Economics of Integrated storage</vt:lpstr>
      <vt:lpstr>Economics of Integrated storage</vt:lpstr>
      <vt:lpstr>Contents of this talk</vt:lpstr>
      <vt:lpstr>CLOSING REMARKS</vt:lpstr>
      <vt:lpstr>PowerPoint Presentation</vt:lpstr>
      <vt:lpstr>BYSS PLATFORMS do not waste sea-space</vt:lpstr>
      <vt:lpstr>BYSS PLATFORMS do not waste sea-space</vt:lpstr>
      <vt:lpstr>Relative sizing of PMGs and </vt:lpstr>
      <vt:lpstr>Relative sizing of PMGs and </vt:lpstr>
      <vt:lpstr>Relative sizing of PMGs and </vt:lpstr>
      <vt:lpstr>Some more                 Components</vt:lpstr>
      <vt:lpstr>Some more                 Components</vt:lpstr>
      <vt:lpstr>Some more                 Components</vt:lpstr>
      <vt:lpstr>Some more                 Components</vt:lpstr>
      <vt:lpstr>Some more                 Components</vt:lpstr>
      <vt:lpstr>Some more                 Components</vt:lpstr>
      <vt:lpstr>Some more                 Components</vt:lpstr>
      <vt:lpstr>Early indications of high compressor efficiency</vt:lpstr>
      <vt:lpstr>Standalone E.S. systems competing with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Offshore Wind:  Pictures of the Future</dc:title>
  <dc:creator>Seamus Garvey</dc:creator>
  <cp:lastModifiedBy>Seamus Garvey</cp:lastModifiedBy>
  <cp:revision>250</cp:revision>
  <dcterms:created xsi:type="dcterms:W3CDTF">2018-09-06T21:56:31Z</dcterms:created>
  <dcterms:modified xsi:type="dcterms:W3CDTF">2020-03-22T20:19:58Z</dcterms:modified>
</cp:coreProperties>
</file>