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8" r:id="rId1"/>
  </p:sldMasterIdLst>
  <p:notesMasterIdLst>
    <p:notesMasterId r:id="rId31"/>
  </p:notesMasterIdLst>
  <p:sldIdLst>
    <p:sldId id="257" r:id="rId2"/>
    <p:sldId id="446" r:id="rId3"/>
    <p:sldId id="304" r:id="rId4"/>
    <p:sldId id="430" r:id="rId5"/>
    <p:sldId id="434" r:id="rId6"/>
    <p:sldId id="431" r:id="rId7"/>
    <p:sldId id="338" r:id="rId8"/>
    <p:sldId id="433" r:id="rId9"/>
    <p:sldId id="389" r:id="rId10"/>
    <p:sldId id="436" r:id="rId11"/>
    <p:sldId id="435" r:id="rId12"/>
    <p:sldId id="443" r:id="rId13"/>
    <p:sldId id="454" r:id="rId14"/>
    <p:sldId id="438" r:id="rId15"/>
    <p:sldId id="460" r:id="rId16"/>
    <p:sldId id="440" r:id="rId17"/>
    <p:sldId id="441" r:id="rId18"/>
    <p:sldId id="458" r:id="rId19"/>
    <p:sldId id="459" r:id="rId20"/>
    <p:sldId id="444" r:id="rId21"/>
    <p:sldId id="450" r:id="rId22"/>
    <p:sldId id="449" r:id="rId23"/>
    <p:sldId id="455" r:id="rId24"/>
    <p:sldId id="295" r:id="rId25"/>
    <p:sldId id="296" r:id="rId26"/>
    <p:sldId id="291" r:id="rId27"/>
    <p:sldId id="292" r:id="rId28"/>
    <p:sldId id="294" r:id="rId29"/>
    <p:sldId id="290"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00CC"/>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811" autoAdjust="0"/>
  </p:normalViewPr>
  <p:slideViewPr>
    <p:cSldViewPr snapToGrid="0">
      <p:cViewPr varScale="1">
        <p:scale>
          <a:sx n="104" d="100"/>
          <a:sy n="104" d="100"/>
        </p:scale>
        <p:origin x="83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7F838C-C3F0-4F93-8B35-08077B60CD3C}" type="datetimeFigureOut">
              <a:rPr lang="zh-CN" altLang="en-US" smtClean="0"/>
              <a:t>2020/3/23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0AE02-85A5-4DEE-9AC1-4620BBB10E4C}" type="slidenum">
              <a:rPr lang="zh-CN" altLang="en-US" smtClean="0"/>
              <a:t>‹#›</a:t>
            </a:fld>
            <a:endParaRPr lang="zh-CN" altLang="en-US"/>
          </a:p>
        </p:txBody>
      </p:sp>
    </p:spTree>
    <p:extLst>
      <p:ext uri="{BB962C8B-B14F-4D97-AF65-F5344CB8AC3E}">
        <p14:creationId xmlns:p14="http://schemas.microsoft.com/office/powerpoint/2010/main" val="3977711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80AE02-85A5-4DEE-9AC1-4620BBB10E4C}" type="slidenum">
              <a:rPr lang="zh-CN" altLang="en-US" smtClean="0"/>
              <a:t>3</a:t>
            </a:fld>
            <a:endParaRPr lang="zh-CN" altLang="en-US"/>
          </a:p>
        </p:txBody>
      </p:sp>
    </p:spTree>
    <p:extLst>
      <p:ext uri="{BB962C8B-B14F-4D97-AF65-F5344CB8AC3E}">
        <p14:creationId xmlns:p14="http://schemas.microsoft.com/office/powerpoint/2010/main" val="2681714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a:extLst>
              <a:ext uri="{FF2B5EF4-FFF2-40B4-BE49-F238E27FC236}">
                <a16:creationId xmlns:a16="http://schemas.microsoft.com/office/drawing/2014/main" id="{F4D7C8B2-EC1C-49EF-A52B-6EDCB5A7DA63}"/>
              </a:ext>
            </a:extLst>
          </p:cNvPr>
          <p:cNvSpPr>
            <a:spLocks noGrp="1" noRot="1" noChangeAspect="1" noChangeArrowheads="1" noTextEdit="1"/>
          </p:cNvSpPr>
          <p:nvPr>
            <p:ph type="sldImg" idx="4294967295"/>
          </p:nvPr>
        </p:nvSpPr>
        <p:spPr>
          <a:ln>
            <a:miter lim="800000"/>
          </a:ln>
        </p:spPr>
      </p:sp>
      <p:sp>
        <p:nvSpPr>
          <p:cNvPr id="46083" name="备注占位符 2">
            <a:extLst>
              <a:ext uri="{FF2B5EF4-FFF2-40B4-BE49-F238E27FC236}">
                <a16:creationId xmlns:a16="http://schemas.microsoft.com/office/drawing/2014/main" id="{3DD90BBA-6048-4775-B249-4B1AEB0A5083}"/>
              </a:ext>
            </a:extLst>
          </p:cNvPr>
          <p:cNvSpPr>
            <a:spLocks noGrp="1" noChangeArrowheads="1"/>
          </p:cNvSpPr>
          <p:nvPr>
            <p:ph type="body" idx="4294967295"/>
          </p:nvPr>
        </p:nvSpPr>
        <p:spPr/>
        <p:txBody>
          <a:bodyPr/>
          <a:lstStyle/>
          <a:p>
            <a:pPr eaLnBrk="1" hangingPunct="1"/>
            <a:endParaRPr lang="zh-CN" altLang="en-US"/>
          </a:p>
        </p:txBody>
      </p:sp>
      <p:sp>
        <p:nvSpPr>
          <p:cNvPr id="46084" name="灯片编号占位符 3">
            <a:extLst>
              <a:ext uri="{FF2B5EF4-FFF2-40B4-BE49-F238E27FC236}">
                <a16:creationId xmlns:a16="http://schemas.microsoft.com/office/drawing/2014/main" id="{3C3B1EEF-D54E-4EB5-A307-BAC8495037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F82139B-1BAC-4396-9563-78DB9F1A0966}" type="slidenum">
              <a:rPr lang="zh-CN" altLang="en-US"/>
              <a:pPr eaLnBrk="1" hangingPunct="1"/>
              <a:t>24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a:extLst>
              <a:ext uri="{FF2B5EF4-FFF2-40B4-BE49-F238E27FC236}">
                <a16:creationId xmlns:a16="http://schemas.microsoft.com/office/drawing/2014/main" id="{CFDA2219-A204-4721-A0E9-CADD37364DF0}"/>
              </a:ext>
            </a:extLst>
          </p:cNvPr>
          <p:cNvSpPr>
            <a:spLocks noGrp="1" noRot="1" noChangeAspect="1" noChangeArrowheads="1" noTextEdit="1"/>
          </p:cNvSpPr>
          <p:nvPr>
            <p:ph type="sldImg" idx="4294967295"/>
          </p:nvPr>
        </p:nvSpPr>
        <p:spPr>
          <a:ln>
            <a:miter lim="800000"/>
          </a:ln>
        </p:spPr>
      </p:sp>
      <p:sp>
        <p:nvSpPr>
          <p:cNvPr id="47107" name="备注占位符 2">
            <a:extLst>
              <a:ext uri="{FF2B5EF4-FFF2-40B4-BE49-F238E27FC236}">
                <a16:creationId xmlns:a16="http://schemas.microsoft.com/office/drawing/2014/main" id="{57300CBD-722E-46BB-AB55-F6AA8DA4B7A6}"/>
              </a:ext>
            </a:extLst>
          </p:cNvPr>
          <p:cNvSpPr>
            <a:spLocks noGrp="1" noChangeArrowheads="1"/>
          </p:cNvSpPr>
          <p:nvPr>
            <p:ph type="body"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7108" name="灯片编号占位符 3">
            <a:extLst>
              <a:ext uri="{FF2B5EF4-FFF2-40B4-BE49-F238E27FC236}">
                <a16:creationId xmlns:a16="http://schemas.microsoft.com/office/drawing/2014/main" id="{D2FF1CC7-9FE5-4265-B274-45E5846AB0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F225CD8-1780-4CAC-9A93-F697612E9446}" type="slidenum">
              <a:rPr lang="zh-CN" altLang="en-US"/>
              <a:pPr eaLnBrk="1" hangingPunct="1"/>
              <a:t>25</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a:extLst>
              <a:ext uri="{FF2B5EF4-FFF2-40B4-BE49-F238E27FC236}">
                <a16:creationId xmlns:a16="http://schemas.microsoft.com/office/drawing/2014/main" id="{FC81FF61-7D8F-4DB6-AC8C-F47D4700827A}"/>
              </a:ext>
            </a:extLst>
          </p:cNvPr>
          <p:cNvSpPr>
            <a:spLocks noGrp="1" noRot="1" noChangeAspect="1" noChangeArrowheads="1" noTextEdit="1"/>
          </p:cNvSpPr>
          <p:nvPr>
            <p:ph type="sldImg" idx="4294967295"/>
          </p:nvPr>
        </p:nvSpPr>
        <p:spPr>
          <a:ln>
            <a:miter lim="800000"/>
          </a:ln>
        </p:spPr>
      </p:sp>
      <p:sp>
        <p:nvSpPr>
          <p:cNvPr id="48131" name="备注占位符 2">
            <a:extLst>
              <a:ext uri="{FF2B5EF4-FFF2-40B4-BE49-F238E27FC236}">
                <a16:creationId xmlns:a16="http://schemas.microsoft.com/office/drawing/2014/main" id="{F37913D3-DFC9-4F03-8627-C3614DFC0970}"/>
              </a:ext>
            </a:extLst>
          </p:cNvPr>
          <p:cNvSpPr>
            <a:spLocks noGrp="1" noChangeArrowheads="1"/>
          </p:cNvSpPr>
          <p:nvPr>
            <p:ph type="body" idx="4294967295"/>
          </p:nvPr>
        </p:nvSpPr>
        <p:spPr/>
        <p:txBody>
          <a:bodyPr/>
          <a:lstStyle/>
          <a:p>
            <a:pPr eaLnBrk="1" hangingPunct="1"/>
            <a:endParaRPr lang="zh-CN" altLang="en-US"/>
          </a:p>
        </p:txBody>
      </p:sp>
      <p:sp>
        <p:nvSpPr>
          <p:cNvPr id="48132" name="灯片编号占位符 3">
            <a:extLst>
              <a:ext uri="{FF2B5EF4-FFF2-40B4-BE49-F238E27FC236}">
                <a16:creationId xmlns:a16="http://schemas.microsoft.com/office/drawing/2014/main" id="{1637D72E-1706-472C-A0B3-D1CA653C9C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342F30E4-031C-4C3E-9EF1-C59879C611BD}" type="slidenum">
              <a:rPr lang="zh-CN" altLang="en-US"/>
              <a:pPr eaLnBrk="1" hangingPunct="1"/>
              <a:t>26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a:extLst>
              <a:ext uri="{FF2B5EF4-FFF2-40B4-BE49-F238E27FC236}">
                <a16:creationId xmlns:a16="http://schemas.microsoft.com/office/drawing/2014/main" id="{A7EAE93F-A9F3-4676-A3A8-7FE69397BE4E}"/>
              </a:ext>
            </a:extLst>
          </p:cNvPr>
          <p:cNvSpPr>
            <a:spLocks noGrp="1" noRot="1" noChangeAspect="1" noChangeArrowheads="1" noTextEdit="1"/>
          </p:cNvSpPr>
          <p:nvPr>
            <p:ph type="sldImg" idx="4294967295"/>
          </p:nvPr>
        </p:nvSpPr>
        <p:spPr>
          <a:ln>
            <a:miter lim="800000"/>
          </a:ln>
        </p:spPr>
      </p:sp>
      <p:sp>
        <p:nvSpPr>
          <p:cNvPr id="50179" name="备注占位符 2">
            <a:extLst>
              <a:ext uri="{FF2B5EF4-FFF2-40B4-BE49-F238E27FC236}">
                <a16:creationId xmlns:a16="http://schemas.microsoft.com/office/drawing/2014/main" id="{5415AED1-9148-4737-B4D1-2A8DC0057BC7}"/>
              </a:ext>
            </a:extLst>
          </p:cNvPr>
          <p:cNvSpPr>
            <a:spLocks noGrp="1" noChangeArrowheads="1"/>
          </p:cNvSpPr>
          <p:nvPr>
            <p:ph type="body" idx="4294967295"/>
          </p:nvPr>
        </p:nvSpPr>
        <p:spPr/>
        <p:txBody>
          <a:bodyPr/>
          <a:lstStyle/>
          <a:p>
            <a:pPr eaLnBrk="1" hangingPunct="1"/>
            <a:endParaRPr lang="zh-CN" altLang="en-US"/>
          </a:p>
        </p:txBody>
      </p:sp>
      <p:sp>
        <p:nvSpPr>
          <p:cNvPr id="50180" name="灯片编号占位符 3">
            <a:extLst>
              <a:ext uri="{FF2B5EF4-FFF2-40B4-BE49-F238E27FC236}">
                <a16:creationId xmlns:a16="http://schemas.microsoft.com/office/drawing/2014/main" id="{43FA2B78-21A5-448A-AE5B-5025F63511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801DD470-8BF1-4C99-9956-EBD32A573FAA}" type="slidenum">
              <a:rPr lang="zh-CN" altLang="en-US"/>
              <a:pPr eaLnBrk="1" hangingPunct="1"/>
              <a:t>27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a:extLst>
              <a:ext uri="{FF2B5EF4-FFF2-40B4-BE49-F238E27FC236}">
                <a16:creationId xmlns:a16="http://schemas.microsoft.com/office/drawing/2014/main" id="{27F99631-4C50-4F07-AA8A-3DE12DA267B7}"/>
              </a:ext>
            </a:extLst>
          </p:cNvPr>
          <p:cNvSpPr>
            <a:spLocks noGrp="1" noRot="1" noChangeAspect="1" noChangeArrowheads="1" noTextEdit="1"/>
          </p:cNvSpPr>
          <p:nvPr>
            <p:ph type="sldImg" idx="4294967295"/>
          </p:nvPr>
        </p:nvSpPr>
        <p:spPr>
          <a:ln>
            <a:miter lim="800000"/>
          </a:ln>
        </p:spPr>
      </p:sp>
      <p:sp>
        <p:nvSpPr>
          <p:cNvPr id="51203" name="备注占位符 2">
            <a:extLst>
              <a:ext uri="{FF2B5EF4-FFF2-40B4-BE49-F238E27FC236}">
                <a16:creationId xmlns:a16="http://schemas.microsoft.com/office/drawing/2014/main" id="{3DEB1CB8-2C8C-4689-9D4F-D8F7D45597B1}"/>
              </a:ext>
            </a:extLst>
          </p:cNvPr>
          <p:cNvSpPr>
            <a:spLocks noGrp="1" noChangeArrowheads="1"/>
          </p:cNvSpPr>
          <p:nvPr>
            <p:ph type="body" idx="4294967295"/>
          </p:nvPr>
        </p:nvSpPr>
        <p:spPr/>
        <p:txBody>
          <a:bodyPr/>
          <a:lstStyle/>
          <a:p>
            <a:pPr eaLnBrk="1" hangingPunct="1"/>
            <a:endParaRPr lang="zh-CN" altLang="en-US"/>
          </a:p>
        </p:txBody>
      </p:sp>
      <p:sp>
        <p:nvSpPr>
          <p:cNvPr id="51204" name="灯片编号占位符 3">
            <a:extLst>
              <a:ext uri="{FF2B5EF4-FFF2-40B4-BE49-F238E27FC236}">
                <a16:creationId xmlns:a16="http://schemas.microsoft.com/office/drawing/2014/main" id="{E6FF7A39-2205-43AE-B01A-56E2E56A91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6D8C3306-271F-4C53-AE0A-7CDD6AE3BA6B}" type="slidenum">
              <a:rPr lang="zh-CN" altLang="en-US"/>
              <a:pPr eaLnBrk="1" hangingPunct="1"/>
              <a:t>28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80AE02-85A5-4DEE-9AC1-4620BBB10E4C}" type="slidenum">
              <a:rPr lang="zh-CN" altLang="en-US" smtClean="0"/>
              <a:t>4</a:t>
            </a:fld>
            <a:endParaRPr lang="zh-CN" altLang="en-US"/>
          </a:p>
        </p:txBody>
      </p:sp>
    </p:spTree>
    <p:extLst>
      <p:ext uri="{BB962C8B-B14F-4D97-AF65-F5344CB8AC3E}">
        <p14:creationId xmlns:p14="http://schemas.microsoft.com/office/powerpoint/2010/main" val="2811298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80AE02-85A5-4DEE-9AC1-4620BBB10E4C}" type="slidenum">
              <a:rPr lang="zh-CN" altLang="en-US" smtClean="0"/>
              <a:t>9</a:t>
            </a:fld>
            <a:endParaRPr lang="zh-CN" altLang="en-US"/>
          </a:p>
        </p:txBody>
      </p:sp>
    </p:spTree>
    <p:extLst>
      <p:ext uri="{BB962C8B-B14F-4D97-AF65-F5344CB8AC3E}">
        <p14:creationId xmlns:p14="http://schemas.microsoft.com/office/powerpoint/2010/main" val="2438265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80AE02-85A5-4DEE-9AC1-4620BBB10E4C}" type="slidenum">
              <a:rPr lang="zh-CN" altLang="en-US" smtClean="0"/>
              <a:t>10</a:t>
            </a:fld>
            <a:endParaRPr lang="zh-CN" altLang="en-US"/>
          </a:p>
        </p:txBody>
      </p:sp>
    </p:spTree>
    <p:extLst>
      <p:ext uri="{BB962C8B-B14F-4D97-AF65-F5344CB8AC3E}">
        <p14:creationId xmlns:p14="http://schemas.microsoft.com/office/powerpoint/2010/main" val="4127991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80AE02-85A5-4DEE-9AC1-4620BBB10E4C}" type="slidenum">
              <a:rPr lang="zh-CN" altLang="en-US" smtClean="0"/>
              <a:t>11</a:t>
            </a:fld>
            <a:endParaRPr lang="zh-CN" altLang="en-US"/>
          </a:p>
        </p:txBody>
      </p:sp>
    </p:spTree>
    <p:extLst>
      <p:ext uri="{BB962C8B-B14F-4D97-AF65-F5344CB8AC3E}">
        <p14:creationId xmlns:p14="http://schemas.microsoft.com/office/powerpoint/2010/main" val="2608917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80AE02-85A5-4DEE-9AC1-4620BBB10E4C}" type="slidenum">
              <a:rPr lang="zh-CN" altLang="en-US" smtClean="0"/>
              <a:t>14</a:t>
            </a:fld>
            <a:endParaRPr lang="zh-CN" altLang="en-US"/>
          </a:p>
        </p:txBody>
      </p:sp>
    </p:spTree>
    <p:extLst>
      <p:ext uri="{BB962C8B-B14F-4D97-AF65-F5344CB8AC3E}">
        <p14:creationId xmlns:p14="http://schemas.microsoft.com/office/powerpoint/2010/main" val="1688260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a:extLst>
              <a:ext uri="{FF2B5EF4-FFF2-40B4-BE49-F238E27FC236}">
                <a16:creationId xmlns:a16="http://schemas.microsoft.com/office/drawing/2014/main" id="{43D9BF18-937B-4E3C-A3F1-7C9B6E81FECB}"/>
              </a:ext>
            </a:extLst>
          </p:cNvPr>
          <p:cNvSpPr>
            <a:spLocks noGrp="1" noRot="1" noChangeAspect="1" noChangeArrowheads="1" noTextEdit="1"/>
          </p:cNvSpPr>
          <p:nvPr>
            <p:ph type="sldImg" idx="4294967295"/>
          </p:nvPr>
        </p:nvSpPr>
        <p:spPr>
          <a:ln>
            <a:miter lim="800000"/>
          </a:ln>
        </p:spPr>
      </p:sp>
      <p:sp>
        <p:nvSpPr>
          <p:cNvPr id="21507" name="备注占位符 2">
            <a:extLst>
              <a:ext uri="{FF2B5EF4-FFF2-40B4-BE49-F238E27FC236}">
                <a16:creationId xmlns:a16="http://schemas.microsoft.com/office/drawing/2014/main" id="{2AB2D487-B70F-46B5-8BDF-A36B4D9C9689}"/>
              </a:ext>
            </a:extLst>
          </p:cNvPr>
          <p:cNvSpPr>
            <a:spLocks noGrp="1" noChangeArrowheads="1"/>
          </p:cNvSpPr>
          <p:nvPr>
            <p:ph type="body"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21508" name="灯片编号占位符 3">
            <a:extLst>
              <a:ext uri="{FF2B5EF4-FFF2-40B4-BE49-F238E27FC236}">
                <a16:creationId xmlns:a16="http://schemas.microsoft.com/office/drawing/2014/main" id="{CD484A49-8907-40AD-8D56-50EECCFD70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8463EE3-5553-494A-A37D-94D068FF8A82}" type="slidenum">
              <a:rPr lang="zh-CN" altLang="en-US"/>
              <a:pPr eaLnBrk="1" hangingPunct="1"/>
              <a:t>15</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80AE02-85A5-4DEE-9AC1-4620BBB10E4C}" type="slidenum">
              <a:rPr lang="zh-CN" altLang="en-US" smtClean="0"/>
              <a:t>16</a:t>
            </a:fld>
            <a:endParaRPr lang="zh-CN" altLang="en-US"/>
          </a:p>
        </p:txBody>
      </p:sp>
    </p:spTree>
    <p:extLst>
      <p:ext uri="{BB962C8B-B14F-4D97-AF65-F5344CB8AC3E}">
        <p14:creationId xmlns:p14="http://schemas.microsoft.com/office/powerpoint/2010/main" val="2314390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80AE02-85A5-4DEE-9AC1-4620BBB10E4C}" type="slidenum">
              <a:rPr lang="zh-CN" altLang="en-US" smtClean="0"/>
              <a:t>17</a:t>
            </a:fld>
            <a:endParaRPr lang="zh-CN" altLang="en-US"/>
          </a:p>
        </p:txBody>
      </p:sp>
    </p:spTree>
    <p:extLst>
      <p:ext uri="{BB962C8B-B14F-4D97-AF65-F5344CB8AC3E}">
        <p14:creationId xmlns:p14="http://schemas.microsoft.com/office/powerpoint/2010/main" val="2121768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66D821-B5AD-4E89-BCE5-64E1C199DA6B}" type="datetimeFigureOut">
              <a:rPr lang="zh-CN" altLang="en-US" smtClean="0"/>
              <a:t>2020/3/23</a:t>
            </a:fld>
            <a:endParaRPr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527689A-8E3A-4524-84D2-0FE1CB576605}" type="slidenum">
              <a:rPr lang="zh-CN" altLang="en-US" smtClean="0"/>
              <a:t>‹#›</a:t>
            </a:fld>
            <a:endParaRPr lang="zh-CN" altLang="en-US"/>
          </a:p>
        </p:txBody>
      </p:sp>
    </p:spTree>
    <p:extLst>
      <p:ext uri="{BB962C8B-B14F-4D97-AF65-F5344CB8AC3E}">
        <p14:creationId xmlns:p14="http://schemas.microsoft.com/office/powerpoint/2010/main" val="2299988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66D821-B5AD-4E89-BCE5-64E1C199DA6B}" type="datetimeFigureOut">
              <a:rPr lang="zh-CN" altLang="en-US" smtClean="0"/>
              <a:t>2020/3/23</a:t>
            </a:fld>
            <a:endParaRPr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527689A-8E3A-4524-84D2-0FE1CB576605}" type="slidenum">
              <a:rPr lang="zh-CN" altLang="en-US" smtClean="0"/>
              <a:t>‹#›</a:t>
            </a:fld>
            <a:endParaRPr lang="zh-CN" altLang="en-US"/>
          </a:p>
        </p:txBody>
      </p:sp>
    </p:spTree>
    <p:extLst>
      <p:ext uri="{BB962C8B-B14F-4D97-AF65-F5344CB8AC3E}">
        <p14:creationId xmlns:p14="http://schemas.microsoft.com/office/powerpoint/2010/main" val="667122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66D821-B5AD-4E89-BCE5-64E1C199DA6B}" type="datetimeFigureOut">
              <a:rPr lang="zh-CN" altLang="en-US" smtClean="0"/>
              <a:t>2020/3/23</a:t>
            </a:fld>
            <a:endParaRPr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527689A-8E3A-4524-84D2-0FE1CB576605}" type="slidenum">
              <a:rPr lang="zh-CN" altLang="en-US" smtClean="0"/>
              <a:t>‹#›</a:t>
            </a:fld>
            <a:endParaRPr lang="zh-CN" altLang="en-US"/>
          </a:p>
        </p:txBody>
      </p:sp>
    </p:spTree>
    <p:extLst>
      <p:ext uri="{BB962C8B-B14F-4D97-AF65-F5344CB8AC3E}">
        <p14:creationId xmlns:p14="http://schemas.microsoft.com/office/powerpoint/2010/main" val="1323276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925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45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195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24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517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630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857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26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66D821-B5AD-4E89-BCE5-64E1C199DA6B}" type="datetimeFigureOut">
              <a:rPr lang="zh-CN" altLang="en-US" smtClean="0"/>
              <a:t>2020/3/23</a:t>
            </a:fld>
            <a:endParaRPr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527689A-8E3A-4524-84D2-0FE1CB576605}" type="slidenum">
              <a:rPr lang="zh-CN" altLang="en-US" smtClean="0"/>
              <a:t>‹#›</a:t>
            </a:fld>
            <a:endParaRPr lang="zh-CN" altLang="en-US"/>
          </a:p>
        </p:txBody>
      </p:sp>
    </p:spTree>
    <p:extLst>
      <p:ext uri="{BB962C8B-B14F-4D97-AF65-F5344CB8AC3E}">
        <p14:creationId xmlns:p14="http://schemas.microsoft.com/office/powerpoint/2010/main" val="988320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924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295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179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7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648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812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738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027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相框">
    <p:bg bwMode="auto">
      <p:bgPr>
        <a:solidFill>
          <a:schemeClr val="tx2"/>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E21825D-FCCD-4C57-928F-CACF2ADCEDD1}"/>
              </a:ext>
            </a:extLst>
          </p:cNvPr>
          <p:cNvPicPr>
            <a:picLocks noChangeAspect="1" noChangeArrowheads="1"/>
          </p:cNvPicPr>
          <p:nvPr userDrawn="1">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0" y="3914775"/>
            <a:ext cx="678815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4B633D4E-E708-4E8A-B1EE-455723BAEA83}"/>
              </a:ext>
            </a:extLst>
          </p:cNvPr>
          <p:cNvSpPr/>
          <p:nvPr userDrawn="1">
            <p:custDataLst>
              <p:tags r:id="rId2"/>
            </p:custDataLst>
          </p:nvPr>
        </p:nvSpPr>
        <p:spPr>
          <a:xfrm>
            <a:off x="292100" y="304800"/>
            <a:ext cx="11607800" cy="624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noProof="1"/>
          </a:p>
        </p:txBody>
      </p:sp>
      <p:sp>
        <p:nvSpPr>
          <p:cNvPr id="2" name="标题 1"/>
          <p:cNvSpPr>
            <a:spLocks noGrp="1"/>
          </p:cNvSpPr>
          <p:nvPr>
            <p:ph type="title"/>
          </p:nvPr>
        </p:nvSpPr>
        <p:spPr>
          <a:xfrm>
            <a:off x="1281600" y="1249200"/>
            <a:ext cx="9626400" cy="723600"/>
          </a:xfrm>
        </p:spPr>
        <p:txBody>
          <a:bodyPr anchor="ctr"/>
          <a:lstStyle>
            <a:lvl1pPr>
              <a:defRPr sz="3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noProof="1"/>
              <a:t>单击此处编辑母版标题样式</a:t>
            </a:r>
          </a:p>
        </p:txBody>
      </p:sp>
      <p:sp>
        <p:nvSpPr>
          <p:cNvPr id="7" name="内容占位符 6"/>
          <p:cNvSpPr>
            <a:spLocks noGrp="1"/>
          </p:cNvSpPr>
          <p:nvPr>
            <p:ph sz="quarter" idx="13"/>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6" name="日期占位符 2">
            <a:extLst>
              <a:ext uri="{FF2B5EF4-FFF2-40B4-BE49-F238E27FC236}">
                <a16:creationId xmlns:a16="http://schemas.microsoft.com/office/drawing/2014/main" id="{3AB2C0BD-188D-4F2A-BAF4-1860DE6F0FA5}"/>
              </a:ext>
            </a:extLst>
          </p:cNvPr>
          <p:cNvSpPr>
            <a:spLocks noGrp="1"/>
          </p:cNvSpPr>
          <p:nvPr>
            <p:ph type="dt" sz="half" idx="14"/>
            <p:custDataLst>
              <p:tags r:id="rId3"/>
            </p:custDataLst>
          </p:nvPr>
        </p:nvSpPr>
        <p:spPr/>
        <p:txBody>
          <a:bodyPr/>
          <a:lstStyle>
            <a:lvl1pPr>
              <a:defRPr/>
            </a:lvl1pPr>
          </a:lstStyle>
          <a:p>
            <a:pPr>
              <a:defRPr/>
            </a:pPr>
            <a:fld id="{BB68BC71-5138-431B-8BFA-D1C6480B9320}" type="datetimeFigureOut">
              <a:rPr lang="zh-CN" altLang="en-US"/>
              <a:pPr>
                <a:defRPr/>
              </a:pPr>
              <a:t>2020/3/23</a:t>
            </a:fld>
            <a:endParaRPr lang="zh-CN" altLang="en-US"/>
          </a:p>
        </p:txBody>
      </p:sp>
      <p:sp>
        <p:nvSpPr>
          <p:cNvPr id="8" name="页脚占位符 3">
            <a:extLst>
              <a:ext uri="{FF2B5EF4-FFF2-40B4-BE49-F238E27FC236}">
                <a16:creationId xmlns:a16="http://schemas.microsoft.com/office/drawing/2014/main" id="{6A044136-7DCE-47AA-858C-918EE38A4E5F}"/>
              </a:ext>
            </a:extLst>
          </p:cNvPr>
          <p:cNvSpPr>
            <a:spLocks noGrp="1"/>
          </p:cNvSpPr>
          <p:nvPr>
            <p:ph type="ftr" sz="quarter" idx="15"/>
            <p:custDataLst>
              <p:tags r:id="rId4"/>
            </p:custDataLst>
          </p:nvPr>
        </p:nvSpPr>
        <p:spPr/>
        <p:txBody>
          <a:bodyPr/>
          <a:lstStyle>
            <a:lvl1pPr>
              <a:defRPr/>
            </a:lvl1pPr>
          </a:lstStyle>
          <a:p>
            <a:pPr>
              <a:defRPr/>
            </a:pPr>
            <a:endParaRPr lang="zh-CN" altLang="en-US"/>
          </a:p>
        </p:txBody>
      </p:sp>
      <p:sp>
        <p:nvSpPr>
          <p:cNvPr id="9" name="灯片编号占位符 4">
            <a:extLst>
              <a:ext uri="{FF2B5EF4-FFF2-40B4-BE49-F238E27FC236}">
                <a16:creationId xmlns:a16="http://schemas.microsoft.com/office/drawing/2014/main" id="{1750768C-A1FF-4C8B-A223-F997602AA245}"/>
              </a:ext>
            </a:extLst>
          </p:cNvPr>
          <p:cNvSpPr>
            <a:spLocks noGrp="1"/>
          </p:cNvSpPr>
          <p:nvPr>
            <p:ph type="sldNum" sz="quarter" idx="16"/>
            <p:custDataLst>
              <p:tags r:id="rId5"/>
            </p:custDataLst>
          </p:nvPr>
        </p:nvSpPr>
        <p:spPr/>
        <p:txBody>
          <a:bodyPr/>
          <a:lstStyle>
            <a:lvl1pPr>
              <a:defRPr/>
            </a:lvl1pPr>
          </a:lstStyle>
          <a:p>
            <a:fld id="{63B68496-DD57-4DA8-B5F1-20BCE5B0C3C4}" type="slidenum">
              <a:rPr lang="zh-CN" altLang="en-US"/>
              <a:pPr/>
              <a:t>‹#›</a:t>
            </a:fld>
            <a:endParaRPr lang="zh-CN" altLang="en-US"/>
          </a:p>
        </p:txBody>
      </p:sp>
    </p:spTree>
    <p:extLst>
      <p:ext uri="{BB962C8B-B14F-4D97-AF65-F5344CB8AC3E}">
        <p14:creationId xmlns:p14="http://schemas.microsoft.com/office/powerpoint/2010/main" val="3668040032"/>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66D821-B5AD-4E89-BCE5-64E1C199DA6B}" type="datetimeFigureOut">
              <a:rPr lang="zh-CN" altLang="en-US" smtClean="0"/>
              <a:t>2020/3/23</a:t>
            </a:fld>
            <a:endParaRPr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527689A-8E3A-4524-84D2-0FE1CB576605}" type="slidenum">
              <a:rPr lang="zh-CN" altLang="en-US" smtClean="0"/>
              <a:t>‹#›</a:t>
            </a:fld>
            <a:endParaRPr lang="zh-CN" altLang="en-US"/>
          </a:p>
        </p:txBody>
      </p:sp>
    </p:spTree>
    <p:extLst>
      <p:ext uri="{BB962C8B-B14F-4D97-AF65-F5344CB8AC3E}">
        <p14:creationId xmlns:p14="http://schemas.microsoft.com/office/powerpoint/2010/main" val="663985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66D821-B5AD-4E89-BCE5-64E1C199DA6B}" type="datetimeFigureOut">
              <a:rPr lang="zh-CN" altLang="en-US" smtClean="0"/>
              <a:t>2020/3/23</a:t>
            </a:fld>
            <a:endParaRPr lang="zh-CN"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527689A-8E3A-4524-84D2-0FE1CB576605}" type="slidenum">
              <a:rPr lang="zh-CN" altLang="en-US" smtClean="0"/>
              <a:t>‹#›</a:t>
            </a:fld>
            <a:endParaRPr lang="zh-CN" altLang="en-US"/>
          </a:p>
        </p:txBody>
      </p:sp>
    </p:spTree>
    <p:extLst>
      <p:ext uri="{BB962C8B-B14F-4D97-AF65-F5344CB8AC3E}">
        <p14:creationId xmlns:p14="http://schemas.microsoft.com/office/powerpoint/2010/main" val="5700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66D821-B5AD-4E89-BCE5-64E1C199DA6B}" type="datetimeFigureOut">
              <a:rPr lang="zh-CN" altLang="en-US" smtClean="0"/>
              <a:t>2020/3/23</a:t>
            </a:fld>
            <a:endParaRPr lang="zh-CN" alt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527689A-8E3A-4524-84D2-0FE1CB576605}" type="slidenum">
              <a:rPr lang="zh-CN" altLang="en-US" smtClean="0"/>
              <a:t>‹#›</a:t>
            </a:fld>
            <a:endParaRPr lang="zh-CN" altLang="en-US"/>
          </a:p>
        </p:txBody>
      </p:sp>
    </p:spTree>
    <p:extLst>
      <p:ext uri="{BB962C8B-B14F-4D97-AF65-F5344CB8AC3E}">
        <p14:creationId xmlns:p14="http://schemas.microsoft.com/office/powerpoint/2010/main" val="3464899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66D821-B5AD-4E89-BCE5-64E1C199DA6B}" type="datetimeFigureOut">
              <a:rPr lang="zh-CN" altLang="en-US" smtClean="0"/>
              <a:t>2020/3/23</a:t>
            </a:fld>
            <a:endParaRPr lang="zh-CN" alt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527689A-8E3A-4524-84D2-0FE1CB576605}" type="slidenum">
              <a:rPr lang="zh-CN" altLang="en-US" smtClean="0"/>
              <a:t>‹#›</a:t>
            </a:fld>
            <a:endParaRPr lang="zh-CN" altLang="en-US"/>
          </a:p>
        </p:txBody>
      </p:sp>
    </p:spTree>
    <p:extLst>
      <p:ext uri="{BB962C8B-B14F-4D97-AF65-F5344CB8AC3E}">
        <p14:creationId xmlns:p14="http://schemas.microsoft.com/office/powerpoint/2010/main" val="4046033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66D821-B5AD-4E89-BCE5-64E1C199DA6B}" type="datetimeFigureOut">
              <a:rPr lang="zh-CN" altLang="en-US" smtClean="0"/>
              <a:t>2020/3/23</a:t>
            </a:fld>
            <a:endParaRPr lang="zh-CN" alt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527689A-8E3A-4524-84D2-0FE1CB576605}" type="slidenum">
              <a:rPr lang="zh-CN" altLang="en-US" smtClean="0"/>
              <a:t>‹#›</a:t>
            </a:fld>
            <a:endParaRPr lang="zh-CN" altLang="en-US"/>
          </a:p>
        </p:txBody>
      </p:sp>
    </p:spTree>
    <p:extLst>
      <p:ext uri="{BB962C8B-B14F-4D97-AF65-F5344CB8AC3E}">
        <p14:creationId xmlns:p14="http://schemas.microsoft.com/office/powerpoint/2010/main" val="3951476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66D821-B5AD-4E89-BCE5-64E1C199DA6B}" type="datetimeFigureOut">
              <a:rPr lang="zh-CN" altLang="en-US" smtClean="0"/>
              <a:t>2020/3/23</a:t>
            </a:fld>
            <a:endParaRPr lang="zh-CN"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527689A-8E3A-4524-84D2-0FE1CB576605}" type="slidenum">
              <a:rPr lang="zh-CN" altLang="en-US" smtClean="0"/>
              <a:t>‹#›</a:t>
            </a:fld>
            <a:endParaRPr lang="zh-CN" altLang="en-US"/>
          </a:p>
        </p:txBody>
      </p:sp>
    </p:spTree>
    <p:extLst>
      <p:ext uri="{BB962C8B-B14F-4D97-AF65-F5344CB8AC3E}">
        <p14:creationId xmlns:p14="http://schemas.microsoft.com/office/powerpoint/2010/main" val="14078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66D821-B5AD-4E89-BCE5-64E1C199DA6B}" type="datetimeFigureOut">
              <a:rPr lang="zh-CN" altLang="en-US" smtClean="0"/>
              <a:t>2020/3/23</a:t>
            </a:fld>
            <a:endParaRPr lang="zh-CN"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527689A-8E3A-4524-84D2-0FE1CB576605}" type="slidenum">
              <a:rPr lang="zh-CN" altLang="en-US" smtClean="0"/>
              <a:t>‹#›</a:t>
            </a:fld>
            <a:endParaRPr lang="zh-CN" altLang="en-US"/>
          </a:p>
        </p:txBody>
      </p:sp>
    </p:spTree>
    <p:extLst>
      <p:ext uri="{BB962C8B-B14F-4D97-AF65-F5344CB8AC3E}">
        <p14:creationId xmlns:p14="http://schemas.microsoft.com/office/powerpoint/2010/main" val="3612842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3">
            <a:extLst>
              <a:ext uri="{FF2B5EF4-FFF2-40B4-BE49-F238E27FC236}">
                <a16:creationId xmlns:a16="http://schemas.microsoft.com/office/drawing/2014/main" id="{7C3DA7E5-A7D0-427A-B060-3322364A1C27}"/>
              </a:ext>
            </a:extLst>
          </p:cNvPr>
          <p:cNvPicPr>
            <a:picLocks noChangeAspect="1" noChangeArrowheads="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218394" y="240618"/>
            <a:ext cx="3270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a:extLst>
              <a:ext uri="{FF2B5EF4-FFF2-40B4-BE49-F238E27FC236}">
                <a16:creationId xmlns:a16="http://schemas.microsoft.com/office/drawing/2014/main" id="{76E9B317-68B4-41D0-B184-2CB3BC429EE5}"/>
              </a:ext>
            </a:extLst>
          </p:cNvPr>
          <p:cNvSpPr txBox="1">
            <a:spLocks noChangeArrowheads="1"/>
          </p:cNvSpPr>
          <p:nvPr userDrawn="1"/>
        </p:nvSpPr>
        <p:spPr bwMode="auto">
          <a:xfrm>
            <a:off x="545419" y="122733"/>
            <a:ext cx="6367236"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eaLnBrk="0" hangingPunct="0">
              <a:buFontTx/>
              <a:buNone/>
              <a:defRPr/>
            </a:pPr>
            <a:r>
              <a:rPr lang="zh-CN" altLang="en-US" sz="1050" b="1" dirty="0">
                <a:solidFill>
                  <a:schemeClr val="tx2"/>
                </a:solidFill>
                <a:latin typeface="华文楷体" panose="02010600040101010101" pitchFamily="2" charset="-122"/>
                <a:ea typeface="华文楷体" panose="02010600040101010101" pitchFamily="2" charset="-122"/>
                <a:sym typeface="+mn-ea"/>
              </a:rPr>
              <a:t>储能与氢能技术研究室，中国科学院广州能源研究所</a:t>
            </a:r>
            <a:endParaRPr lang="en-US" altLang="zh-CN" sz="1050" b="1" dirty="0">
              <a:solidFill>
                <a:schemeClr val="tx2"/>
              </a:solidFill>
              <a:latin typeface="华文楷体" panose="02010600040101010101" pitchFamily="2" charset="-122"/>
              <a:ea typeface="华文楷体" panose="02010600040101010101" pitchFamily="2" charset="-122"/>
              <a:sym typeface="+mn-ea"/>
            </a:endParaRPr>
          </a:p>
          <a:p>
            <a:pPr eaLnBrk="0" hangingPunct="0">
              <a:buFontTx/>
              <a:buNone/>
              <a:defRPr/>
            </a:pPr>
            <a:r>
              <a:rPr lang="en-US" altLang="zh-CN" sz="1050" b="1" dirty="0">
                <a:solidFill>
                  <a:schemeClr val="tx2"/>
                </a:solidFill>
                <a:latin typeface="Times New Roman" panose="02020603050405020304" pitchFamily="18" charset="0"/>
                <a:ea typeface="华文楷体" panose="02010600040101010101" pitchFamily="2" charset="-122"/>
                <a:cs typeface="Times New Roman" panose="02020603050405020304" pitchFamily="18" charset="0"/>
                <a:sym typeface="+mn-ea"/>
              </a:rPr>
              <a:t>Laboratory of Energy Storage &amp; Hydrogen Technologies</a:t>
            </a:r>
          </a:p>
          <a:p>
            <a:pPr eaLnBrk="0" hangingPunct="0">
              <a:buFontTx/>
              <a:buNone/>
              <a:defRPr/>
            </a:pPr>
            <a:r>
              <a:rPr lang="en-US" altLang="zh-CN" sz="1050" b="1" dirty="0">
                <a:solidFill>
                  <a:schemeClr val="tx2"/>
                </a:solidFill>
                <a:latin typeface="Times New Roman" panose="02020603050405020304" pitchFamily="18" charset="0"/>
                <a:ea typeface="华文楷体" panose="02010600040101010101" pitchFamily="2" charset="-122"/>
                <a:cs typeface="Times New Roman" panose="02020603050405020304" pitchFamily="18" charset="0"/>
                <a:sym typeface="+mn-ea"/>
              </a:rPr>
              <a:t>Guangzhou Institute of Energy Conversion, Chinese Academy of Sciences </a:t>
            </a:r>
          </a:p>
        </p:txBody>
      </p:sp>
      <p:cxnSp>
        <p:nvCxnSpPr>
          <p:cNvPr id="14" name="直接连接符 13">
            <a:extLst>
              <a:ext uri="{FF2B5EF4-FFF2-40B4-BE49-F238E27FC236}">
                <a16:creationId xmlns:a16="http://schemas.microsoft.com/office/drawing/2014/main" id="{E10C74F0-F84A-4C56-96AC-986CC76C8D58}"/>
              </a:ext>
            </a:extLst>
          </p:cNvPr>
          <p:cNvCxnSpPr>
            <a:cxnSpLocks/>
          </p:cNvCxnSpPr>
          <p:nvPr userDrawn="1"/>
        </p:nvCxnSpPr>
        <p:spPr>
          <a:xfrm flipH="1">
            <a:off x="137886" y="699814"/>
            <a:ext cx="11835720" cy="28167"/>
          </a:xfrm>
          <a:prstGeom prst="line">
            <a:avLst/>
          </a:prstGeom>
          <a:ln w="38100" cmpd="sng">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6AF37C7E-BB89-44AA-B5B0-2EDC2FC45898}"/>
              </a:ext>
            </a:extLst>
          </p:cNvPr>
          <p:cNvSpPr/>
          <p:nvPr userDrawn="1"/>
        </p:nvSpPr>
        <p:spPr>
          <a:xfrm>
            <a:off x="6806521" y="122733"/>
            <a:ext cx="5167085" cy="584775"/>
          </a:xfrm>
          <a:prstGeom prst="rect">
            <a:avLst/>
          </a:prstGeom>
        </p:spPr>
        <p:txBody>
          <a:bodyPr wrap="square">
            <a:spAutoFit/>
          </a:bodyPr>
          <a:lstStyle/>
          <a:p>
            <a:pPr algn="r">
              <a:spcAft>
                <a:spcPts val="0"/>
              </a:spcAft>
            </a:pPr>
            <a:r>
              <a:rPr lang="en-GB" altLang="zh-CN" sz="1800" kern="1200" dirty="0">
                <a:solidFill>
                  <a:schemeClr val="tx1"/>
                </a:solidFill>
                <a:effectLst/>
                <a:latin typeface="+mn-lt"/>
                <a:ea typeface="+mn-ea"/>
                <a:cs typeface="+mn-cs"/>
              </a:rPr>
              <a:t>Conference on Medium-Duration Energy Storage</a:t>
            </a:r>
            <a:endParaRPr lang="en-GB" altLang="zh-CN" sz="1800" dirty="0">
              <a:solidFill>
                <a:schemeClr val="tx1">
                  <a:lumMod val="65000"/>
                  <a:lumOff val="35000"/>
                </a:schemeClr>
              </a:solidFill>
              <a:effectLst/>
              <a:latin typeface="Calibri" panose="020F0502020204030204" pitchFamily="34" charset="0"/>
              <a:ea typeface="等线" panose="02010600030101010101" pitchFamily="2" charset="-122"/>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GB" altLang="zh-CN" sz="1400" b="1" dirty="0">
                <a:solidFill>
                  <a:schemeClr val="tx1">
                    <a:lumMod val="65000"/>
                    <a:lumOff val="35000"/>
                  </a:schemeClr>
                </a:solidFill>
                <a:effectLst/>
                <a:latin typeface="Calibri" panose="020F0502020204030204" pitchFamily="34" charset="0"/>
                <a:ea typeface="FangSong" panose="02010609060101010101" pitchFamily="49" charset="-122"/>
                <a:cs typeface="Calibri" panose="020F0502020204030204" pitchFamily="34" charset="0"/>
              </a:rPr>
              <a:t>23 March 2020, London, U</a:t>
            </a:r>
            <a:r>
              <a:rPr lang="en-GB" altLang="zh-CN" sz="1400" b="1" kern="1200" dirty="0">
                <a:solidFill>
                  <a:schemeClr val="tx1">
                    <a:lumMod val="65000"/>
                    <a:lumOff val="35000"/>
                  </a:schemeClr>
                </a:solidFill>
                <a:effectLst/>
                <a:latin typeface="+mn-lt"/>
                <a:ea typeface="+mn-ea"/>
                <a:cs typeface="+mn-cs"/>
              </a:rPr>
              <a:t>nited Kingdom</a:t>
            </a:r>
            <a:endParaRPr lang="zh-CN" altLang="zh-CN" sz="1050" dirty="0">
              <a:solidFill>
                <a:schemeClr val="tx1">
                  <a:lumMod val="65000"/>
                  <a:lumOff val="35000"/>
                </a:schemeClr>
              </a:solidFill>
              <a:effectLst/>
              <a:latin typeface="Calibri" panose="020F0502020204030204" pitchFamily="34"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62191730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2" r:id="rId13"/>
    <p:sldLayoutId id="2147483825" r:id="rId14"/>
    <p:sldLayoutId id="2147483826" r:id="rId15"/>
    <p:sldLayoutId id="2147483833" r:id="rId16"/>
    <p:sldLayoutId id="2147483837" r:id="rId17"/>
    <p:sldLayoutId id="2147483654" r:id="rId18"/>
    <p:sldLayoutId id="2147483656" r:id="rId19"/>
    <p:sldLayoutId id="2147483657" r:id="rId20"/>
    <p:sldLayoutId id="2147483658" r:id="rId21"/>
    <p:sldLayoutId id="2147483659" r:id="rId22"/>
    <p:sldLayoutId id="2147483661" r:id="rId23"/>
    <p:sldLayoutId id="2147483662" r:id="rId24"/>
    <p:sldLayoutId id="2147483663" r:id="rId25"/>
    <p:sldLayoutId id="2147483664" r:id="rId26"/>
    <p:sldLayoutId id="2147483702" r:id="rId27"/>
    <p:sldLayoutId id="214748383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fengzp@ms.giec.ac.cn"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8.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7.png"/><Relationship Id="rId7"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9.jpeg"/><Relationship Id="rId5" Type="http://schemas.openxmlformats.org/officeDocument/2006/relationships/image" Target="../media/image30.jpeg"/><Relationship Id="rId10" Type="http://schemas.openxmlformats.org/officeDocument/2006/relationships/image" Target="../media/image31.png"/><Relationship Id="rId4" Type="http://schemas.openxmlformats.org/officeDocument/2006/relationships/image" Target="../media/image29.jpeg"/><Relationship Id="rId9" Type="http://schemas.openxmlformats.org/officeDocument/2006/relationships/image" Target="../media/image3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45.jpe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notesSlide" Target="../notesSlides/notesSlide11.xml"/><Relationship Id="rId4"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8.xml"/><Relationship Id="rId1" Type="http://schemas.openxmlformats.org/officeDocument/2006/relationships/tags" Target="../tags/tag12.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slideLayout" Target="../slideLayouts/slideLayout28.xml"/><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tags" Target="../tags/tag14.xml"/><Relationship Id="rId16" Type="http://schemas.openxmlformats.org/officeDocument/2006/relationships/image" Target="../media/image56.emf"/><Relationship Id="rId1" Type="http://schemas.openxmlformats.org/officeDocument/2006/relationships/tags" Target="../tags/tag1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45.jpeg"/><Relationship Id="rId10" Type="http://schemas.openxmlformats.org/officeDocument/2006/relationships/image" Target="../media/image51.png"/><Relationship Id="rId4" Type="http://schemas.openxmlformats.org/officeDocument/2006/relationships/notesSlide" Target="../notesSlides/notesSlide13.xml"/><Relationship Id="rId9" Type="http://schemas.openxmlformats.org/officeDocument/2006/relationships/image" Target="../media/image50.png"/><Relationship Id="rId1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45.jpe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6.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304140" y="1372532"/>
            <a:ext cx="9583709" cy="16406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lgn="ctr" rtl="0" fontAlgn="base">
              <a:spcBef>
                <a:spcPct val="0"/>
              </a:spcBef>
              <a:spcAft>
                <a:spcPct val="0"/>
              </a:spcAft>
              <a:defRPr sz="60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defTabSz="685800">
              <a:defRPr/>
            </a:pPr>
            <a:r>
              <a:rPr lang="en-GB" altLang="zh-CN" sz="3600" dirty="0">
                <a:solidFill>
                  <a:srgbClr val="0000FF"/>
                </a:solidFill>
                <a:latin typeface="Arial Black" panose="020B0A04020102020204" pitchFamily="34" charset="0"/>
              </a:rPr>
              <a:t>A latent heat pump (LHP) technology</a:t>
            </a:r>
          </a:p>
          <a:p>
            <a:pPr defTabSz="685800">
              <a:defRPr/>
            </a:pPr>
            <a:r>
              <a:rPr lang="en-GB" altLang="zh-CN" sz="3600" dirty="0">
                <a:solidFill>
                  <a:srgbClr val="0000FF"/>
                </a:solidFill>
                <a:latin typeface="Arial Black" panose="020B0A04020102020204" pitchFamily="34" charset="0"/>
              </a:rPr>
              <a:t> with ice slurry as media</a:t>
            </a:r>
          </a:p>
          <a:p>
            <a:pPr defTabSz="685800">
              <a:defRPr/>
            </a:pPr>
            <a:endParaRPr lang="en-GB" altLang="zh-CN" sz="3600" dirty="0">
              <a:solidFill>
                <a:srgbClr val="0000FF"/>
              </a:solidFill>
              <a:latin typeface="Arial Black" panose="020B0A04020102020204" pitchFamily="34" charset="0"/>
              <a:ea typeface="黑体" panose="02010609060101010101" pitchFamily="49" charset="-122"/>
            </a:endParaRPr>
          </a:p>
          <a:p>
            <a:pPr defTabSz="685800">
              <a:defRPr/>
            </a:pPr>
            <a:r>
              <a:rPr lang="en-US" altLang="zh-CN" sz="2400" dirty="0">
                <a:solidFill>
                  <a:srgbClr val="FF0000"/>
                </a:solidFill>
                <a:latin typeface="Arial Black" panose="020B0A04020102020204" pitchFamily="34" charset="0"/>
                <a:ea typeface="黑体" panose="02010609060101010101" pitchFamily="49" charset="-122"/>
              </a:rPr>
              <a:t>How </a:t>
            </a:r>
            <a:r>
              <a:rPr lang="en-GB" altLang="zh-CN" sz="2400" dirty="0">
                <a:solidFill>
                  <a:srgbClr val="FF0000"/>
                </a:solidFill>
                <a:latin typeface="Arial Black" panose="020B0A04020102020204" pitchFamily="34" charset="0"/>
                <a:ea typeface="黑体" panose="02010609060101010101" pitchFamily="49" charset="-122"/>
              </a:rPr>
              <a:t>ice slurry technology can unlock the electrification of winter heating in Northern Europe </a:t>
            </a:r>
            <a:endParaRPr lang="zh-CN" altLang="en-US" sz="2400" dirty="0">
              <a:solidFill>
                <a:srgbClr val="FF0000"/>
              </a:solidFill>
              <a:latin typeface="Arial Black" panose="020B0A04020102020204" pitchFamily="34" charset="0"/>
              <a:ea typeface="黑体" panose="02010609060101010101" pitchFamily="49" charset="-122"/>
            </a:endParaRPr>
          </a:p>
        </p:txBody>
      </p:sp>
      <p:sp>
        <p:nvSpPr>
          <p:cNvPr id="4" name="文本框 3"/>
          <p:cNvSpPr txBox="1"/>
          <p:nvPr/>
        </p:nvSpPr>
        <p:spPr>
          <a:xfrm>
            <a:off x="1597889" y="5856141"/>
            <a:ext cx="9143998" cy="707886"/>
          </a:xfrm>
          <a:prstGeom prst="rect">
            <a:avLst/>
          </a:prstGeom>
          <a:noFill/>
        </p:spPr>
        <p:txBody>
          <a:bodyPr wrap="square" rtlCol="0">
            <a:spAutoFit/>
          </a:bodyPr>
          <a:lstStyle/>
          <a:p>
            <a:pPr algn="ctr"/>
            <a:r>
              <a:rPr lang="en-US" altLang="zh-CN" sz="2000" dirty="0">
                <a:solidFill>
                  <a:srgbClr val="0000FF"/>
                </a:solidFill>
                <a:latin typeface="Times New Roman" panose="02020603050405020304" pitchFamily="18" charset="0"/>
                <a:ea typeface="隶书" panose="02010509060101010101" pitchFamily="49" charset="-122"/>
                <a:cs typeface="Times New Roman" panose="02020603050405020304" pitchFamily="18" charset="0"/>
              </a:rPr>
              <a:t>Laboratory of Energy Storage Technology</a:t>
            </a:r>
          </a:p>
          <a:p>
            <a:pPr algn="ctr"/>
            <a:r>
              <a:rPr lang="en-US" altLang="zh-CN" sz="2000" dirty="0">
                <a:solidFill>
                  <a:srgbClr val="0000FF"/>
                </a:solidFill>
                <a:latin typeface="Times New Roman" panose="02020603050405020304" pitchFamily="18" charset="0"/>
                <a:ea typeface="隶书" panose="02010509060101010101" pitchFamily="49" charset="-122"/>
                <a:cs typeface="Times New Roman" panose="02020603050405020304" pitchFamily="18" charset="0"/>
              </a:rPr>
              <a:t>Guangzhou Institution of Energy Conversion, Chinese Academy of Sciences</a:t>
            </a:r>
          </a:p>
        </p:txBody>
      </p:sp>
      <p:sp>
        <p:nvSpPr>
          <p:cNvPr id="2" name="矩形 1"/>
          <p:cNvSpPr/>
          <p:nvPr/>
        </p:nvSpPr>
        <p:spPr>
          <a:xfrm>
            <a:off x="4671567" y="4665162"/>
            <a:ext cx="2848857" cy="1077218"/>
          </a:xfrm>
          <a:prstGeom prst="rect">
            <a:avLst/>
          </a:prstGeom>
        </p:spPr>
        <p:txBody>
          <a:bodyPr wrap="none">
            <a:spAutoFit/>
          </a:bodyPr>
          <a:lstStyle/>
          <a:p>
            <a:pPr algn="ctr">
              <a:spcBef>
                <a:spcPts val="600"/>
              </a:spcBef>
            </a:pPr>
            <a:r>
              <a:rPr lang="en-US" altLang="zh-CN" b="1" dirty="0" err="1">
                <a:solidFill>
                  <a:srgbClr val="002060"/>
                </a:solidFill>
                <a:latin typeface="华文楷体" panose="02010600040101010101" pitchFamily="2" charset="-122"/>
                <a:ea typeface="华文楷体" panose="02010600040101010101" pitchFamily="2" charset="-122"/>
              </a:rPr>
              <a:t>Ziping</a:t>
            </a:r>
            <a:r>
              <a:rPr lang="en-US" altLang="zh-CN" b="1" dirty="0">
                <a:solidFill>
                  <a:srgbClr val="002060"/>
                </a:solidFill>
                <a:latin typeface="华文楷体" panose="02010600040101010101" pitchFamily="2" charset="-122"/>
                <a:ea typeface="华文楷体" panose="02010600040101010101" pitchFamily="2" charset="-122"/>
              </a:rPr>
              <a:t> Feng</a:t>
            </a:r>
            <a:r>
              <a:rPr lang="zh-CN" altLang="en-US" b="1" dirty="0">
                <a:solidFill>
                  <a:srgbClr val="002060"/>
                </a:solidFill>
                <a:latin typeface="华文楷体" panose="02010600040101010101" pitchFamily="2" charset="-122"/>
                <a:ea typeface="华文楷体" panose="02010600040101010101" pitchFamily="2" charset="-122"/>
              </a:rPr>
              <a:t>（</a:t>
            </a:r>
            <a:r>
              <a:rPr lang="en-US" altLang="zh-CN" b="1" dirty="0">
                <a:solidFill>
                  <a:srgbClr val="002060"/>
                </a:solidFill>
                <a:latin typeface="华文楷体" panose="02010600040101010101" pitchFamily="2" charset="-122"/>
                <a:ea typeface="华文楷体" panose="02010600040101010101" pitchFamily="2" charset="-122"/>
              </a:rPr>
              <a:t>Ph. D, Prof.</a:t>
            </a:r>
            <a:r>
              <a:rPr lang="zh-CN" altLang="en-US" b="1" dirty="0">
                <a:solidFill>
                  <a:srgbClr val="002060"/>
                </a:solidFill>
                <a:latin typeface="华文楷体" panose="02010600040101010101" pitchFamily="2" charset="-122"/>
                <a:ea typeface="华文楷体" panose="02010600040101010101" pitchFamily="2" charset="-122"/>
              </a:rPr>
              <a:t>）</a:t>
            </a:r>
            <a:endParaRPr lang="en-US" altLang="zh-CN" b="1" dirty="0">
              <a:solidFill>
                <a:srgbClr val="002060"/>
              </a:solidFill>
              <a:latin typeface="华文楷体" panose="02010600040101010101" pitchFamily="2" charset="-122"/>
              <a:ea typeface="华文楷体" panose="02010600040101010101" pitchFamily="2" charset="-122"/>
            </a:endParaRPr>
          </a:p>
          <a:p>
            <a:pPr algn="ctr">
              <a:spcBef>
                <a:spcPts val="600"/>
              </a:spcBef>
            </a:pPr>
            <a:r>
              <a:rPr lang="en-US" altLang="zh-CN" b="1" dirty="0">
                <a:solidFill>
                  <a:srgbClr val="002060"/>
                </a:solidFill>
                <a:latin typeface="华文楷体" panose="02010600040101010101" pitchFamily="2" charset="-122"/>
                <a:ea typeface="华文楷体" panose="02010600040101010101" pitchFamily="2" charset="-122"/>
              </a:rPr>
              <a:t>Email: </a:t>
            </a:r>
            <a:r>
              <a:rPr lang="en-US" altLang="zh-CN" b="1" dirty="0">
                <a:solidFill>
                  <a:srgbClr val="002060"/>
                </a:solidFill>
                <a:latin typeface="华文楷体" panose="02010600040101010101" pitchFamily="2" charset="-122"/>
                <a:ea typeface="华文楷体" panose="02010600040101010101" pitchFamily="2" charset="-122"/>
                <a:hlinkClick r:id="rId2"/>
              </a:rPr>
              <a:t>fengzp@ms.giec.ac.cn</a:t>
            </a:r>
            <a:endParaRPr lang="en-US" altLang="zh-CN" b="1" dirty="0">
              <a:solidFill>
                <a:srgbClr val="002060"/>
              </a:solidFill>
              <a:latin typeface="华文楷体" panose="02010600040101010101" pitchFamily="2" charset="-122"/>
              <a:ea typeface="华文楷体" panose="02010600040101010101" pitchFamily="2" charset="-122"/>
            </a:endParaRPr>
          </a:p>
          <a:p>
            <a:pPr algn="ctr">
              <a:spcBef>
                <a:spcPts val="600"/>
              </a:spcBef>
            </a:pPr>
            <a:r>
              <a:rPr lang="en-US" altLang="zh-CN" b="1" dirty="0">
                <a:solidFill>
                  <a:srgbClr val="002060"/>
                </a:solidFill>
                <a:latin typeface="华文楷体" panose="02010600040101010101" pitchFamily="2" charset="-122"/>
                <a:ea typeface="华文楷体" panose="02010600040101010101" pitchFamily="2" charset="-122"/>
              </a:rPr>
              <a:t>Mobile: +86-13570091132</a:t>
            </a:r>
          </a:p>
        </p:txBody>
      </p:sp>
    </p:spTree>
    <p:extLst>
      <p:ext uri="{BB962C8B-B14F-4D97-AF65-F5344CB8AC3E}">
        <p14:creationId xmlns:p14="http://schemas.microsoft.com/office/powerpoint/2010/main" val="1259924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p:cNvSpPr/>
          <p:nvPr/>
        </p:nvSpPr>
        <p:spPr>
          <a:xfrm>
            <a:off x="2066432" y="4729392"/>
            <a:ext cx="3511697" cy="757130"/>
          </a:xfrm>
          <a:prstGeom prst="rect">
            <a:avLst/>
          </a:prstGeom>
        </p:spPr>
        <p:txBody>
          <a:bodyPr wrap="square">
            <a:spAutoFit/>
          </a:bodyPr>
          <a:lstStyle/>
          <a:p>
            <a:pPr algn="ctr">
              <a:lnSpc>
                <a:spcPct val="120000"/>
              </a:lnSpc>
            </a:pPr>
            <a:r>
              <a:rPr lang="en-US" altLang="zh-CN" dirty="0">
                <a:latin typeface="Arial" panose="020B0604020202020204" pitchFamily="34" charset="0"/>
                <a:ea typeface="黑体" panose="02010609060101010101" pitchFamily="49" charset="-122"/>
                <a:cs typeface="Arial" panose="020B0604020202020204" pitchFamily="34" charset="0"/>
              </a:rPr>
              <a:t>Pasteurized milk processing using ice slurry</a:t>
            </a:r>
            <a:endParaRPr lang="zh-CN" altLang="en-US" dirty="0"/>
          </a:p>
        </p:txBody>
      </p:sp>
      <p:sp>
        <p:nvSpPr>
          <p:cNvPr id="54" name="矩形 53"/>
          <p:cNvSpPr/>
          <p:nvPr/>
        </p:nvSpPr>
        <p:spPr>
          <a:xfrm>
            <a:off x="7544781" y="4729392"/>
            <a:ext cx="2692591" cy="757130"/>
          </a:xfrm>
          <a:prstGeom prst="rect">
            <a:avLst/>
          </a:prstGeom>
        </p:spPr>
        <p:txBody>
          <a:bodyPr wrap="square">
            <a:spAutoFit/>
          </a:bodyPr>
          <a:lstStyle/>
          <a:p>
            <a:pPr algn="ctr">
              <a:lnSpc>
                <a:spcPct val="120000"/>
              </a:lnSpc>
            </a:pPr>
            <a:r>
              <a:rPr lang="en-US" altLang="zh-CN" dirty="0">
                <a:latin typeface="Arial" panose="020B0604020202020204" pitchFamily="34" charset="0"/>
                <a:ea typeface="黑体" panose="02010609060101010101" pitchFamily="49" charset="-122"/>
                <a:cs typeface="Arial" panose="020B0604020202020204" pitchFamily="34" charset="0"/>
              </a:rPr>
              <a:t>Chicken cooling (to 4</a:t>
            </a:r>
            <a:r>
              <a:rPr lang="zh-CN" altLang="en-US" dirty="0">
                <a:latin typeface="Arial" panose="020B0604020202020204" pitchFamily="34" charset="0"/>
                <a:ea typeface="黑体" panose="02010609060101010101" pitchFamily="49" charset="-122"/>
                <a:cs typeface="Arial" panose="020B0604020202020204" pitchFamily="34" charset="0"/>
              </a:rPr>
              <a:t>℃</a:t>
            </a:r>
            <a:r>
              <a:rPr lang="en-US" altLang="zh-CN" dirty="0">
                <a:latin typeface="Arial" panose="020B0604020202020204" pitchFamily="34" charset="0"/>
                <a:ea typeface="黑体" panose="02010609060101010101" pitchFamily="49" charset="-122"/>
                <a:cs typeface="Arial" panose="020B0604020202020204" pitchFamily="34" charset="0"/>
              </a:rPr>
              <a:t>) using ice slurry</a:t>
            </a:r>
            <a:endParaRPr lang="zh-CN" altLang="en-US" dirty="0"/>
          </a:p>
        </p:txBody>
      </p:sp>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1943" t="1666" r="1307" b="3717"/>
          <a:stretch/>
        </p:blipFill>
        <p:spPr>
          <a:xfrm>
            <a:off x="7382175" y="2087945"/>
            <a:ext cx="3017805" cy="2242787"/>
          </a:xfrm>
          <a:prstGeom prst="rect">
            <a:avLst/>
          </a:prstGeom>
        </p:spPr>
      </p:pic>
      <p:sp>
        <p:nvSpPr>
          <p:cNvPr id="15" name="矩形 14"/>
          <p:cNvSpPr/>
          <p:nvPr/>
        </p:nvSpPr>
        <p:spPr>
          <a:xfrm>
            <a:off x="3462241" y="2527575"/>
            <a:ext cx="720080" cy="128133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cxnSp>
        <p:nvCxnSpPr>
          <p:cNvPr id="17" name="直接连接符 16"/>
          <p:cNvCxnSpPr/>
          <p:nvPr/>
        </p:nvCxnSpPr>
        <p:spPr>
          <a:xfrm flipV="1">
            <a:off x="3959619" y="2383559"/>
            <a:ext cx="0" cy="360040"/>
          </a:xfrm>
          <a:prstGeom prst="line">
            <a:avLst/>
          </a:prstGeom>
          <a:noFill/>
          <a:ln w="25400" cap="flat" cmpd="sng" algn="ctr">
            <a:solidFill>
              <a:srgbClr val="66CCFF"/>
            </a:solidFill>
            <a:prstDash val="solid"/>
          </a:ln>
          <a:effectLst/>
        </p:spPr>
      </p:cxnSp>
      <p:cxnSp>
        <p:nvCxnSpPr>
          <p:cNvPr id="18" name="直接连接符 17"/>
          <p:cNvCxnSpPr/>
          <p:nvPr/>
        </p:nvCxnSpPr>
        <p:spPr>
          <a:xfrm>
            <a:off x="3959619" y="2383559"/>
            <a:ext cx="792088" cy="0"/>
          </a:xfrm>
          <a:prstGeom prst="line">
            <a:avLst/>
          </a:prstGeom>
          <a:noFill/>
          <a:ln w="25400" cap="flat" cmpd="sng" algn="ctr">
            <a:solidFill>
              <a:srgbClr val="66CCFF"/>
            </a:solidFill>
            <a:prstDash val="solid"/>
          </a:ln>
          <a:effectLst/>
        </p:spPr>
      </p:cxnSp>
      <p:cxnSp>
        <p:nvCxnSpPr>
          <p:cNvPr id="19" name="直接连接符 18"/>
          <p:cNvCxnSpPr/>
          <p:nvPr/>
        </p:nvCxnSpPr>
        <p:spPr>
          <a:xfrm flipV="1">
            <a:off x="3671587" y="2383559"/>
            <a:ext cx="0" cy="360040"/>
          </a:xfrm>
          <a:prstGeom prst="line">
            <a:avLst/>
          </a:prstGeom>
          <a:noFill/>
          <a:ln w="25400" cap="flat" cmpd="sng" algn="ctr">
            <a:solidFill>
              <a:srgbClr val="FF0000"/>
            </a:solidFill>
            <a:prstDash val="solid"/>
          </a:ln>
          <a:effectLst/>
        </p:spPr>
      </p:cxnSp>
      <p:cxnSp>
        <p:nvCxnSpPr>
          <p:cNvPr id="21" name="直接连接符 20"/>
          <p:cNvCxnSpPr/>
          <p:nvPr/>
        </p:nvCxnSpPr>
        <p:spPr>
          <a:xfrm>
            <a:off x="2879499" y="2383559"/>
            <a:ext cx="792088" cy="0"/>
          </a:xfrm>
          <a:prstGeom prst="line">
            <a:avLst/>
          </a:prstGeom>
          <a:noFill/>
          <a:ln w="25400" cap="flat" cmpd="sng" algn="ctr">
            <a:solidFill>
              <a:srgbClr val="FF0000"/>
            </a:solidFill>
            <a:prstDash val="solid"/>
          </a:ln>
          <a:effectLst/>
        </p:spPr>
      </p:cxnSp>
      <p:cxnSp>
        <p:nvCxnSpPr>
          <p:cNvPr id="22" name="直接连接符 21"/>
          <p:cNvCxnSpPr/>
          <p:nvPr/>
        </p:nvCxnSpPr>
        <p:spPr>
          <a:xfrm flipV="1">
            <a:off x="3959619" y="3558607"/>
            <a:ext cx="0" cy="360040"/>
          </a:xfrm>
          <a:prstGeom prst="line">
            <a:avLst/>
          </a:prstGeom>
          <a:noFill/>
          <a:ln w="25400" cap="flat" cmpd="sng" algn="ctr">
            <a:solidFill>
              <a:srgbClr val="0000FF"/>
            </a:solidFill>
            <a:prstDash val="solid"/>
          </a:ln>
          <a:effectLst/>
        </p:spPr>
      </p:cxnSp>
      <p:cxnSp>
        <p:nvCxnSpPr>
          <p:cNvPr id="23" name="直接连接符 22"/>
          <p:cNvCxnSpPr/>
          <p:nvPr/>
        </p:nvCxnSpPr>
        <p:spPr>
          <a:xfrm flipV="1">
            <a:off x="3671587" y="3558607"/>
            <a:ext cx="0" cy="360040"/>
          </a:xfrm>
          <a:prstGeom prst="line">
            <a:avLst/>
          </a:prstGeom>
          <a:noFill/>
          <a:ln w="25400" cap="flat" cmpd="sng" algn="ctr">
            <a:solidFill>
              <a:srgbClr val="0070C0"/>
            </a:solidFill>
            <a:prstDash val="solid"/>
          </a:ln>
          <a:effectLst/>
        </p:spPr>
      </p:cxnSp>
      <p:cxnSp>
        <p:nvCxnSpPr>
          <p:cNvPr id="24" name="直接连接符 23"/>
          <p:cNvCxnSpPr/>
          <p:nvPr/>
        </p:nvCxnSpPr>
        <p:spPr>
          <a:xfrm>
            <a:off x="3959619" y="3918647"/>
            <a:ext cx="792088" cy="0"/>
          </a:xfrm>
          <a:prstGeom prst="line">
            <a:avLst/>
          </a:prstGeom>
          <a:noFill/>
          <a:ln w="25400" cap="flat" cmpd="sng" algn="ctr">
            <a:solidFill>
              <a:srgbClr val="0000FF"/>
            </a:solidFill>
            <a:prstDash val="solid"/>
          </a:ln>
          <a:effectLst/>
        </p:spPr>
      </p:cxnSp>
      <p:cxnSp>
        <p:nvCxnSpPr>
          <p:cNvPr id="25" name="直接连接符 24"/>
          <p:cNvCxnSpPr/>
          <p:nvPr/>
        </p:nvCxnSpPr>
        <p:spPr>
          <a:xfrm>
            <a:off x="2879499" y="3918647"/>
            <a:ext cx="792088" cy="0"/>
          </a:xfrm>
          <a:prstGeom prst="line">
            <a:avLst/>
          </a:prstGeom>
          <a:noFill/>
          <a:ln w="25400" cap="flat" cmpd="sng" algn="ctr">
            <a:solidFill>
              <a:srgbClr val="0070C0"/>
            </a:solidFill>
            <a:prstDash val="solid"/>
          </a:ln>
          <a:effectLst/>
        </p:spPr>
      </p:cxnSp>
      <p:sp>
        <p:nvSpPr>
          <p:cNvPr id="26" name="椭圆 25"/>
          <p:cNvSpPr/>
          <p:nvPr/>
        </p:nvSpPr>
        <p:spPr>
          <a:xfrm>
            <a:off x="3599579" y="2671591"/>
            <a:ext cx="144016" cy="144016"/>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27" name="椭圆 26"/>
          <p:cNvSpPr/>
          <p:nvPr/>
        </p:nvSpPr>
        <p:spPr>
          <a:xfrm>
            <a:off x="3887611" y="2671591"/>
            <a:ext cx="144016" cy="144016"/>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28" name="椭圆 27"/>
          <p:cNvSpPr/>
          <p:nvPr/>
        </p:nvSpPr>
        <p:spPr>
          <a:xfrm>
            <a:off x="3599579" y="3486599"/>
            <a:ext cx="144016" cy="144016"/>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29" name="椭圆 28"/>
          <p:cNvSpPr/>
          <p:nvPr/>
        </p:nvSpPr>
        <p:spPr>
          <a:xfrm>
            <a:off x="3887611" y="3486599"/>
            <a:ext cx="144016" cy="144016"/>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30" name="矩形 29"/>
          <p:cNvSpPr/>
          <p:nvPr/>
        </p:nvSpPr>
        <p:spPr>
          <a:xfrm>
            <a:off x="1764914" y="3742293"/>
            <a:ext cx="1331750"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4</a:t>
            </a:r>
            <a:r>
              <a:rPr kumimoji="0" lang="zh-CN" altLang="en-US" sz="1600" b="0"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US" altLang="zh-CN" sz="1600" b="0" i="0" u="none" strike="noStrike" kern="0" cap="none" spc="0" normalizeH="0" baseline="0" noProof="0" dirty="0">
                <a:ln>
                  <a:noFill/>
                </a:ln>
                <a:solidFill>
                  <a:srgbClr val="0000FF"/>
                </a:solidFill>
                <a:effectLst/>
                <a:uLnTx/>
                <a:uFillTx/>
                <a:latin typeface="Arial" panose="020B0604020202020204" pitchFamily="34" charset="0"/>
                <a:ea typeface="黑体" panose="02010609060101010101" pitchFamily="49" charset="-122"/>
                <a:cs typeface="Arial" panose="020B0604020202020204" pitchFamily="34" charset="0"/>
              </a:rPr>
              <a:t>Milk</a:t>
            </a:r>
            <a:endParaRPr kumimoji="0" lang="zh-CN" altLang="en-US"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31" name="直接箭头连接符 30"/>
          <p:cNvCxnSpPr/>
          <p:nvPr/>
        </p:nvCxnSpPr>
        <p:spPr>
          <a:xfrm>
            <a:off x="3023515" y="2267254"/>
            <a:ext cx="288032" cy="0"/>
          </a:xfrm>
          <a:prstGeom prst="straightConnector1">
            <a:avLst/>
          </a:prstGeom>
          <a:noFill/>
          <a:ln w="19050" cap="flat" cmpd="sng" algn="ctr">
            <a:solidFill>
              <a:srgbClr val="7030A0"/>
            </a:solidFill>
            <a:prstDash val="solid"/>
            <a:tailEnd type="arrow"/>
          </a:ln>
          <a:effectLst/>
        </p:spPr>
      </p:cxnSp>
      <p:cxnSp>
        <p:nvCxnSpPr>
          <p:cNvPr id="32" name="直接箭头连接符 31"/>
          <p:cNvCxnSpPr/>
          <p:nvPr/>
        </p:nvCxnSpPr>
        <p:spPr>
          <a:xfrm>
            <a:off x="3023515" y="3808911"/>
            <a:ext cx="288032" cy="0"/>
          </a:xfrm>
          <a:prstGeom prst="straightConnector1">
            <a:avLst/>
          </a:prstGeom>
          <a:noFill/>
          <a:ln w="19050" cap="flat" cmpd="sng" algn="ctr">
            <a:solidFill>
              <a:srgbClr val="7030A0"/>
            </a:solidFill>
            <a:prstDash val="solid"/>
            <a:headEnd type="arrow"/>
            <a:tailEnd type="none"/>
          </a:ln>
          <a:effectLst/>
        </p:spPr>
      </p:cxnSp>
      <p:cxnSp>
        <p:nvCxnSpPr>
          <p:cNvPr id="33" name="直接箭头连接符 32"/>
          <p:cNvCxnSpPr/>
          <p:nvPr/>
        </p:nvCxnSpPr>
        <p:spPr>
          <a:xfrm>
            <a:off x="4355663" y="3811651"/>
            <a:ext cx="288032" cy="0"/>
          </a:xfrm>
          <a:prstGeom prst="straightConnector1">
            <a:avLst/>
          </a:prstGeom>
          <a:noFill/>
          <a:ln w="19050" cap="flat" cmpd="sng" algn="ctr">
            <a:solidFill>
              <a:srgbClr val="7030A0"/>
            </a:solidFill>
            <a:prstDash val="solid"/>
            <a:headEnd type="arrow"/>
            <a:tailEnd type="none"/>
          </a:ln>
          <a:effectLst/>
        </p:spPr>
      </p:cxnSp>
      <p:cxnSp>
        <p:nvCxnSpPr>
          <p:cNvPr id="34" name="直接箭头连接符 33"/>
          <p:cNvCxnSpPr/>
          <p:nvPr/>
        </p:nvCxnSpPr>
        <p:spPr>
          <a:xfrm>
            <a:off x="4400160" y="2267254"/>
            <a:ext cx="288032" cy="0"/>
          </a:xfrm>
          <a:prstGeom prst="straightConnector1">
            <a:avLst/>
          </a:prstGeom>
          <a:noFill/>
          <a:ln w="19050" cap="flat" cmpd="sng" algn="ctr">
            <a:solidFill>
              <a:srgbClr val="7030A0"/>
            </a:solidFill>
            <a:prstDash val="solid"/>
            <a:tailEnd type="arrow"/>
          </a:ln>
          <a:effectLst/>
        </p:spPr>
      </p:cxnSp>
      <p:sp>
        <p:nvSpPr>
          <p:cNvPr id="35" name="矩形 34"/>
          <p:cNvSpPr/>
          <p:nvPr/>
        </p:nvSpPr>
        <p:spPr>
          <a:xfrm>
            <a:off x="4831868" y="3520260"/>
            <a:ext cx="1723015"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0</a:t>
            </a:r>
            <a:r>
              <a:rPr kumimoji="0" lang="en-US" altLang="zh-CN" sz="1600" b="1" i="0" u="none" strike="noStrike" kern="0" cap="none" spc="0" normalizeH="0" baseline="0" noProof="0" dirty="0">
                <a:ln>
                  <a:noFill/>
                </a:ln>
                <a:solidFill>
                  <a:srgbClr val="FF0000"/>
                </a:solidFill>
                <a:effectLst/>
                <a:uLnTx/>
                <a:uFillTx/>
                <a:latin typeface="Arial" panose="020B0604020202020204" pitchFamily="34" charset="0"/>
                <a:ea typeface="华文楷体" panose="02010600040101010101" pitchFamily="2" charset="-122"/>
                <a:cs typeface="Arial" panose="020B0604020202020204" pitchFamily="34" charset="0"/>
              </a:rPr>
              <a:t>~</a:t>
            </a:r>
            <a:r>
              <a:rPr kumimoji="0" lang="en-US" altLang="zh-CN" sz="1600" b="0"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1</a:t>
            </a:r>
            <a:r>
              <a:rPr kumimoji="0" lang="zh-CN" altLang="en-US" sz="1600" b="0"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 </a:t>
            </a:r>
            <a:r>
              <a:rPr lang="en-US" altLang="zh-CN" sz="1600" kern="0" dirty="0">
                <a:solidFill>
                  <a:srgbClr val="0000FF"/>
                </a:solidFill>
                <a:latin typeface="Arial" panose="020B0604020202020204" pitchFamily="34" charset="0"/>
                <a:ea typeface="黑体" panose="02010609060101010101" pitchFamily="49" charset="-122"/>
                <a:cs typeface="Arial" panose="020B0604020202020204" pitchFamily="34" charset="0"/>
              </a:rPr>
              <a:t>fresh water (from ice slurry tank)</a:t>
            </a:r>
            <a:endParaRPr lang="zh-CN" altLang="en-US" sz="1600" kern="0" dirty="0">
              <a:solidFill>
                <a:srgbClr val="0000FF"/>
              </a:solidFill>
              <a:latin typeface="Arial" panose="020B0604020202020204" pitchFamily="34" charset="0"/>
              <a:ea typeface="黑体" panose="02010609060101010101" pitchFamily="49" charset="-122"/>
              <a:cs typeface="Arial" panose="020B0604020202020204" pitchFamily="34" charset="0"/>
            </a:endParaRPr>
          </a:p>
        </p:txBody>
      </p:sp>
      <p:sp>
        <p:nvSpPr>
          <p:cNvPr id="39" name="Rectangle 4"/>
          <p:cNvSpPr>
            <a:spLocks noChangeArrowheads="1"/>
          </p:cNvSpPr>
          <p:nvPr/>
        </p:nvSpPr>
        <p:spPr bwMode="auto">
          <a:xfrm>
            <a:off x="537876" y="1167464"/>
            <a:ext cx="10328084"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仿宋_GB2312" pitchFamily="49" charset="-122"/>
              </a:defRPr>
            </a:lvl1pPr>
            <a:lvl2pPr marL="742950" indent="-285750" eaLnBrk="0" hangingPunct="0">
              <a:defRPr>
                <a:solidFill>
                  <a:schemeClr val="tx1"/>
                </a:solidFill>
                <a:latin typeface="Arial" panose="020B0604020202020204" pitchFamily="34" charset="0"/>
                <a:ea typeface="仿宋_GB2312" pitchFamily="49" charset="-122"/>
              </a:defRPr>
            </a:lvl2pPr>
            <a:lvl3pPr marL="1143000" indent="-228600" eaLnBrk="0" hangingPunct="0">
              <a:defRPr>
                <a:solidFill>
                  <a:schemeClr val="tx1"/>
                </a:solidFill>
                <a:latin typeface="Arial" panose="020B0604020202020204" pitchFamily="34" charset="0"/>
                <a:ea typeface="仿宋_GB2312" pitchFamily="49" charset="-122"/>
              </a:defRPr>
            </a:lvl3pPr>
            <a:lvl4pPr marL="1600200" indent="-228600" eaLnBrk="0" hangingPunct="0">
              <a:defRPr>
                <a:solidFill>
                  <a:schemeClr val="tx1"/>
                </a:solidFill>
                <a:latin typeface="Arial" panose="020B0604020202020204" pitchFamily="34" charset="0"/>
                <a:ea typeface="仿宋_GB2312" pitchFamily="49" charset="-122"/>
              </a:defRPr>
            </a:lvl4pPr>
            <a:lvl5pPr marL="2057400" indent="-228600" eaLnBrk="0" hangingPunct="0">
              <a:defRPr>
                <a:solidFill>
                  <a:schemeClr val="tx1"/>
                </a:solidFill>
                <a:latin typeface="Arial" panose="020B0604020202020204" pitchFamily="34" charset="0"/>
                <a:ea typeface="仿宋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9pPr>
          </a:lstStyle>
          <a:p>
            <a:pPr eaLnBrk="1" hangingPunct="1">
              <a:lnSpc>
                <a:spcPct val="120000"/>
              </a:lnSpc>
            </a:pPr>
            <a:r>
              <a:rPr lang="en-US" altLang="zh-CN" sz="2400" b="1" dirty="0">
                <a:solidFill>
                  <a:srgbClr val="6600CC"/>
                </a:solidFill>
                <a:ea typeface="黑体" panose="02010609060101010101" pitchFamily="49" charset="-122"/>
              </a:rPr>
              <a:t>2. Applications in Industrial Cooling</a:t>
            </a:r>
            <a:endParaRPr lang="zh-CN" altLang="en-US" sz="2400" b="1" dirty="0">
              <a:solidFill>
                <a:srgbClr val="6600CC"/>
              </a:solidFill>
              <a:ea typeface="黑体" panose="02010609060101010101" pitchFamily="49" charset="-122"/>
            </a:endParaRPr>
          </a:p>
        </p:txBody>
      </p:sp>
      <p:sp>
        <p:nvSpPr>
          <p:cNvPr id="3" name="矩形 2"/>
          <p:cNvSpPr/>
          <p:nvPr/>
        </p:nvSpPr>
        <p:spPr>
          <a:xfrm>
            <a:off x="1151095" y="2091171"/>
            <a:ext cx="1776339" cy="584775"/>
          </a:xfrm>
          <a:prstGeom prst="rect">
            <a:avLst/>
          </a:prstGeom>
        </p:spPr>
        <p:txBody>
          <a:bodyPr wrap="square">
            <a:spAutoFit/>
          </a:bodyPr>
          <a:lstStyle/>
          <a:p>
            <a:r>
              <a:rPr lang="en-US" altLang="zh-CN" sz="1600" kern="0" dirty="0">
                <a:solidFill>
                  <a:srgbClr val="0000FF"/>
                </a:solidFill>
                <a:latin typeface="Arial" panose="020B0604020202020204" pitchFamily="34" charset="0"/>
                <a:ea typeface="黑体" panose="02010609060101010101" pitchFamily="49" charset="-122"/>
                <a:cs typeface="Arial" panose="020B0604020202020204" pitchFamily="34" charset="0"/>
              </a:rPr>
              <a:t>Pasteurized milk with higher temp.</a:t>
            </a:r>
            <a:endParaRPr lang="zh-CN" altLang="en-US" sz="1600" kern="0" dirty="0">
              <a:solidFill>
                <a:srgbClr val="0000FF"/>
              </a:solidFill>
              <a:latin typeface="Arial" panose="020B0604020202020204" pitchFamily="34" charset="0"/>
              <a:ea typeface="黑体" panose="02010609060101010101" pitchFamily="49" charset="-122"/>
              <a:cs typeface="Arial" panose="020B0604020202020204" pitchFamily="34" charset="0"/>
            </a:endParaRPr>
          </a:p>
        </p:txBody>
      </p:sp>
      <p:sp>
        <p:nvSpPr>
          <p:cNvPr id="40" name="矩形 39"/>
          <p:cNvSpPr/>
          <p:nvPr/>
        </p:nvSpPr>
        <p:spPr>
          <a:xfrm>
            <a:off x="4813749" y="2091170"/>
            <a:ext cx="1776339" cy="584775"/>
          </a:xfrm>
          <a:prstGeom prst="rect">
            <a:avLst/>
          </a:prstGeom>
        </p:spPr>
        <p:txBody>
          <a:bodyPr wrap="square">
            <a:spAutoFit/>
          </a:bodyPr>
          <a:lstStyle/>
          <a:p>
            <a:r>
              <a:rPr lang="en-US" altLang="zh-CN" sz="1600" kern="0" dirty="0">
                <a:solidFill>
                  <a:srgbClr val="0000FF"/>
                </a:solidFill>
                <a:latin typeface="Arial" panose="020B0604020202020204" pitchFamily="34" charset="0"/>
                <a:ea typeface="黑体" panose="02010609060101010101" pitchFamily="49" charset="-122"/>
                <a:cs typeface="Arial" panose="020B0604020202020204" pitchFamily="34" charset="0"/>
              </a:rPr>
              <a:t>Water back into ice slurry tank</a:t>
            </a:r>
            <a:endParaRPr lang="zh-CN" altLang="en-US" sz="1600" kern="0" dirty="0">
              <a:solidFill>
                <a:srgbClr val="0000FF"/>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497532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
          <p:cNvSpPr>
            <a:spLocks noChangeArrowheads="1"/>
          </p:cNvSpPr>
          <p:nvPr/>
        </p:nvSpPr>
        <p:spPr bwMode="auto">
          <a:xfrm>
            <a:off x="511366" y="987415"/>
            <a:ext cx="10328084"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仿宋_GB2312" pitchFamily="49" charset="-122"/>
              </a:defRPr>
            </a:lvl1pPr>
            <a:lvl2pPr marL="742950" indent="-285750" eaLnBrk="0" hangingPunct="0">
              <a:defRPr>
                <a:solidFill>
                  <a:schemeClr val="tx1"/>
                </a:solidFill>
                <a:latin typeface="Arial" panose="020B0604020202020204" pitchFamily="34" charset="0"/>
                <a:ea typeface="仿宋_GB2312" pitchFamily="49" charset="-122"/>
              </a:defRPr>
            </a:lvl2pPr>
            <a:lvl3pPr marL="1143000" indent="-228600" eaLnBrk="0" hangingPunct="0">
              <a:defRPr>
                <a:solidFill>
                  <a:schemeClr val="tx1"/>
                </a:solidFill>
                <a:latin typeface="Arial" panose="020B0604020202020204" pitchFamily="34" charset="0"/>
                <a:ea typeface="仿宋_GB2312" pitchFamily="49" charset="-122"/>
              </a:defRPr>
            </a:lvl3pPr>
            <a:lvl4pPr marL="1600200" indent="-228600" eaLnBrk="0" hangingPunct="0">
              <a:defRPr>
                <a:solidFill>
                  <a:schemeClr val="tx1"/>
                </a:solidFill>
                <a:latin typeface="Arial" panose="020B0604020202020204" pitchFamily="34" charset="0"/>
                <a:ea typeface="仿宋_GB2312" pitchFamily="49" charset="-122"/>
              </a:defRPr>
            </a:lvl4pPr>
            <a:lvl5pPr marL="2057400" indent="-228600" eaLnBrk="0" hangingPunct="0">
              <a:defRPr>
                <a:solidFill>
                  <a:schemeClr val="tx1"/>
                </a:solidFill>
                <a:latin typeface="Arial" panose="020B0604020202020204" pitchFamily="34" charset="0"/>
                <a:ea typeface="仿宋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9pPr>
          </a:lstStyle>
          <a:p>
            <a:pPr eaLnBrk="1" hangingPunct="1">
              <a:lnSpc>
                <a:spcPct val="120000"/>
              </a:lnSpc>
            </a:pPr>
            <a:r>
              <a:rPr lang="en-US" altLang="zh-CN" sz="2400" b="1" dirty="0">
                <a:solidFill>
                  <a:srgbClr val="6600CC"/>
                </a:solidFill>
                <a:ea typeface="黑体" panose="02010609060101010101" pitchFamily="49" charset="-122"/>
              </a:rPr>
              <a:t>Applications in Industrial Cooling</a:t>
            </a:r>
            <a:endParaRPr lang="zh-CN" altLang="en-US" sz="2400" b="1" dirty="0">
              <a:solidFill>
                <a:srgbClr val="6600CC"/>
              </a:solidFill>
              <a:ea typeface="黑体" panose="02010609060101010101" pitchFamily="49" charset="-122"/>
            </a:endParaRPr>
          </a:p>
        </p:txBody>
      </p:sp>
      <p:sp>
        <p:nvSpPr>
          <p:cNvPr id="52" name="矩形 51"/>
          <p:cNvSpPr/>
          <p:nvPr/>
        </p:nvSpPr>
        <p:spPr>
          <a:xfrm>
            <a:off x="1311050" y="3648162"/>
            <a:ext cx="883820" cy="424732"/>
          </a:xfrm>
          <a:prstGeom prst="rect">
            <a:avLst/>
          </a:prstGeom>
        </p:spPr>
        <p:txBody>
          <a:bodyPr wrap="square">
            <a:spAutoFit/>
          </a:bodyPr>
          <a:lstStyle/>
          <a:p>
            <a:pPr algn="ctr">
              <a:lnSpc>
                <a:spcPct val="120000"/>
              </a:lnSpc>
            </a:pPr>
            <a:r>
              <a:rPr lang="en-US" altLang="zh-CN" dirty="0"/>
              <a:t>Milk</a:t>
            </a:r>
            <a:endParaRPr lang="zh-CN" altLang="en-US" dirty="0"/>
          </a:p>
        </p:txBody>
      </p:sp>
      <p:pic>
        <p:nvPicPr>
          <p:cNvPr id="11" name="屠宰P.png" descr="屠宰P.png"/>
          <p:cNvPicPr>
            <a:picLocks noChangeAspect="1"/>
          </p:cNvPicPr>
          <p:nvPr/>
        </p:nvPicPr>
        <p:blipFill>
          <a:blip r:embed="rId3"/>
          <a:srcRect l="22462" r="22462"/>
          <a:stretch>
            <a:fillRect/>
          </a:stretch>
        </p:blipFill>
        <p:spPr>
          <a:xfrm>
            <a:off x="2994522" y="1630170"/>
            <a:ext cx="1846037" cy="1774127"/>
          </a:xfrm>
          <a:prstGeom prst="rect">
            <a:avLst/>
          </a:prstGeom>
          <a:ln w="25400">
            <a:miter lim="400000"/>
          </a:ln>
          <a:effectLst>
            <a:outerShdw blurRad="254000" dist="127000" dir="5400000" rotWithShape="0">
              <a:srgbClr val="000000">
                <a:alpha val="70000"/>
              </a:srgbClr>
            </a:outerShdw>
          </a:effectLst>
        </p:spPr>
      </p:pic>
      <p:pic>
        <p:nvPicPr>
          <p:cNvPr id="12" name="蔬菜P.png" descr="蔬菜P.png"/>
          <p:cNvPicPr>
            <a:picLocks noChangeAspect="1"/>
          </p:cNvPicPr>
          <p:nvPr/>
        </p:nvPicPr>
        <p:blipFill>
          <a:blip r:embed="rId4"/>
          <a:srcRect l="11055" r="11055"/>
          <a:stretch>
            <a:fillRect/>
          </a:stretch>
        </p:blipFill>
        <p:spPr>
          <a:xfrm>
            <a:off x="7366205" y="1630170"/>
            <a:ext cx="1826210" cy="1774127"/>
          </a:xfrm>
          <a:prstGeom prst="rect">
            <a:avLst/>
          </a:prstGeom>
          <a:ln w="25400">
            <a:miter lim="400000"/>
          </a:ln>
          <a:effectLst>
            <a:outerShdw blurRad="254000" dist="127000" dir="5400000" rotWithShape="0">
              <a:srgbClr val="000000">
                <a:alpha val="70000"/>
              </a:srgbClr>
            </a:outerShdw>
          </a:effectLst>
        </p:spPr>
      </p:pic>
      <p:pic>
        <p:nvPicPr>
          <p:cNvPr id="13" name="海鲜1P.png" descr="海鲜1P.png"/>
          <p:cNvPicPr>
            <a:picLocks noChangeAspect="1"/>
          </p:cNvPicPr>
          <p:nvPr/>
        </p:nvPicPr>
        <p:blipFill>
          <a:blip r:embed="rId5"/>
          <a:srcRect l="7672" r="7672"/>
          <a:stretch>
            <a:fillRect/>
          </a:stretch>
        </p:blipFill>
        <p:spPr>
          <a:xfrm>
            <a:off x="5164701" y="1630170"/>
            <a:ext cx="1877362" cy="1774127"/>
          </a:xfrm>
          <a:prstGeom prst="rect">
            <a:avLst/>
          </a:prstGeom>
          <a:ln w="25400">
            <a:miter lim="400000"/>
          </a:ln>
          <a:effectLst>
            <a:outerShdw blurRad="254000" dist="127000" dir="5400000" rotWithShape="0">
              <a:srgbClr val="000000">
                <a:alpha val="70000"/>
              </a:srgbClr>
            </a:outerShdw>
          </a:effectLst>
        </p:spPr>
      </p:pic>
      <p:pic>
        <p:nvPicPr>
          <p:cNvPr id="16" name="啤酒-饮料1P.png" descr="啤酒-饮料1P.png"/>
          <p:cNvPicPr>
            <a:picLocks noChangeAspect="1"/>
          </p:cNvPicPr>
          <p:nvPr/>
        </p:nvPicPr>
        <p:blipFill>
          <a:blip r:embed="rId6"/>
          <a:srcRect l="26191" t="26316" r="26191" b="26316"/>
          <a:stretch>
            <a:fillRect/>
          </a:stretch>
        </p:blipFill>
        <p:spPr>
          <a:xfrm>
            <a:off x="9516556" y="1630170"/>
            <a:ext cx="1783501" cy="1774127"/>
          </a:xfrm>
          <a:prstGeom prst="rect">
            <a:avLst/>
          </a:prstGeom>
          <a:ln w="25400">
            <a:miter lim="400000"/>
          </a:ln>
          <a:effectLst>
            <a:outerShdw blurRad="254000" dist="127000" dir="5400000" rotWithShape="0">
              <a:srgbClr val="000000">
                <a:alpha val="70000"/>
              </a:srgbClr>
            </a:outerShdw>
          </a:effectLst>
        </p:spPr>
      </p:pic>
      <p:pic>
        <p:nvPicPr>
          <p:cNvPr id="20" name="乳业P.png" descr="乳业P.png"/>
          <p:cNvPicPr>
            <a:picLocks noChangeAspect="1"/>
          </p:cNvPicPr>
          <p:nvPr/>
        </p:nvPicPr>
        <p:blipFill>
          <a:blip r:embed="rId7"/>
          <a:srcRect l="8211" r="8211"/>
          <a:stretch>
            <a:fillRect/>
          </a:stretch>
        </p:blipFill>
        <p:spPr>
          <a:xfrm>
            <a:off x="803983" y="1630171"/>
            <a:ext cx="1897955" cy="1774127"/>
          </a:xfrm>
          <a:prstGeom prst="rect">
            <a:avLst/>
          </a:prstGeom>
          <a:ln w="25400">
            <a:miter lim="400000"/>
          </a:ln>
          <a:effectLst>
            <a:outerShdw blurRad="254000" dist="127000" dir="5400000" rotWithShape="0">
              <a:srgbClr val="000000">
                <a:alpha val="70000"/>
              </a:srgbClr>
            </a:outerShdw>
          </a:effectLst>
        </p:spPr>
      </p:pic>
      <p:sp>
        <p:nvSpPr>
          <p:cNvPr id="21" name="矩形 20"/>
          <p:cNvSpPr/>
          <p:nvPr/>
        </p:nvSpPr>
        <p:spPr>
          <a:xfrm>
            <a:off x="3475630" y="3648160"/>
            <a:ext cx="883820" cy="402546"/>
          </a:xfrm>
          <a:prstGeom prst="rect">
            <a:avLst/>
          </a:prstGeom>
        </p:spPr>
        <p:txBody>
          <a:bodyPr wrap="square">
            <a:spAutoFit/>
          </a:bodyPr>
          <a:lstStyle/>
          <a:p>
            <a:pPr algn="ctr">
              <a:lnSpc>
                <a:spcPct val="120000"/>
              </a:lnSpc>
            </a:pPr>
            <a:r>
              <a:rPr lang="en-US" altLang="zh-CN" dirty="0"/>
              <a:t>Meat</a:t>
            </a:r>
            <a:endParaRPr lang="zh-CN" altLang="en-US" dirty="0"/>
          </a:p>
        </p:txBody>
      </p:sp>
      <p:sp>
        <p:nvSpPr>
          <p:cNvPr id="22" name="矩形 21"/>
          <p:cNvSpPr/>
          <p:nvPr/>
        </p:nvSpPr>
        <p:spPr>
          <a:xfrm>
            <a:off x="5508621" y="3650743"/>
            <a:ext cx="1189521" cy="424732"/>
          </a:xfrm>
          <a:prstGeom prst="rect">
            <a:avLst/>
          </a:prstGeom>
        </p:spPr>
        <p:txBody>
          <a:bodyPr wrap="square">
            <a:spAutoFit/>
          </a:bodyPr>
          <a:lstStyle/>
          <a:p>
            <a:pPr algn="ctr">
              <a:lnSpc>
                <a:spcPct val="120000"/>
              </a:lnSpc>
            </a:pPr>
            <a:r>
              <a:rPr lang="en-US" altLang="zh-CN" dirty="0"/>
              <a:t>Sea food</a:t>
            </a:r>
            <a:endParaRPr lang="zh-CN" altLang="en-US" dirty="0"/>
          </a:p>
        </p:txBody>
      </p:sp>
      <p:sp>
        <p:nvSpPr>
          <p:cNvPr id="23" name="矩形 22"/>
          <p:cNvSpPr/>
          <p:nvPr/>
        </p:nvSpPr>
        <p:spPr>
          <a:xfrm>
            <a:off x="7684549" y="3648162"/>
            <a:ext cx="1189521" cy="402546"/>
          </a:xfrm>
          <a:prstGeom prst="rect">
            <a:avLst/>
          </a:prstGeom>
        </p:spPr>
        <p:txBody>
          <a:bodyPr wrap="square">
            <a:spAutoFit/>
          </a:bodyPr>
          <a:lstStyle/>
          <a:p>
            <a:pPr algn="ctr">
              <a:lnSpc>
                <a:spcPct val="120000"/>
              </a:lnSpc>
            </a:pPr>
            <a:r>
              <a:rPr lang="en-US" altLang="zh-CN" dirty="0"/>
              <a:t>Vegetable</a:t>
            </a:r>
            <a:endParaRPr lang="zh-CN" altLang="en-US" dirty="0"/>
          </a:p>
        </p:txBody>
      </p:sp>
      <p:sp>
        <p:nvSpPr>
          <p:cNvPr id="25" name="矩形 24"/>
          <p:cNvSpPr/>
          <p:nvPr/>
        </p:nvSpPr>
        <p:spPr>
          <a:xfrm>
            <a:off x="9813545" y="3648160"/>
            <a:ext cx="1189521" cy="402546"/>
          </a:xfrm>
          <a:prstGeom prst="rect">
            <a:avLst/>
          </a:prstGeom>
        </p:spPr>
        <p:txBody>
          <a:bodyPr wrap="square">
            <a:spAutoFit/>
          </a:bodyPr>
          <a:lstStyle/>
          <a:p>
            <a:pPr algn="ctr">
              <a:lnSpc>
                <a:spcPct val="120000"/>
              </a:lnSpc>
            </a:pPr>
            <a:r>
              <a:rPr lang="en-US" altLang="zh-CN" dirty="0"/>
              <a:t>Beverage</a:t>
            </a:r>
            <a:endParaRPr lang="zh-CN" altLang="en-US" dirty="0"/>
          </a:p>
        </p:txBody>
      </p:sp>
      <p:sp>
        <p:nvSpPr>
          <p:cNvPr id="4" name="矩形 3"/>
          <p:cNvSpPr/>
          <p:nvPr/>
        </p:nvSpPr>
        <p:spPr>
          <a:xfrm>
            <a:off x="1131991" y="4316758"/>
            <a:ext cx="6596101" cy="369332"/>
          </a:xfrm>
          <a:prstGeom prst="rect">
            <a:avLst/>
          </a:prstGeom>
        </p:spPr>
        <p:txBody>
          <a:bodyPr wrap="none">
            <a:spAutoFit/>
          </a:bodyPr>
          <a:lstStyle/>
          <a:p>
            <a:r>
              <a:rPr lang="en-US" altLang="zh-CN" dirty="0">
                <a:solidFill>
                  <a:srgbClr val="002060"/>
                </a:solidFill>
                <a:latin typeface="Arial" panose="020B0604020202020204" pitchFamily="34" charset="0"/>
                <a:ea typeface="黑体" panose="02010609060101010101" pitchFamily="49" charset="-122"/>
                <a:cs typeface="Arial" panose="020B0604020202020204" pitchFamily="34" charset="0"/>
              </a:rPr>
              <a:t> Ice Slurry of Fresh Water </a:t>
            </a:r>
            <a:r>
              <a:rPr lang="en-US" altLang="zh-CN" dirty="0">
                <a:solidFill>
                  <a:srgbClr val="00206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Optimal industrial cooling source</a:t>
            </a:r>
            <a:endParaRPr lang="zh-CN" altLang="en-US" dirty="0"/>
          </a:p>
        </p:txBody>
      </p:sp>
      <p:sp>
        <p:nvSpPr>
          <p:cNvPr id="27" name="矩形 26"/>
          <p:cNvSpPr/>
          <p:nvPr/>
        </p:nvSpPr>
        <p:spPr>
          <a:xfrm>
            <a:off x="1133043" y="4800688"/>
            <a:ext cx="8383513" cy="369332"/>
          </a:xfrm>
          <a:prstGeom prst="rect">
            <a:avLst/>
          </a:prstGeom>
        </p:spPr>
        <p:txBody>
          <a:bodyPr wrap="none">
            <a:spAutoFit/>
          </a:bodyPr>
          <a:lstStyle/>
          <a:p>
            <a:r>
              <a:rPr lang="en-US" altLang="zh-CN" dirty="0">
                <a:solidFill>
                  <a:srgbClr val="002060"/>
                </a:solidFill>
                <a:latin typeface="Arial" panose="020B0604020202020204" pitchFamily="34" charset="0"/>
                <a:ea typeface="黑体" panose="02010609060101010101" pitchFamily="49" charset="-122"/>
                <a:cs typeface="Arial" panose="020B0604020202020204" pitchFamily="34" charset="0"/>
              </a:rPr>
              <a:t> Ice Slurry of Fresh Water </a:t>
            </a:r>
            <a:r>
              <a:rPr lang="en-US" altLang="zh-CN" dirty="0">
                <a:solidFill>
                  <a:srgbClr val="00206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Very close to 0</a:t>
            </a:r>
            <a:r>
              <a:rPr lang="zh-CN" altLang="en-US" dirty="0">
                <a:solidFill>
                  <a:srgbClr val="00206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dirty="0">
                <a:solidFill>
                  <a:srgbClr val="00206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Easy to Cool the products to 4</a:t>
            </a:r>
            <a:r>
              <a:rPr lang="zh-CN" altLang="en-US" dirty="0">
                <a:solidFill>
                  <a:srgbClr val="00206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a:t>
            </a:r>
            <a:endParaRPr lang="zh-CN" altLang="en-US" dirty="0"/>
          </a:p>
        </p:txBody>
      </p:sp>
      <p:sp>
        <p:nvSpPr>
          <p:cNvPr id="29" name="爆炸形 1 28"/>
          <p:cNvSpPr/>
          <p:nvPr/>
        </p:nvSpPr>
        <p:spPr>
          <a:xfrm>
            <a:off x="1627881" y="5282017"/>
            <a:ext cx="2148114" cy="1105870"/>
          </a:xfrm>
          <a:prstGeom prst="irregularSeal1">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zh-CN" dirty="0">
                <a:solidFill>
                  <a:schemeClr val="tx1"/>
                </a:solidFill>
                <a:latin typeface="Arial" panose="020B0604020202020204" pitchFamily="34" charset="0"/>
                <a:ea typeface="黑体" panose="02010609060101010101" pitchFamily="49" charset="-122"/>
                <a:cs typeface="Arial" panose="020B0604020202020204" pitchFamily="34" charset="0"/>
              </a:rPr>
              <a:t>SAFE</a:t>
            </a:r>
            <a:endParaRPr lang="zh-CN" altLang="en-US" dirty="0">
              <a:solidFill>
                <a:schemeClr val="tx1"/>
              </a:solidFill>
              <a:latin typeface="Arial" panose="020B0604020202020204" pitchFamily="34" charset="0"/>
              <a:ea typeface="黑体" panose="02010609060101010101" pitchFamily="49" charset="-122"/>
              <a:cs typeface="Arial" panose="020B0604020202020204" pitchFamily="34" charset="0"/>
            </a:endParaRPr>
          </a:p>
        </p:txBody>
      </p:sp>
      <p:sp>
        <p:nvSpPr>
          <p:cNvPr id="30" name="爆炸形 1 29"/>
          <p:cNvSpPr/>
          <p:nvPr/>
        </p:nvSpPr>
        <p:spPr>
          <a:xfrm>
            <a:off x="4018494" y="5282017"/>
            <a:ext cx="2101681" cy="1105870"/>
          </a:xfrm>
          <a:prstGeom prst="irregularSeal1">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zh-CN" dirty="0">
                <a:solidFill>
                  <a:schemeClr val="tx1"/>
                </a:solidFill>
                <a:latin typeface="Arial" panose="020B0604020202020204" pitchFamily="34" charset="0"/>
                <a:ea typeface="黑体" panose="02010609060101010101" pitchFamily="49" charset="-122"/>
                <a:cs typeface="Arial" panose="020B0604020202020204" pitchFamily="34" charset="0"/>
              </a:rPr>
              <a:t>SANITARY</a:t>
            </a:r>
            <a:endParaRPr lang="zh-CN" altLang="en-US" dirty="0">
              <a:solidFill>
                <a:schemeClr val="tx1"/>
              </a:solidFill>
              <a:latin typeface="Arial" panose="020B0604020202020204" pitchFamily="34" charset="0"/>
              <a:ea typeface="黑体" panose="02010609060101010101" pitchFamily="49" charset="-122"/>
              <a:cs typeface="Arial" panose="020B0604020202020204" pitchFamily="34" charset="0"/>
            </a:endParaRPr>
          </a:p>
        </p:txBody>
      </p:sp>
      <p:sp>
        <p:nvSpPr>
          <p:cNvPr id="31" name="爆炸形 1 30"/>
          <p:cNvSpPr/>
          <p:nvPr/>
        </p:nvSpPr>
        <p:spPr>
          <a:xfrm>
            <a:off x="6457483" y="5282017"/>
            <a:ext cx="2101681" cy="1105870"/>
          </a:xfrm>
          <a:prstGeom prst="irregularSeal1">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zh-CN" dirty="0">
                <a:solidFill>
                  <a:schemeClr val="tx1"/>
                </a:solidFill>
                <a:latin typeface="Arial" panose="020B0604020202020204" pitchFamily="34" charset="0"/>
                <a:ea typeface="黑体" panose="02010609060101010101" pitchFamily="49" charset="-122"/>
                <a:cs typeface="Arial" panose="020B0604020202020204" pitchFamily="34" charset="0"/>
              </a:rPr>
              <a:t>SAVING</a:t>
            </a:r>
            <a:endParaRPr lang="zh-CN" altLang="en-US" dirty="0">
              <a:solidFill>
                <a:schemeClr val="tx1"/>
              </a:solidFill>
              <a:latin typeface="Arial" panose="020B0604020202020204" pitchFamily="34" charset="0"/>
              <a:ea typeface="黑体" panose="02010609060101010101" pitchFamily="49" charset="-122"/>
              <a:cs typeface="Arial" panose="020B0604020202020204" pitchFamily="34" charset="0"/>
            </a:endParaRPr>
          </a:p>
        </p:txBody>
      </p:sp>
      <p:sp>
        <p:nvSpPr>
          <p:cNvPr id="33" name="爆炸形 1 32"/>
          <p:cNvSpPr/>
          <p:nvPr/>
        </p:nvSpPr>
        <p:spPr>
          <a:xfrm>
            <a:off x="8960553" y="5282017"/>
            <a:ext cx="2101681" cy="1105870"/>
          </a:xfrm>
          <a:prstGeom prst="irregularSeal1">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zh-CN" dirty="0">
                <a:solidFill>
                  <a:schemeClr val="tx1"/>
                </a:solidFill>
                <a:latin typeface="Arial" panose="020B0604020202020204" pitchFamily="34" charset="0"/>
                <a:ea typeface="黑体" panose="02010609060101010101" pitchFamily="49" charset="-122"/>
                <a:cs typeface="Arial" panose="020B0604020202020204" pitchFamily="34" charset="0"/>
              </a:rPr>
              <a:t>STABLE</a:t>
            </a:r>
            <a:endParaRPr lang="zh-CN" altLang="en-US" dirty="0">
              <a:solidFill>
                <a:schemeClr val="tx1"/>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1319140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575" y="1452562"/>
            <a:ext cx="3552826" cy="2682996"/>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4225" y="1254918"/>
            <a:ext cx="3114752" cy="2338388"/>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6037" y="3929062"/>
            <a:ext cx="4305300" cy="2298318"/>
          </a:xfrm>
          <a:prstGeom prst="rect">
            <a:avLst/>
          </a:prstGeom>
        </p:spPr>
      </p:pic>
      <p:sp>
        <p:nvSpPr>
          <p:cNvPr id="5" name="矩形 4"/>
          <p:cNvSpPr/>
          <p:nvPr/>
        </p:nvSpPr>
        <p:spPr>
          <a:xfrm>
            <a:off x="868639" y="4716144"/>
            <a:ext cx="5213378" cy="1065548"/>
          </a:xfrm>
          <a:prstGeom prst="rect">
            <a:avLst/>
          </a:prstGeom>
        </p:spPr>
        <p:txBody>
          <a:bodyPr wrap="square">
            <a:spAutoFit/>
          </a:bodyPr>
          <a:lstStyle/>
          <a:p>
            <a:pPr>
              <a:lnSpc>
                <a:spcPct val="120000"/>
              </a:lnSpc>
            </a:pPr>
            <a:r>
              <a:rPr lang="en-US" altLang="zh-CN" dirty="0">
                <a:solidFill>
                  <a:srgbClr val="0000FF"/>
                </a:solidFill>
                <a:latin typeface="Arial" panose="020B0604020202020204" pitchFamily="34" charset="0"/>
                <a:ea typeface="黑体" panose="02010609060101010101" pitchFamily="49" charset="-122"/>
                <a:cs typeface="Arial" panose="020B0604020202020204" pitchFamily="34" charset="0"/>
              </a:rPr>
              <a:t>So far, more than 5 dairy factory cases which use ice slurry (fresh water) as cooling source have been brought into operation successfully in China.</a:t>
            </a:r>
            <a:endParaRPr lang="zh-CN" altLang="en-US" dirty="0">
              <a:solidFill>
                <a:srgbClr val="0000FF"/>
              </a:solidFill>
            </a:endParaRPr>
          </a:p>
        </p:txBody>
      </p:sp>
    </p:spTree>
    <p:extLst>
      <p:ext uri="{BB962C8B-B14F-4D97-AF65-F5344CB8AC3E}">
        <p14:creationId xmlns:p14="http://schemas.microsoft.com/office/powerpoint/2010/main" val="2108087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AF0CDD1-443B-40FB-89A7-D07B02E84818}"/>
              </a:ext>
            </a:extLst>
          </p:cNvPr>
          <p:cNvSpPr txBox="1"/>
          <p:nvPr/>
        </p:nvSpPr>
        <p:spPr>
          <a:xfrm>
            <a:off x="4286766" y="1440873"/>
            <a:ext cx="2462854" cy="830997"/>
          </a:xfrm>
          <a:prstGeom prst="rect">
            <a:avLst/>
          </a:prstGeom>
          <a:noFill/>
        </p:spPr>
        <p:txBody>
          <a:bodyPr wrap="none" rtlCol="0">
            <a:spAutoFit/>
          </a:bodyPr>
          <a:lstStyle/>
          <a:p>
            <a:r>
              <a:rPr lang="en-US" altLang="zh-CN" sz="4800" b="1" dirty="0"/>
              <a:t>Contents</a:t>
            </a:r>
            <a:endParaRPr lang="zh-CN" altLang="en-US" sz="4800" b="1" dirty="0"/>
          </a:p>
        </p:txBody>
      </p:sp>
      <p:sp>
        <p:nvSpPr>
          <p:cNvPr id="3" name="文本框 2">
            <a:extLst>
              <a:ext uri="{FF2B5EF4-FFF2-40B4-BE49-F238E27FC236}">
                <a16:creationId xmlns:a16="http://schemas.microsoft.com/office/drawing/2014/main" id="{D5352284-9053-44F0-8DA1-80104C21EB9A}"/>
              </a:ext>
            </a:extLst>
          </p:cNvPr>
          <p:cNvSpPr txBox="1"/>
          <p:nvPr/>
        </p:nvSpPr>
        <p:spPr>
          <a:xfrm>
            <a:off x="1856509" y="2739471"/>
            <a:ext cx="9273309" cy="2677656"/>
          </a:xfrm>
          <a:prstGeom prst="rect">
            <a:avLst/>
          </a:prstGeom>
          <a:noFill/>
        </p:spPr>
        <p:txBody>
          <a:bodyPr wrap="square" rtlCol="0">
            <a:spAutoFit/>
          </a:bodyPr>
          <a:lstStyle/>
          <a:p>
            <a:r>
              <a:rPr lang="en-US" altLang="zh-CN" sz="2800" dirty="0">
                <a:solidFill>
                  <a:schemeClr val="bg1">
                    <a:lumMod val="85000"/>
                  </a:schemeClr>
                </a:solidFill>
              </a:rPr>
              <a:t>1, Ice slurry generating process and its application</a:t>
            </a:r>
          </a:p>
          <a:p>
            <a:endParaRPr lang="en-US" altLang="zh-CN" sz="2800" dirty="0">
              <a:solidFill>
                <a:schemeClr val="bg1">
                  <a:lumMod val="85000"/>
                </a:schemeClr>
              </a:solidFill>
            </a:endParaRPr>
          </a:p>
          <a:p>
            <a:r>
              <a:rPr lang="en-US" altLang="zh-CN" sz="2800" dirty="0">
                <a:solidFill>
                  <a:srgbClr val="0000FF"/>
                </a:solidFill>
              </a:rPr>
              <a:t>2, The principle of latent heat pump with ice slurry as media</a:t>
            </a:r>
          </a:p>
          <a:p>
            <a:endParaRPr lang="en-US" altLang="zh-CN" sz="2800" dirty="0">
              <a:solidFill>
                <a:schemeClr val="bg1">
                  <a:lumMod val="85000"/>
                </a:schemeClr>
              </a:solidFill>
            </a:endParaRPr>
          </a:p>
          <a:p>
            <a:r>
              <a:rPr lang="en-US" altLang="zh-CN" sz="2800" dirty="0">
                <a:solidFill>
                  <a:schemeClr val="bg1">
                    <a:lumMod val="85000"/>
                  </a:schemeClr>
                </a:solidFill>
              </a:rPr>
              <a:t>3, Economical efficiency of latent Heat Pump</a:t>
            </a:r>
            <a:endParaRPr lang="zh-CN" altLang="en-US" sz="2800" dirty="0">
              <a:solidFill>
                <a:schemeClr val="bg1">
                  <a:lumMod val="85000"/>
                </a:schemeClr>
              </a:solidFill>
            </a:endParaRPr>
          </a:p>
          <a:p>
            <a:endParaRPr lang="zh-CN" altLang="en-US" sz="2800" dirty="0">
              <a:solidFill>
                <a:schemeClr val="bg1">
                  <a:lumMod val="85000"/>
                </a:schemeClr>
              </a:solidFill>
            </a:endParaRPr>
          </a:p>
        </p:txBody>
      </p:sp>
    </p:spTree>
    <p:extLst>
      <p:ext uri="{BB962C8B-B14F-4D97-AF65-F5344CB8AC3E}">
        <p14:creationId xmlns:p14="http://schemas.microsoft.com/office/powerpoint/2010/main" val="995241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4"/>
          <p:cNvSpPr>
            <a:spLocks noChangeArrowheads="1"/>
          </p:cNvSpPr>
          <p:nvPr/>
        </p:nvSpPr>
        <p:spPr bwMode="auto">
          <a:xfrm>
            <a:off x="617705" y="1149292"/>
            <a:ext cx="6919115"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仿宋_GB2312" pitchFamily="49" charset="-122"/>
              </a:defRPr>
            </a:lvl1pPr>
            <a:lvl2pPr marL="742950" indent="-285750" eaLnBrk="0" hangingPunct="0">
              <a:defRPr>
                <a:solidFill>
                  <a:schemeClr val="tx1"/>
                </a:solidFill>
                <a:latin typeface="Arial" panose="020B0604020202020204" pitchFamily="34" charset="0"/>
                <a:ea typeface="仿宋_GB2312" pitchFamily="49" charset="-122"/>
              </a:defRPr>
            </a:lvl2pPr>
            <a:lvl3pPr marL="1143000" indent="-228600" eaLnBrk="0" hangingPunct="0">
              <a:defRPr>
                <a:solidFill>
                  <a:schemeClr val="tx1"/>
                </a:solidFill>
                <a:latin typeface="Arial" panose="020B0604020202020204" pitchFamily="34" charset="0"/>
                <a:ea typeface="仿宋_GB2312" pitchFamily="49" charset="-122"/>
              </a:defRPr>
            </a:lvl3pPr>
            <a:lvl4pPr marL="1600200" indent="-228600" eaLnBrk="0" hangingPunct="0">
              <a:defRPr>
                <a:solidFill>
                  <a:schemeClr val="tx1"/>
                </a:solidFill>
                <a:latin typeface="Arial" panose="020B0604020202020204" pitchFamily="34" charset="0"/>
                <a:ea typeface="仿宋_GB2312" pitchFamily="49" charset="-122"/>
              </a:defRPr>
            </a:lvl4pPr>
            <a:lvl5pPr marL="2057400" indent="-228600" eaLnBrk="0" hangingPunct="0">
              <a:defRPr>
                <a:solidFill>
                  <a:schemeClr val="tx1"/>
                </a:solidFill>
                <a:latin typeface="Arial" panose="020B0604020202020204" pitchFamily="34" charset="0"/>
                <a:ea typeface="仿宋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9pPr>
          </a:lstStyle>
          <a:p>
            <a:pPr eaLnBrk="1" hangingPunct="1">
              <a:lnSpc>
                <a:spcPct val="120000"/>
              </a:lnSpc>
            </a:pPr>
            <a:r>
              <a:rPr lang="en-US" altLang="zh-CN" sz="2400" b="1" dirty="0">
                <a:solidFill>
                  <a:srgbClr val="0000FF"/>
                </a:solidFill>
                <a:ea typeface="黑体" panose="02010609060101010101" pitchFamily="49" charset="-122"/>
                <a:cs typeface="Arial" panose="020B0604020202020204" pitchFamily="34" charset="0"/>
              </a:rPr>
              <a:t>What is a Latent Heat Pump (LHP)?</a:t>
            </a:r>
            <a:endParaRPr lang="zh-CN" altLang="en-US" sz="2400" dirty="0">
              <a:solidFill>
                <a:srgbClr val="0000FF"/>
              </a:solidFill>
              <a:ea typeface="黑体" panose="02010609060101010101" pitchFamily="49" charset="-122"/>
            </a:endParaRPr>
          </a:p>
        </p:txBody>
      </p:sp>
      <p:sp>
        <p:nvSpPr>
          <p:cNvPr id="3" name="矩形 2">
            <a:extLst>
              <a:ext uri="{FF2B5EF4-FFF2-40B4-BE49-F238E27FC236}">
                <a16:creationId xmlns:a16="http://schemas.microsoft.com/office/drawing/2014/main" id="{C671F3BD-9AC3-4C98-A094-A696E54BE3EE}"/>
              </a:ext>
            </a:extLst>
          </p:cNvPr>
          <p:cNvSpPr/>
          <p:nvPr/>
        </p:nvSpPr>
        <p:spPr>
          <a:xfrm>
            <a:off x="792740" y="2080318"/>
            <a:ext cx="10606520" cy="4093428"/>
          </a:xfrm>
          <a:prstGeom prst="rect">
            <a:avLst/>
          </a:prstGeom>
        </p:spPr>
        <p:txBody>
          <a:bodyPr wrap="square">
            <a:spAutoFit/>
          </a:bodyPr>
          <a:lstStyle/>
          <a:p>
            <a:pPr algn="just">
              <a:spcAft>
                <a:spcPts val="0"/>
              </a:spcAft>
            </a:pPr>
            <a:r>
              <a:rPr lang="en-US" altLang="zh-CN" sz="2000" dirty="0">
                <a:solidFill>
                  <a:srgbClr val="000000"/>
                </a:solidFill>
                <a:latin typeface="Times New Roman" panose="02020603050405020304" pitchFamily="18" charset="0"/>
                <a:ea typeface="等线" panose="02010600030101010101" pitchFamily="2" charset="-122"/>
              </a:rPr>
              <a:t>Based on the experience of thermal storage, we found that ice slurry can be used for heating in winter season. Thus, a so called “latent heat pump” is developed and has been successfully used for the heating of a residential building. </a:t>
            </a:r>
            <a:endParaRPr lang="zh-CN" altLang="zh-CN" sz="2000" dirty="0">
              <a:latin typeface="Times New Roman" panose="02020603050405020304" pitchFamily="18" charset="0"/>
              <a:ea typeface="等线" panose="02010600030101010101" pitchFamily="2" charset="-122"/>
            </a:endParaRPr>
          </a:p>
          <a:p>
            <a:pPr algn="just">
              <a:spcAft>
                <a:spcPts val="0"/>
              </a:spcAft>
            </a:pPr>
            <a:r>
              <a:rPr lang="en-US" altLang="zh-CN" sz="2000" dirty="0">
                <a:solidFill>
                  <a:srgbClr val="000000"/>
                </a:solidFill>
                <a:latin typeface="Times New Roman" panose="02020603050405020304" pitchFamily="18" charset="0"/>
                <a:ea typeface="等线" panose="02010600030101010101" pitchFamily="2" charset="-122"/>
              </a:rPr>
              <a:t> </a:t>
            </a:r>
            <a:endParaRPr lang="zh-CN" altLang="zh-CN" sz="2000" dirty="0">
              <a:latin typeface="Times New Roman" panose="02020603050405020304" pitchFamily="18" charset="0"/>
              <a:ea typeface="等线" panose="02010600030101010101" pitchFamily="2" charset="-122"/>
            </a:endParaRPr>
          </a:p>
          <a:p>
            <a:pPr algn="just">
              <a:spcAft>
                <a:spcPts val="0"/>
              </a:spcAft>
            </a:pPr>
            <a:r>
              <a:rPr lang="en-US" altLang="zh-CN" sz="2000" dirty="0">
                <a:solidFill>
                  <a:srgbClr val="000000"/>
                </a:solidFill>
                <a:latin typeface="Times New Roman" panose="02020603050405020304" pitchFamily="18" charset="0"/>
                <a:ea typeface="等线" panose="02010600030101010101" pitchFamily="2" charset="-122"/>
              </a:rPr>
              <a:t>The theory of Latent Heat Pump is: in cold region, </a:t>
            </a:r>
            <a:r>
              <a:rPr lang="en-US" altLang="zh-CN" sz="2000" b="1" dirty="0">
                <a:solidFill>
                  <a:srgbClr val="0000FF"/>
                </a:solidFill>
                <a:latin typeface="Times New Roman" panose="02020603050405020304" pitchFamily="18" charset="0"/>
                <a:ea typeface="等线" panose="02010600030101010101" pitchFamily="2" charset="-122"/>
              </a:rPr>
              <a:t>if we use traditional water/ground source heat pumps to provide heat, we can obtain less than 5 kcal/kg sensible heat from the 5</a:t>
            </a:r>
            <a:r>
              <a:rPr lang="zh-CN" altLang="en-US" sz="2000" b="1" dirty="0">
                <a:solidFill>
                  <a:srgbClr val="0000FF"/>
                </a:solidFill>
                <a:latin typeface="Times New Roman" panose="02020603050405020304" pitchFamily="18" charset="0"/>
                <a:ea typeface="等线" panose="02010600030101010101" pitchFamily="2" charset="-122"/>
              </a:rPr>
              <a:t>℃ </a:t>
            </a:r>
            <a:r>
              <a:rPr lang="en-US" altLang="zh-CN" sz="2000" b="1" dirty="0">
                <a:solidFill>
                  <a:srgbClr val="0000FF"/>
                </a:solidFill>
                <a:latin typeface="Times New Roman" panose="02020603050405020304" pitchFamily="18" charset="0"/>
                <a:ea typeface="等线" panose="02010600030101010101" pitchFamily="2" charset="-122"/>
              </a:rPr>
              <a:t>water source (with 5-degree temperature difference). </a:t>
            </a:r>
            <a:r>
              <a:rPr lang="en-US" altLang="zh-CN" sz="2000" b="1" dirty="0">
                <a:solidFill>
                  <a:srgbClr val="FF0000"/>
                </a:solidFill>
                <a:latin typeface="Times New Roman" panose="02020603050405020304" pitchFamily="18" charset="0"/>
                <a:ea typeface="等线" panose="02010600030101010101" pitchFamily="2" charset="-122"/>
              </a:rPr>
              <a:t>But, if we further change water into ice slurry, then we can obtain additional 85 kcal/kg latent heat from water</a:t>
            </a:r>
            <a:r>
              <a:rPr lang="en-US" altLang="zh-CN" sz="2000" dirty="0">
                <a:solidFill>
                  <a:srgbClr val="000000"/>
                </a:solidFill>
                <a:latin typeface="Times New Roman" panose="02020603050405020304" pitchFamily="18" charset="0"/>
                <a:ea typeface="等线" panose="02010600030101010101" pitchFamily="2" charset="-122"/>
              </a:rPr>
              <a:t>, which is almost 18 times to that of a traditional water/ground source heat pump. Also, the amount of circulation water is only 1/18 comparing to a common water source heat pump.</a:t>
            </a:r>
          </a:p>
          <a:p>
            <a:pPr algn="just">
              <a:spcAft>
                <a:spcPts val="0"/>
              </a:spcAft>
            </a:pPr>
            <a:endParaRPr lang="en-US" altLang="zh-CN" sz="2000" dirty="0">
              <a:solidFill>
                <a:srgbClr val="000000"/>
              </a:solidFill>
              <a:latin typeface="Times New Roman" panose="02020603050405020304" pitchFamily="18" charset="0"/>
              <a:ea typeface="等线" panose="02010600030101010101" pitchFamily="2" charset="-122"/>
            </a:endParaRPr>
          </a:p>
          <a:p>
            <a:pPr algn="just">
              <a:spcAft>
                <a:spcPts val="0"/>
              </a:spcAft>
            </a:pPr>
            <a:r>
              <a:rPr lang="en-US" altLang="zh-CN" sz="2000" dirty="0">
                <a:solidFill>
                  <a:srgbClr val="000000"/>
                </a:solidFill>
                <a:latin typeface="Times New Roman" panose="02020603050405020304" pitchFamily="18" charset="0"/>
                <a:ea typeface="等线" panose="02010600030101010101" pitchFamily="2" charset="-122"/>
              </a:rPr>
              <a:t>It should be mentioned that, this technology can be realized only with ice slurry because the ice should be removed away from the heat exchanger surface immediately whenever it is generated.</a:t>
            </a:r>
            <a:endParaRPr lang="zh-CN" altLang="zh-CN" sz="2000" dirty="0">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440698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a:extLst>
              <a:ext uri="{FF2B5EF4-FFF2-40B4-BE49-F238E27FC236}">
                <a16:creationId xmlns:a16="http://schemas.microsoft.com/office/drawing/2014/main" id="{569077BF-D73F-40A3-AFD0-95BBABD8D30B}"/>
              </a:ext>
            </a:extLst>
          </p:cNvPr>
          <p:cNvGraphicFramePr>
            <a:graphicFrameLocks noGrp="1"/>
          </p:cNvGraphicFramePr>
          <p:nvPr>
            <p:extLst>
              <p:ext uri="{D42A27DB-BD31-4B8C-83A1-F6EECF244321}">
                <p14:modId xmlns:p14="http://schemas.microsoft.com/office/powerpoint/2010/main" val="840541199"/>
              </p:ext>
            </p:extLst>
          </p:nvPr>
        </p:nvGraphicFramePr>
        <p:xfrm>
          <a:off x="1176319" y="1607127"/>
          <a:ext cx="9577387" cy="3823591"/>
        </p:xfrm>
        <a:graphic>
          <a:graphicData uri="http://schemas.openxmlformats.org/drawingml/2006/table">
            <a:tbl>
              <a:tblPr/>
              <a:tblGrid>
                <a:gridCol w="2388524">
                  <a:extLst>
                    <a:ext uri="{9D8B030D-6E8A-4147-A177-3AD203B41FA5}">
                      <a16:colId xmlns:a16="http://schemas.microsoft.com/office/drawing/2014/main" val="20000"/>
                    </a:ext>
                  </a:extLst>
                </a:gridCol>
                <a:gridCol w="1906684">
                  <a:extLst>
                    <a:ext uri="{9D8B030D-6E8A-4147-A177-3AD203B41FA5}">
                      <a16:colId xmlns:a16="http://schemas.microsoft.com/office/drawing/2014/main" val="2364147169"/>
                    </a:ext>
                  </a:extLst>
                </a:gridCol>
                <a:gridCol w="1843315">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813264">
                  <a:extLst>
                    <a:ext uri="{9D8B030D-6E8A-4147-A177-3AD203B41FA5}">
                      <a16:colId xmlns:a16="http://schemas.microsoft.com/office/drawing/2014/main" val="20004"/>
                    </a:ext>
                  </a:extLst>
                </a:gridCol>
              </a:tblGrid>
              <a:tr h="608980">
                <a:tc rowSpan="2">
                  <a:txBody>
                    <a:bodyPr/>
                    <a:lstStyle/>
                    <a:p>
                      <a:pPr algn="ctr" fontAlgn="ctr"/>
                      <a:r>
                        <a:rPr lang="zh-CN" altLang="en-US" sz="1800" b="0" i="0" u="none" strike="noStrike" dirty="0">
                          <a:solidFill>
                            <a:srgbClr val="000000"/>
                          </a:solidFill>
                          <a:latin typeface="Times New Roman" pitchFamily="18" charset="0"/>
                          <a:ea typeface="宋体" pitchFamily="2" charset="-122"/>
                          <a:cs typeface="Times New Roman"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altLang="zh-CN" sz="1800" b="1" i="0" u="none" strike="noStrike" dirty="0">
                          <a:solidFill>
                            <a:srgbClr val="000000"/>
                          </a:solidFill>
                          <a:latin typeface="Times New Roman" pitchFamily="18" charset="0"/>
                          <a:ea typeface="宋体" pitchFamily="2" charset="-122"/>
                          <a:cs typeface="Times New Roman" pitchFamily="18" charset="0"/>
                        </a:rPr>
                        <a:t>Average daily water consumption  </a:t>
                      </a:r>
                      <a:r>
                        <a:rPr lang="en-US" altLang="zh-CN" sz="1800" b="1" i="0" u="none" strike="noStrike" baseline="0" dirty="0">
                          <a:solidFill>
                            <a:srgbClr val="000000"/>
                          </a:solidFill>
                          <a:latin typeface="Times New Roman" pitchFamily="18" charset="0"/>
                          <a:ea typeface="宋体" pitchFamily="2" charset="-122"/>
                          <a:cs typeface="Times New Roman" pitchFamily="18" charset="0"/>
                        </a:rPr>
                        <a:t>    </a:t>
                      </a:r>
                      <a:r>
                        <a:rPr lang="en-US" altLang="zh-CN" sz="1800" b="0" i="0" u="none" strike="noStrike" dirty="0">
                          <a:solidFill>
                            <a:srgbClr val="000000"/>
                          </a:solidFill>
                          <a:latin typeface="Times New Roman" pitchFamily="18" charset="0"/>
                          <a:ea typeface="宋体" pitchFamily="2" charset="-122"/>
                          <a:cs typeface="Times New Roman" pitchFamily="18" charset="0"/>
                        </a:rPr>
                        <a:t>kg/(m</a:t>
                      </a:r>
                      <a:r>
                        <a:rPr lang="en-US" altLang="zh-CN" sz="1800" b="0" i="0" u="none" strike="noStrike" baseline="30000" dirty="0">
                          <a:solidFill>
                            <a:srgbClr val="000000"/>
                          </a:solidFill>
                          <a:latin typeface="Times New Roman" pitchFamily="18" charset="0"/>
                          <a:ea typeface="宋体" pitchFamily="2" charset="-122"/>
                          <a:cs typeface="Times New Roman" pitchFamily="18" charset="0"/>
                        </a:rPr>
                        <a:t>2</a:t>
                      </a:r>
                      <a:r>
                        <a:rPr lang="en-US" altLang="zh-CN" sz="1800" b="0" i="0" u="none" strike="noStrike" dirty="0">
                          <a:solidFill>
                            <a:srgbClr val="000000"/>
                          </a:solidFill>
                          <a:latin typeface="Times New Roman" pitchFamily="18" charset="0"/>
                          <a:ea typeface="宋体" pitchFamily="2" charset="-122"/>
                          <a:cs typeface="Times New Roman" pitchFamily="18" charset="0"/>
                        </a:rPr>
                        <a:t>.day)</a:t>
                      </a:r>
                      <a:endParaRPr lang="zh-CN" altLang="en-US" sz="1800" b="0" i="0" u="none" strike="noStrike" dirty="0">
                        <a:solidFill>
                          <a:srgbClr val="000000"/>
                        </a:solidFill>
                        <a:latin typeface="Times New Roman" pitchFamily="18" charset="0"/>
                        <a:ea typeface="宋体" pitchFamily="2" charset="-122"/>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zh-CN" altLang="en-US" sz="1800" b="0" i="0" u="none" strike="noStrike" dirty="0">
                        <a:solidFill>
                          <a:srgbClr val="000000"/>
                        </a:solidFill>
                        <a:latin typeface="Times New Roman" pitchFamily="18" charset="0"/>
                        <a:ea typeface="宋体" pitchFamily="2" charset="-122"/>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449248">
                <a:tc vMerge="1">
                  <a:txBody>
                    <a:bodyPr/>
                    <a:lstStyle/>
                    <a:p>
                      <a:endParaRPr lang="zh-CN" altLang="en-US"/>
                    </a:p>
                  </a:txBody>
                  <a:tcPr/>
                </a:tc>
                <a:tc>
                  <a:txBody>
                    <a:bodyPr/>
                    <a:lstStyle/>
                    <a:p>
                      <a:pPr algn="ctr" fontAlgn="ctr"/>
                      <a:r>
                        <a:rPr lang="en-US" altLang="zh-CN" sz="1800" b="1" i="0" u="none" strike="noStrike" dirty="0">
                          <a:solidFill>
                            <a:srgbClr val="000000"/>
                          </a:solidFill>
                          <a:latin typeface="Times New Roman" pitchFamily="18" charset="0"/>
                          <a:ea typeface="宋体" pitchFamily="2" charset="-122"/>
                          <a:cs typeface="Times New Roman" pitchFamily="18" charset="0"/>
                        </a:rPr>
                        <a:t>Harbin</a:t>
                      </a:r>
                      <a:endParaRPr lang="zh-CN" altLang="en-US" sz="1800" b="1" i="0" u="none" strike="noStrike" dirty="0">
                        <a:solidFill>
                          <a:srgbClr val="000000"/>
                        </a:solidFill>
                        <a:latin typeface="Times New Roman" pitchFamily="18" charset="0"/>
                        <a:ea typeface="宋体" pitchFamily="2" charset="-122"/>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1" i="0" u="none" strike="noStrike" dirty="0">
                          <a:solidFill>
                            <a:srgbClr val="000000"/>
                          </a:solidFill>
                          <a:latin typeface="Times New Roman" pitchFamily="18" charset="0"/>
                          <a:ea typeface="宋体" pitchFamily="2" charset="-122"/>
                          <a:cs typeface="Times New Roman" pitchFamily="18" charset="0"/>
                        </a:rPr>
                        <a:t>Beijing</a:t>
                      </a:r>
                      <a:endParaRPr lang="zh-CN" altLang="en-US" sz="1800" b="1" i="0" u="none" strike="noStrike" dirty="0">
                        <a:solidFill>
                          <a:srgbClr val="000000"/>
                        </a:solidFill>
                        <a:latin typeface="Times New Roman" pitchFamily="18" charset="0"/>
                        <a:ea typeface="宋体" pitchFamily="2" charset="-122"/>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1" i="0" u="none" strike="noStrike" dirty="0">
                          <a:solidFill>
                            <a:srgbClr val="000000"/>
                          </a:solidFill>
                          <a:latin typeface="Times New Roman" pitchFamily="18" charset="0"/>
                          <a:ea typeface="宋体" pitchFamily="2" charset="-122"/>
                          <a:cs typeface="Times New Roman" pitchFamily="18" charset="0"/>
                        </a:rPr>
                        <a:t>Wuhan</a:t>
                      </a:r>
                      <a:endParaRPr lang="zh-CN" altLang="en-US" sz="1800" b="1" i="0" u="none" strike="noStrike" dirty="0">
                        <a:solidFill>
                          <a:srgbClr val="000000"/>
                        </a:solidFill>
                        <a:latin typeface="Times New Roman" pitchFamily="18" charset="0"/>
                        <a:ea typeface="宋体" pitchFamily="2" charset="-122"/>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1" i="0" u="none" strike="noStrike" dirty="0">
                          <a:solidFill>
                            <a:srgbClr val="000000"/>
                          </a:solidFill>
                          <a:latin typeface="Times New Roman" pitchFamily="18" charset="0"/>
                          <a:ea typeface="宋体" pitchFamily="2" charset="-122"/>
                          <a:cs typeface="Times New Roman" pitchFamily="18" charset="0"/>
                        </a:rPr>
                        <a:t>Zhengzhou</a:t>
                      </a:r>
                      <a:endParaRPr lang="zh-CN" altLang="en-US" sz="1800" b="1" i="0" u="none" strike="noStrike" dirty="0">
                        <a:solidFill>
                          <a:srgbClr val="000000"/>
                        </a:solidFill>
                        <a:latin typeface="Times New Roman" pitchFamily="18" charset="0"/>
                        <a:ea typeface="宋体" pitchFamily="2" charset="-122"/>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49248">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Low-rise residential</a:t>
                      </a:r>
                      <a:endParaRPr lang="zh-CN" altLang="en-US" sz="1800" b="0" i="0" u="none" strike="noStrike" dirty="0">
                        <a:solidFill>
                          <a:srgbClr val="000000"/>
                        </a:solidFill>
                        <a:latin typeface="Times New Roman" pitchFamily="18" charset="0"/>
                        <a:ea typeface="宋体" pitchFamily="2" charset="-122"/>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12.37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10.48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8.28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a:solidFill>
                            <a:srgbClr val="000000"/>
                          </a:solidFill>
                          <a:latin typeface="Times New Roman" pitchFamily="18" charset="0"/>
                          <a:ea typeface="宋体" pitchFamily="2" charset="-122"/>
                          <a:cs typeface="Times New Roman" pitchFamily="18" charset="0"/>
                        </a:rPr>
                        <a:t>8.65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49248">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Multi-storey residence</a:t>
                      </a:r>
                      <a:endParaRPr lang="zh-CN" altLang="en-US" sz="1800" b="0" i="0" u="none" strike="noStrike" dirty="0">
                        <a:solidFill>
                          <a:srgbClr val="000000"/>
                        </a:solidFill>
                        <a:latin typeface="Times New Roman" pitchFamily="18" charset="0"/>
                        <a:ea typeface="宋体" pitchFamily="2" charset="-122"/>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7.95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6.98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5.52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a:solidFill>
                            <a:srgbClr val="000000"/>
                          </a:solidFill>
                          <a:latin typeface="Times New Roman" pitchFamily="18" charset="0"/>
                          <a:ea typeface="宋体" pitchFamily="2" charset="-122"/>
                          <a:cs typeface="Times New Roman" pitchFamily="18" charset="0"/>
                        </a:rPr>
                        <a:t>6.06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49248">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Office building</a:t>
                      </a:r>
                      <a:endParaRPr lang="zh-CN" altLang="en-US" sz="1800" b="0" i="0" u="none" strike="noStrike" dirty="0">
                        <a:solidFill>
                          <a:srgbClr val="000000"/>
                        </a:solidFill>
                        <a:latin typeface="Times New Roman" pitchFamily="18" charset="0"/>
                        <a:ea typeface="宋体" pitchFamily="2" charset="-122"/>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a:solidFill>
                            <a:srgbClr val="000000"/>
                          </a:solidFill>
                          <a:latin typeface="Times New Roman" pitchFamily="18" charset="0"/>
                          <a:ea typeface="宋体" pitchFamily="2" charset="-122"/>
                          <a:cs typeface="Times New Roman" pitchFamily="18" charset="0"/>
                        </a:rPr>
                        <a:t>5.15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a:solidFill>
                            <a:srgbClr val="000000"/>
                          </a:solidFill>
                          <a:latin typeface="Times New Roman" pitchFamily="18" charset="0"/>
                          <a:ea typeface="宋体" pitchFamily="2" charset="-122"/>
                          <a:cs typeface="Times New Roman" pitchFamily="18" charset="0"/>
                        </a:rPr>
                        <a:t>4.37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3.45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a:solidFill>
                            <a:srgbClr val="000000"/>
                          </a:solidFill>
                          <a:latin typeface="Times New Roman" pitchFamily="18" charset="0"/>
                          <a:ea typeface="宋体" pitchFamily="2" charset="-122"/>
                          <a:cs typeface="Times New Roman" pitchFamily="18" charset="0"/>
                        </a:rPr>
                        <a:t>3.60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49248">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Hospital</a:t>
                      </a:r>
                      <a:endParaRPr lang="zh-CN" altLang="en-US" sz="1800" b="0" i="0" u="none" strike="noStrike" dirty="0">
                        <a:solidFill>
                          <a:srgbClr val="000000"/>
                        </a:solidFill>
                        <a:latin typeface="Times New Roman" pitchFamily="18" charset="0"/>
                        <a:ea typeface="宋体" pitchFamily="2" charset="-122"/>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a:solidFill>
                            <a:srgbClr val="000000"/>
                          </a:solidFill>
                          <a:latin typeface="Times New Roman" pitchFamily="18" charset="0"/>
                          <a:ea typeface="宋体" pitchFamily="2" charset="-122"/>
                          <a:cs typeface="Times New Roman" pitchFamily="18" charset="0"/>
                        </a:rPr>
                        <a:t>12.37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a:solidFill>
                            <a:srgbClr val="000000"/>
                          </a:solidFill>
                          <a:latin typeface="Times New Roman" pitchFamily="18" charset="0"/>
                          <a:ea typeface="宋体" pitchFamily="2" charset="-122"/>
                          <a:cs typeface="Times New Roman" pitchFamily="18" charset="0"/>
                        </a:rPr>
                        <a:t>11.35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8.83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10.38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19123">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Hotel</a:t>
                      </a:r>
                      <a:endParaRPr lang="zh-CN" altLang="en-US" sz="1800" b="0" i="0" u="none" strike="noStrike" dirty="0">
                        <a:solidFill>
                          <a:srgbClr val="000000"/>
                        </a:solidFill>
                        <a:latin typeface="Times New Roman" pitchFamily="18" charset="0"/>
                        <a:ea typeface="宋体" pitchFamily="2" charset="-122"/>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a:solidFill>
                            <a:srgbClr val="000000"/>
                          </a:solidFill>
                          <a:latin typeface="Times New Roman" pitchFamily="18" charset="0"/>
                          <a:ea typeface="宋体" pitchFamily="2" charset="-122"/>
                          <a:cs typeface="Times New Roman" pitchFamily="18" charset="0"/>
                        </a:rPr>
                        <a:t>10.60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a:solidFill>
                            <a:srgbClr val="000000"/>
                          </a:solidFill>
                          <a:latin typeface="Times New Roman" pitchFamily="18" charset="0"/>
                          <a:ea typeface="宋体" pitchFamily="2" charset="-122"/>
                          <a:cs typeface="Times New Roman" pitchFamily="18" charset="0"/>
                        </a:rPr>
                        <a:t>9.60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7.72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8.65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49248">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Shopping</a:t>
                      </a:r>
                      <a:r>
                        <a:rPr lang="en-US" altLang="zh-CN" sz="1800" b="0" i="0" u="none" strike="noStrike" baseline="0" dirty="0">
                          <a:solidFill>
                            <a:srgbClr val="000000"/>
                          </a:solidFill>
                          <a:latin typeface="Times New Roman" pitchFamily="18" charset="0"/>
                          <a:ea typeface="宋体" pitchFamily="2" charset="-122"/>
                          <a:cs typeface="Times New Roman" pitchFamily="18" charset="0"/>
                        </a:rPr>
                        <a:t> mall</a:t>
                      </a:r>
                      <a:endParaRPr lang="zh-CN" altLang="en-US" sz="1800" b="0" i="0" u="none" strike="noStrike" dirty="0">
                        <a:solidFill>
                          <a:srgbClr val="000000"/>
                        </a:solidFill>
                        <a:latin typeface="Times New Roman" pitchFamily="18" charset="0"/>
                        <a:ea typeface="宋体" pitchFamily="2" charset="-122"/>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6.18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5.67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4.41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800" b="0" i="0" u="none" strike="noStrike" dirty="0">
                          <a:solidFill>
                            <a:srgbClr val="000000"/>
                          </a:solidFill>
                          <a:latin typeface="Times New Roman" pitchFamily="18" charset="0"/>
                          <a:ea typeface="宋体" pitchFamily="2" charset="-122"/>
                          <a:cs typeface="Times New Roman" pitchFamily="18" charset="0"/>
                        </a:rPr>
                        <a:t>5.19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2" name="矩形 1">
            <a:extLst>
              <a:ext uri="{FF2B5EF4-FFF2-40B4-BE49-F238E27FC236}">
                <a16:creationId xmlns:a16="http://schemas.microsoft.com/office/drawing/2014/main" id="{8F77620C-2728-4CEC-B9F4-45191F8B4B1C}"/>
              </a:ext>
            </a:extLst>
          </p:cNvPr>
          <p:cNvSpPr/>
          <p:nvPr/>
        </p:nvSpPr>
        <p:spPr>
          <a:xfrm>
            <a:off x="1307306" y="776905"/>
            <a:ext cx="8134856" cy="461665"/>
          </a:xfrm>
          <a:prstGeom prst="rect">
            <a:avLst/>
          </a:prstGeom>
        </p:spPr>
        <p:txBody>
          <a:bodyPr wrap="none">
            <a:spAutoFit/>
          </a:bodyPr>
          <a:lstStyle/>
          <a:p>
            <a:r>
              <a:rPr lang="en-US" altLang="zh-CN" sz="2400" b="1" dirty="0">
                <a:solidFill>
                  <a:srgbClr val="FF0000"/>
                </a:solidFill>
                <a:latin typeface="Times New Roman" pitchFamily="18" charset="0"/>
                <a:cs typeface="Times New Roman" pitchFamily="18" charset="0"/>
              </a:rPr>
              <a:t>Daily water consumption for</a:t>
            </a:r>
            <a:r>
              <a:rPr lang="zh-CN" altLang="en-US" sz="2400" b="1" dirty="0">
                <a:solidFill>
                  <a:srgbClr val="FF0000"/>
                </a:solidFill>
                <a:latin typeface="Times New Roman" pitchFamily="18" charset="0"/>
                <a:cs typeface="Times New Roman" pitchFamily="18" charset="0"/>
              </a:rPr>
              <a:t> </a:t>
            </a:r>
            <a:r>
              <a:rPr lang="en-US" altLang="zh-CN" sz="2400" b="1" dirty="0">
                <a:solidFill>
                  <a:srgbClr val="FF0000"/>
                </a:solidFill>
                <a:latin typeface="Times New Roman" pitchFamily="18" charset="0"/>
                <a:cs typeface="Times New Roman" pitchFamily="18" charset="0"/>
              </a:rPr>
              <a:t>a</a:t>
            </a:r>
            <a:r>
              <a:rPr lang="zh-CN" altLang="en-US" sz="2400" b="1" dirty="0">
                <a:solidFill>
                  <a:srgbClr val="FF0000"/>
                </a:solidFill>
                <a:latin typeface="Times New Roman" pitchFamily="18" charset="0"/>
                <a:cs typeface="Times New Roman" pitchFamily="18" charset="0"/>
              </a:rPr>
              <a:t> </a:t>
            </a:r>
            <a:r>
              <a:rPr lang="en-US" altLang="zh-CN" sz="2400" b="1" dirty="0">
                <a:solidFill>
                  <a:srgbClr val="FF0000"/>
                </a:solidFill>
                <a:latin typeface="Times New Roman" pitchFamily="18" charset="0"/>
                <a:cs typeface="Times New Roman" pitchFamily="18" charset="0"/>
              </a:rPr>
              <a:t>Latent</a:t>
            </a:r>
            <a:r>
              <a:rPr lang="zh-CN" altLang="en-US" sz="2400" b="1" dirty="0">
                <a:solidFill>
                  <a:srgbClr val="FF0000"/>
                </a:solidFill>
                <a:latin typeface="Times New Roman" pitchFamily="18" charset="0"/>
                <a:cs typeface="Times New Roman" pitchFamily="18" charset="0"/>
              </a:rPr>
              <a:t> </a:t>
            </a:r>
            <a:r>
              <a:rPr lang="en-US" altLang="zh-CN" sz="2400" b="1" dirty="0">
                <a:solidFill>
                  <a:srgbClr val="FF0000"/>
                </a:solidFill>
                <a:latin typeface="Times New Roman" pitchFamily="18" charset="0"/>
                <a:cs typeface="Times New Roman" pitchFamily="18" charset="0"/>
              </a:rPr>
              <a:t>Heat</a:t>
            </a:r>
            <a:r>
              <a:rPr lang="zh-CN" altLang="en-US" sz="2400" b="1" dirty="0">
                <a:solidFill>
                  <a:srgbClr val="FF0000"/>
                </a:solidFill>
                <a:latin typeface="Times New Roman" pitchFamily="18" charset="0"/>
                <a:cs typeface="Times New Roman" pitchFamily="18" charset="0"/>
              </a:rPr>
              <a:t> </a:t>
            </a:r>
            <a:r>
              <a:rPr lang="en-US" altLang="zh-CN" sz="2400" b="1" dirty="0">
                <a:solidFill>
                  <a:srgbClr val="FF0000"/>
                </a:solidFill>
                <a:latin typeface="Times New Roman" pitchFamily="18" charset="0"/>
                <a:cs typeface="Times New Roman" pitchFamily="18" charset="0"/>
              </a:rPr>
              <a:t>Pump</a:t>
            </a:r>
            <a:r>
              <a:rPr lang="zh-CN" altLang="en-US" sz="2400" b="1" dirty="0">
                <a:solidFill>
                  <a:srgbClr val="FF0000"/>
                </a:solidFill>
                <a:latin typeface="Times New Roman" pitchFamily="18" charset="0"/>
                <a:cs typeface="Times New Roman" pitchFamily="18" charset="0"/>
              </a:rPr>
              <a:t> </a:t>
            </a:r>
            <a:r>
              <a:rPr lang="en-US" altLang="zh-CN" sz="2400" b="1" dirty="0">
                <a:solidFill>
                  <a:srgbClr val="FF0000"/>
                </a:solidFill>
                <a:latin typeface="Times New Roman" pitchFamily="18" charset="0"/>
                <a:cs typeface="Times New Roman" pitchFamily="18" charset="0"/>
              </a:rPr>
              <a:t>(per m2) </a:t>
            </a:r>
            <a:endParaRPr lang="zh-CN" altLang="en-US" sz="2400" dirty="0">
              <a:solidFill>
                <a:srgbClr val="FF0000"/>
              </a:solidFill>
            </a:endParaRPr>
          </a:p>
        </p:txBody>
      </p:sp>
      <p:sp>
        <p:nvSpPr>
          <p:cNvPr id="3" name="文本框 2">
            <a:extLst>
              <a:ext uri="{FF2B5EF4-FFF2-40B4-BE49-F238E27FC236}">
                <a16:creationId xmlns:a16="http://schemas.microsoft.com/office/drawing/2014/main" id="{A51B79C6-AC52-41C5-84E5-FEE6A44AFB6D}"/>
              </a:ext>
            </a:extLst>
          </p:cNvPr>
          <p:cNvSpPr txBox="1"/>
          <p:nvPr/>
        </p:nvSpPr>
        <p:spPr>
          <a:xfrm>
            <a:off x="1093192" y="5799275"/>
            <a:ext cx="8181663" cy="523220"/>
          </a:xfrm>
          <a:prstGeom prst="rect">
            <a:avLst/>
          </a:prstGeom>
          <a:noFill/>
        </p:spPr>
        <p:txBody>
          <a:bodyPr wrap="none" rtlCol="0">
            <a:spAutoFit/>
          </a:bodyPr>
          <a:lstStyle/>
          <a:p>
            <a:r>
              <a:rPr lang="en-US" altLang="zh-CN" sz="2800" b="1" dirty="0">
                <a:solidFill>
                  <a:srgbClr val="FF0000"/>
                </a:solidFill>
              </a:rPr>
              <a:t>For a 200m2 house, 1-2 ton water is enough for 1 day.</a:t>
            </a:r>
            <a:endParaRPr lang="zh-CN" altLang="en-US" sz="2800" b="1" dirty="0">
              <a:solidFill>
                <a:srgbClr val="FF0000"/>
              </a:solidFill>
            </a:endParaRPr>
          </a:p>
        </p:txBody>
      </p:sp>
    </p:spTree>
    <p:custDataLst>
      <p:tags r:id="rId1"/>
    </p:custData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4"/>
          <p:cNvSpPr>
            <a:spLocks noChangeArrowheads="1"/>
          </p:cNvSpPr>
          <p:nvPr/>
        </p:nvSpPr>
        <p:spPr bwMode="auto">
          <a:xfrm>
            <a:off x="2678461" y="1004483"/>
            <a:ext cx="7082537"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仿宋_GB2312" pitchFamily="49" charset="-122"/>
              </a:defRPr>
            </a:lvl1pPr>
            <a:lvl2pPr marL="742950" indent="-285750" eaLnBrk="0" hangingPunct="0">
              <a:defRPr>
                <a:solidFill>
                  <a:schemeClr val="tx1"/>
                </a:solidFill>
                <a:latin typeface="Arial" panose="020B0604020202020204" pitchFamily="34" charset="0"/>
                <a:ea typeface="仿宋_GB2312" pitchFamily="49" charset="-122"/>
              </a:defRPr>
            </a:lvl2pPr>
            <a:lvl3pPr marL="1143000" indent="-228600" eaLnBrk="0" hangingPunct="0">
              <a:defRPr>
                <a:solidFill>
                  <a:schemeClr val="tx1"/>
                </a:solidFill>
                <a:latin typeface="Arial" panose="020B0604020202020204" pitchFamily="34" charset="0"/>
                <a:ea typeface="仿宋_GB2312" pitchFamily="49" charset="-122"/>
              </a:defRPr>
            </a:lvl3pPr>
            <a:lvl4pPr marL="1600200" indent="-228600" eaLnBrk="0" hangingPunct="0">
              <a:defRPr>
                <a:solidFill>
                  <a:schemeClr val="tx1"/>
                </a:solidFill>
                <a:latin typeface="Arial" panose="020B0604020202020204" pitchFamily="34" charset="0"/>
                <a:ea typeface="仿宋_GB2312" pitchFamily="49" charset="-122"/>
              </a:defRPr>
            </a:lvl4pPr>
            <a:lvl5pPr marL="2057400" indent="-228600" eaLnBrk="0" hangingPunct="0">
              <a:defRPr>
                <a:solidFill>
                  <a:schemeClr val="tx1"/>
                </a:solidFill>
                <a:latin typeface="Arial" panose="020B0604020202020204" pitchFamily="34" charset="0"/>
                <a:ea typeface="仿宋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9pPr>
          </a:lstStyle>
          <a:p>
            <a:pPr algn="ctr" eaLnBrk="1" hangingPunct="1">
              <a:lnSpc>
                <a:spcPct val="120000"/>
              </a:lnSpc>
            </a:pPr>
            <a:r>
              <a:rPr lang="en-US" altLang="zh-CN" sz="2400" b="1" dirty="0">
                <a:solidFill>
                  <a:srgbClr val="6600CC"/>
                </a:solidFill>
                <a:ea typeface="黑体" panose="02010609060101010101" pitchFamily="49" charset="-122"/>
              </a:rPr>
              <a:t>Type 1: Abandoned Type Latent Heat Pump</a:t>
            </a:r>
            <a:endParaRPr lang="zh-CN" altLang="en-US" sz="2400" b="1" dirty="0">
              <a:solidFill>
                <a:srgbClr val="6600CC"/>
              </a:solidFill>
              <a:ea typeface="黑体" panose="02010609060101010101" pitchFamily="49" charset="-122"/>
            </a:endParaRPr>
          </a:p>
        </p:txBody>
      </p:sp>
      <p:pic>
        <p:nvPicPr>
          <p:cNvPr id="37" name="Picture 20" descr="132462988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738" t="5080" r="9567" b="5080"/>
          <a:stretch>
            <a:fillRect/>
          </a:stretch>
        </p:blipFill>
        <p:spPr bwMode="auto">
          <a:xfrm>
            <a:off x="6698853" y="5804612"/>
            <a:ext cx="714546" cy="6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17" descr="ISC1335B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5433" y="4139138"/>
            <a:ext cx="1797846" cy="91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0" descr="132462988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738" t="5080" r="9567" b="5080"/>
          <a:stretch>
            <a:fillRect/>
          </a:stretch>
        </p:blipFill>
        <p:spPr bwMode="auto">
          <a:xfrm>
            <a:off x="5009067" y="5758686"/>
            <a:ext cx="714546" cy="6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27"/>
          <p:cNvSpPr>
            <a:spLocks noChangeArrowheads="1"/>
          </p:cNvSpPr>
          <p:nvPr/>
        </p:nvSpPr>
        <p:spPr bwMode="auto">
          <a:xfrm rot="16200000">
            <a:off x="6270666" y="5229192"/>
            <a:ext cx="1130577" cy="76992"/>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sp>
        <p:nvSpPr>
          <p:cNvPr id="43" name="Rectangle 6"/>
          <p:cNvSpPr>
            <a:spLocks noChangeArrowheads="1"/>
          </p:cNvSpPr>
          <p:nvPr/>
        </p:nvSpPr>
        <p:spPr bwMode="auto">
          <a:xfrm>
            <a:off x="6001865" y="6084214"/>
            <a:ext cx="765876" cy="76993"/>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sp>
        <p:nvSpPr>
          <p:cNvPr id="44" name="Rectangle 27"/>
          <p:cNvSpPr>
            <a:spLocks noChangeArrowheads="1"/>
          </p:cNvSpPr>
          <p:nvPr/>
        </p:nvSpPr>
        <p:spPr bwMode="auto">
          <a:xfrm rot="16200000">
            <a:off x="4843597" y="5454092"/>
            <a:ext cx="605135" cy="7699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sp>
        <p:nvSpPr>
          <p:cNvPr id="45" name="Rectangle 27"/>
          <p:cNvSpPr>
            <a:spLocks noChangeArrowheads="1"/>
          </p:cNvSpPr>
          <p:nvPr/>
        </p:nvSpPr>
        <p:spPr bwMode="auto">
          <a:xfrm rot="16200000">
            <a:off x="5682310" y="5070228"/>
            <a:ext cx="321833" cy="7172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p>
            <a:pPr latinLnBrk="1"/>
            <a:endParaRPr lang="zh-CN" altLang="en-US" sz="1100">
              <a:solidFill>
                <a:srgbClr val="000000"/>
              </a:solidFill>
              <a:latin typeface="Arial" panose="020B0604020202020204" pitchFamily="34" charset="0"/>
              <a:ea typeface="宋体" panose="02010600030101010101" pitchFamily="2" charset="-122"/>
            </a:endParaRPr>
          </a:p>
        </p:txBody>
      </p:sp>
      <p:sp>
        <p:nvSpPr>
          <p:cNvPr id="46" name="Rectangle 6"/>
          <p:cNvSpPr>
            <a:spLocks noChangeArrowheads="1"/>
          </p:cNvSpPr>
          <p:nvPr/>
        </p:nvSpPr>
        <p:spPr bwMode="auto">
          <a:xfrm>
            <a:off x="5141439" y="5190021"/>
            <a:ext cx="710495" cy="7699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sp>
        <p:nvSpPr>
          <p:cNvPr id="47" name="Rectangle 6"/>
          <p:cNvSpPr>
            <a:spLocks noChangeArrowheads="1"/>
          </p:cNvSpPr>
          <p:nvPr/>
        </p:nvSpPr>
        <p:spPr bwMode="auto">
          <a:xfrm>
            <a:off x="3028867" y="6040993"/>
            <a:ext cx="2022074" cy="7564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pic>
        <p:nvPicPr>
          <p:cNvPr id="48" name="Picture 2"/>
          <p:cNvPicPr>
            <a:picLocks noChangeAspect="1" noChangeArrowheads="1"/>
          </p:cNvPicPr>
          <p:nvPr/>
        </p:nvPicPr>
        <p:blipFill>
          <a:blip r:embed="rId5">
            <a:extLst>
              <a:ext uri="{28A0092B-C50C-407E-A947-70E740481C1C}">
                <a14:useLocalDpi xmlns:a14="http://schemas.microsoft.com/office/drawing/2010/main" val="0"/>
              </a:ext>
            </a:extLst>
          </a:blip>
          <a:srcRect l="34416" t="52521" r="62271" b="36140"/>
          <a:stretch>
            <a:fillRect/>
          </a:stretch>
        </p:blipFill>
        <p:spPr bwMode="auto">
          <a:xfrm>
            <a:off x="9078873" y="4289072"/>
            <a:ext cx="687531" cy="6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6"/>
          <p:cNvSpPr>
            <a:spLocks noChangeArrowheads="1"/>
          </p:cNvSpPr>
          <p:nvPr/>
        </p:nvSpPr>
        <p:spPr bwMode="auto">
          <a:xfrm>
            <a:off x="7807816" y="3096360"/>
            <a:ext cx="1691139" cy="76993"/>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sp>
        <p:nvSpPr>
          <p:cNvPr id="50" name="Rectangle 6"/>
          <p:cNvSpPr>
            <a:spLocks noChangeArrowheads="1"/>
          </p:cNvSpPr>
          <p:nvPr/>
        </p:nvSpPr>
        <p:spPr bwMode="auto">
          <a:xfrm rot="5400000">
            <a:off x="7262115" y="3623153"/>
            <a:ext cx="1130577" cy="76992"/>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sp>
        <p:nvSpPr>
          <p:cNvPr id="51" name="Rectangle 27"/>
          <p:cNvSpPr>
            <a:spLocks noChangeArrowheads="1"/>
          </p:cNvSpPr>
          <p:nvPr/>
        </p:nvSpPr>
        <p:spPr bwMode="auto">
          <a:xfrm rot="16200000">
            <a:off x="5271110" y="3632607"/>
            <a:ext cx="1148135" cy="7564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pic>
        <p:nvPicPr>
          <p:cNvPr id="53" name="图片 60"/>
          <p:cNvPicPr>
            <a:picLocks noChangeAspect="1"/>
          </p:cNvPicPr>
          <p:nvPr/>
        </p:nvPicPr>
        <p:blipFill>
          <a:blip r:embed="rId6">
            <a:extLst>
              <a:ext uri="{28A0092B-C50C-407E-A947-70E740481C1C}">
                <a14:useLocalDpi xmlns:a14="http://schemas.microsoft.com/office/drawing/2010/main" val="0"/>
              </a:ext>
            </a:extLst>
          </a:blip>
          <a:srcRect l="3961" r="7388"/>
          <a:stretch>
            <a:fillRect/>
          </a:stretch>
        </p:blipFill>
        <p:spPr bwMode="auto">
          <a:xfrm>
            <a:off x="3842017" y="5996418"/>
            <a:ext cx="294464" cy="16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ectangle 27"/>
          <p:cNvSpPr>
            <a:spLocks noChangeArrowheads="1"/>
          </p:cNvSpPr>
          <p:nvPr/>
        </p:nvSpPr>
        <p:spPr bwMode="auto">
          <a:xfrm rot="16200000">
            <a:off x="5458864" y="5496642"/>
            <a:ext cx="1162994" cy="76992"/>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sp>
        <p:nvSpPr>
          <p:cNvPr id="56" name="Rectangle 27"/>
          <p:cNvSpPr>
            <a:spLocks noChangeArrowheads="1"/>
          </p:cNvSpPr>
          <p:nvPr/>
        </p:nvSpPr>
        <p:spPr bwMode="auto">
          <a:xfrm rot="16200000">
            <a:off x="5475075" y="3623153"/>
            <a:ext cx="1130577" cy="76992"/>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sp>
        <p:nvSpPr>
          <p:cNvPr id="57" name="Rectangle 6"/>
          <p:cNvSpPr>
            <a:spLocks noChangeArrowheads="1"/>
          </p:cNvSpPr>
          <p:nvPr/>
        </p:nvSpPr>
        <p:spPr bwMode="auto">
          <a:xfrm>
            <a:off x="6057246" y="3096360"/>
            <a:ext cx="815852" cy="76993"/>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sp>
        <p:nvSpPr>
          <p:cNvPr id="58" name="Rectangle 27"/>
          <p:cNvSpPr>
            <a:spLocks noChangeArrowheads="1"/>
          </p:cNvSpPr>
          <p:nvPr/>
        </p:nvSpPr>
        <p:spPr bwMode="auto">
          <a:xfrm rot="16200000">
            <a:off x="6269314" y="3623153"/>
            <a:ext cx="1130577" cy="76992"/>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sp>
        <p:nvSpPr>
          <p:cNvPr id="59" name="Rectangle 6"/>
          <p:cNvSpPr>
            <a:spLocks noChangeArrowheads="1"/>
          </p:cNvSpPr>
          <p:nvPr/>
        </p:nvSpPr>
        <p:spPr bwMode="auto">
          <a:xfrm>
            <a:off x="3022113" y="3096360"/>
            <a:ext cx="2829817" cy="7699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sp>
        <p:nvSpPr>
          <p:cNvPr id="60" name="Rectangle 6"/>
          <p:cNvSpPr>
            <a:spLocks noChangeArrowheads="1"/>
          </p:cNvSpPr>
          <p:nvPr/>
        </p:nvSpPr>
        <p:spPr bwMode="auto">
          <a:xfrm rot="5400000">
            <a:off x="7116910" y="5397359"/>
            <a:ext cx="1420986" cy="76992"/>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sp>
        <p:nvSpPr>
          <p:cNvPr id="61" name="Rectangle 6"/>
          <p:cNvSpPr>
            <a:spLocks noChangeArrowheads="1"/>
          </p:cNvSpPr>
          <p:nvPr/>
        </p:nvSpPr>
        <p:spPr bwMode="auto">
          <a:xfrm rot="5400000">
            <a:off x="8886391" y="3694067"/>
            <a:ext cx="1272404" cy="76992"/>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sp>
        <p:nvSpPr>
          <p:cNvPr id="62" name="Rectangle 6"/>
          <p:cNvSpPr>
            <a:spLocks noChangeArrowheads="1"/>
          </p:cNvSpPr>
          <p:nvPr/>
        </p:nvSpPr>
        <p:spPr bwMode="auto">
          <a:xfrm rot="5400000">
            <a:off x="9022142" y="5318342"/>
            <a:ext cx="1000904" cy="76992"/>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pic>
        <p:nvPicPr>
          <p:cNvPr id="63" name="Picture 20" descr="132462988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738" t="5080" r="9567" b="5080"/>
          <a:stretch>
            <a:fillRect/>
          </a:stretch>
        </p:blipFill>
        <p:spPr bwMode="auto">
          <a:xfrm>
            <a:off x="9359828" y="5804612"/>
            <a:ext cx="714546" cy="6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6"/>
          <p:cNvSpPr>
            <a:spLocks noChangeArrowheads="1"/>
          </p:cNvSpPr>
          <p:nvPr/>
        </p:nvSpPr>
        <p:spPr bwMode="auto">
          <a:xfrm>
            <a:off x="7840234" y="6069355"/>
            <a:ext cx="1587131" cy="76993"/>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pic>
        <p:nvPicPr>
          <p:cNvPr id="65" name="图片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8545" y="3636658"/>
            <a:ext cx="1542555" cy="171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ectangle 27"/>
          <p:cNvSpPr>
            <a:spLocks noChangeArrowheads="1"/>
          </p:cNvSpPr>
          <p:nvPr/>
        </p:nvSpPr>
        <p:spPr bwMode="auto">
          <a:xfrm rot="16200000">
            <a:off x="2753315" y="3328688"/>
            <a:ext cx="540298" cy="7564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sp>
        <p:nvSpPr>
          <p:cNvPr id="67" name="Rectangle 27"/>
          <p:cNvSpPr>
            <a:spLocks noChangeArrowheads="1"/>
          </p:cNvSpPr>
          <p:nvPr/>
        </p:nvSpPr>
        <p:spPr bwMode="auto">
          <a:xfrm rot="16200000">
            <a:off x="2639851" y="5695200"/>
            <a:ext cx="767226" cy="7564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pic>
        <p:nvPicPr>
          <p:cNvPr id="68" name="Picture 2"/>
          <p:cNvPicPr>
            <a:picLocks noChangeAspect="1" noChangeArrowheads="1"/>
          </p:cNvPicPr>
          <p:nvPr/>
        </p:nvPicPr>
        <p:blipFill>
          <a:blip r:embed="rId5">
            <a:extLst>
              <a:ext uri="{28A0092B-C50C-407E-A947-70E740481C1C}">
                <a14:useLocalDpi xmlns:a14="http://schemas.microsoft.com/office/drawing/2010/main" val="0"/>
              </a:ext>
            </a:extLst>
          </a:blip>
          <a:srcRect l="34416" t="52521" r="62271" b="36140"/>
          <a:stretch>
            <a:fillRect/>
          </a:stretch>
        </p:blipFill>
        <p:spPr bwMode="auto">
          <a:xfrm>
            <a:off x="4179705" y="4289072"/>
            <a:ext cx="687531" cy="6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tangle 27"/>
          <p:cNvSpPr>
            <a:spLocks noChangeArrowheads="1"/>
          </p:cNvSpPr>
          <p:nvPr/>
        </p:nvSpPr>
        <p:spPr bwMode="auto">
          <a:xfrm rot="16200000">
            <a:off x="3910906" y="3716353"/>
            <a:ext cx="1229179" cy="7564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sp>
        <p:nvSpPr>
          <p:cNvPr id="70" name="Rectangle 27"/>
          <p:cNvSpPr>
            <a:spLocks noChangeArrowheads="1"/>
          </p:cNvSpPr>
          <p:nvPr/>
        </p:nvSpPr>
        <p:spPr bwMode="auto">
          <a:xfrm rot="16200000">
            <a:off x="3933868" y="5454767"/>
            <a:ext cx="1183256" cy="7564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sp>
        <p:nvSpPr>
          <p:cNvPr id="71" name="Rectangle 6"/>
          <p:cNvSpPr>
            <a:spLocks noChangeArrowheads="1"/>
          </p:cNvSpPr>
          <p:nvPr/>
        </p:nvSpPr>
        <p:spPr bwMode="auto">
          <a:xfrm rot="5400000">
            <a:off x="7997597" y="3715678"/>
            <a:ext cx="1229179" cy="76992"/>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pic>
        <p:nvPicPr>
          <p:cNvPr id="72" name="图片 9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33303" y="4203973"/>
            <a:ext cx="765876" cy="87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6"/>
          <p:cNvSpPr>
            <a:spLocks noChangeArrowheads="1"/>
          </p:cNvSpPr>
          <p:nvPr/>
        </p:nvSpPr>
        <p:spPr bwMode="auto">
          <a:xfrm>
            <a:off x="8599357" y="5547968"/>
            <a:ext cx="899598" cy="76993"/>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sp>
        <p:nvSpPr>
          <p:cNvPr id="74" name="Rectangle 6"/>
          <p:cNvSpPr>
            <a:spLocks noChangeArrowheads="1"/>
          </p:cNvSpPr>
          <p:nvPr/>
        </p:nvSpPr>
        <p:spPr bwMode="auto">
          <a:xfrm rot="5400000">
            <a:off x="8282607" y="5256881"/>
            <a:ext cx="659165" cy="76992"/>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1100"/>
          </a:p>
        </p:txBody>
      </p:sp>
      <p:pic>
        <p:nvPicPr>
          <p:cNvPr id="75" name="Picture 52" descr="valveokm1411342172155"/>
          <p:cNvPicPr>
            <a:picLocks noChangeAspect="1" noChangeArrowheads="1"/>
          </p:cNvPicPr>
          <p:nvPr/>
        </p:nvPicPr>
        <p:blipFill>
          <a:blip r:embed="rId9">
            <a:clrChange>
              <a:clrFrom>
                <a:srgbClr val="FFFFFF"/>
              </a:clrFrom>
              <a:clrTo>
                <a:srgbClr val="FFFFFF">
                  <a:alpha val="0"/>
                </a:srgbClr>
              </a:clrTo>
            </a:clrChange>
            <a:lum contrast="30000"/>
            <a:extLst>
              <a:ext uri="{28A0092B-C50C-407E-A947-70E740481C1C}">
                <a14:useLocalDpi xmlns:a14="http://schemas.microsoft.com/office/drawing/2010/main" val="0"/>
              </a:ext>
            </a:extLst>
          </a:blip>
          <a:srcRect/>
          <a:stretch>
            <a:fillRect/>
          </a:stretch>
        </p:blipFill>
        <p:spPr bwMode="auto">
          <a:xfrm>
            <a:off x="4437699" y="5597946"/>
            <a:ext cx="325530" cy="30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52" descr="valveokm1411342172155"/>
          <p:cNvPicPr>
            <a:picLocks noChangeAspect="1" noChangeArrowheads="1"/>
          </p:cNvPicPr>
          <p:nvPr/>
        </p:nvPicPr>
        <p:blipFill>
          <a:blip r:embed="rId10">
            <a:clrChange>
              <a:clrFrom>
                <a:srgbClr val="FFFFFF"/>
              </a:clrFrom>
              <a:clrTo>
                <a:srgbClr val="FFFFFF">
                  <a:alpha val="0"/>
                </a:srgbClr>
              </a:clrTo>
            </a:clrChange>
            <a:lum contrast="30000"/>
            <a:extLst>
              <a:ext uri="{28A0092B-C50C-407E-A947-70E740481C1C}">
                <a14:useLocalDpi xmlns:a14="http://schemas.microsoft.com/office/drawing/2010/main" val="0"/>
              </a:ext>
            </a:extLst>
          </a:blip>
          <a:srcRect/>
          <a:stretch>
            <a:fillRect/>
          </a:stretch>
        </p:blipFill>
        <p:spPr bwMode="auto">
          <a:xfrm>
            <a:off x="4151339" y="5835677"/>
            <a:ext cx="302569" cy="32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52" descr="valveokm1411342172155"/>
          <p:cNvPicPr>
            <a:picLocks noChangeAspect="1" noChangeArrowheads="1"/>
          </p:cNvPicPr>
          <p:nvPr/>
        </p:nvPicPr>
        <p:blipFill>
          <a:blip r:embed="rId9">
            <a:clrChange>
              <a:clrFrom>
                <a:srgbClr val="FFFFFF"/>
              </a:clrFrom>
              <a:clrTo>
                <a:srgbClr val="FFFFFF">
                  <a:alpha val="0"/>
                </a:srgbClr>
              </a:clrTo>
            </a:clrChange>
            <a:lum contrast="30000"/>
            <a:extLst>
              <a:ext uri="{28A0092B-C50C-407E-A947-70E740481C1C}">
                <a14:useLocalDpi xmlns:a14="http://schemas.microsoft.com/office/drawing/2010/main" val="0"/>
              </a:ext>
            </a:extLst>
          </a:blip>
          <a:srcRect/>
          <a:stretch>
            <a:fillRect/>
          </a:stretch>
        </p:blipFill>
        <p:spPr bwMode="auto">
          <a:xfrm>
            <a:off x="9436819" y="5241350"/>
            <a:ext cx="324179" cy="30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52" descr="valveokm1411342172155"/>
          <p:cNvPicPr>
            <a:picLocks noChangeAspect="1" noChangeArrowheads="1"/>
          </p:cNvPicPr>
          <p:nvPr/>
        </p:nvPicPr>
        <p:blipFill>
          <a:blip r:embed="rId10">
            <a:clrChange>
              <a:clrFrom>
                <a:srgbClr val="FFFFFF"/>
              </a:clrFrom>
              <a:clrTo>
                <a:srgbClr val="FFFFFF">
                  <a:alpha val="0"/>
                </a:srgbClr>
              </a:clrTo>
            </a:clrChange>
            <a:lum contrast="30000"/>
            <a:extLst>
              <a:ext uri="{28A0092B-C50C-407E-A947-70E740481C1C}">
                <a14:useLocalDpi xmlns:a14="http://schemas.microsoft.com/office/drawing/2010/main" val="0"/>
              </a:ext>
            </a:extLst>
          </a:blip>
          <a:srcRect/>
          <a:stretch>
            <a:fillRect/>
          </a:stretch>
        </p:blipFill>
        <p:spPr bwMode="auto">
          <a:xfrm>
            <a:off x="9015388" y="5356161"/>
            <a:ext cx="302569" cy="32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Text Box 132"/>
          <p:cNvSpPr txBox="1">
            <a:spLocks noChangeArrowheads="1"/>
          </p:cNvSpPr>
          <p:nvPr/>
        </p:nvSpPr>
        <p:spPr bwMode="auto">
          <a:xfrm>
            <a:off x="1924946" y="5380938"/>
            <a:ext cx="971905" cy="677108"/>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sz="1100" dirty="0">
                <a:solidFill>
                  <a:schemeClr val="tx1"/>
                </a:solidFill>
                <a:latin typeface="Arial" panose="020B0604020202020204" pitchFamily="34" charset="0"/>
                <a:cs typeface="Arial" panose="020B0604020202020204" pitchFamily="34" charset="0"/>
              </a:rPr>
              <a:t>Water intake under ice in rivers, lakes and seas</a:t>
            </a:r>
            <a:endParaRPr lang="zh-CN" altLang="en-US" sz="1100" dirty="0">
              <a:solidFill>
                <a:schemeClr val="tx1"/>
              </a:solidFill>
              <a:latin typeface="Arial" panose="020B0604020202020204" pitchFamily="34" charset="0"/>
              <a:cs typeface="Arial" panose="020B0604020202020204" pitchFamily="34" charset="0"/>
            </a:endParaRPr>
          </a:p>
        </p:txBody>
      </p:sp>
      <p:sp>
        <p:nvSpPr>
          <p:cNvPr id="80" name="AutoShape 17" descr="浅色竖线"/>
          <p:cNvSpPr>
            <a:spLocks noChangeArrowheads="1"/>
          </p:cNvSpPr>
          <p:nvPr/>
        </p:nvSpPr>
        <p:spPr bwMode="auto">
          <a:xfrm>
            <a:off x="5750954" y="4238426"/>
            <a:ext cx="380584" cy="706754"/>
          </a:xfrm>
          <a:prstGeom prst="roundRect">
            <a:avLst>
              <a:gd name="adj" fmla="val 16667"/>
            </a:avLst>
          </a:prstGeom>
          <a:gradFill flip="none" rotWithShape="1">
            <a:gsLst>
              <a:gs pos="100000">
                <a:schemeClr val="accent4">
                  <a:lumMod val="60000"/>
                  <a:lumOff val="40000"/>
                </a:schemeClr>
              </a:gs>
              <a:gs pos="0">
                <a:schemeClr val="bg1">
                  <a:lumMod val="95000"/>
                </a:schemeClr>
              </a:gs>
            </a:gsLst>
            <a:lin ang="0" scaled="1"/>
            <a:tileRect/>
          </a:gra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1100"/>
          </a:p>
        </p:txBody>
      </p:sp>
      <p:sp>
        <p:nvSpPr>
          <p:cNvPr id="82" name="Text Box 132"/>
          <p:cNvSpPr txBox="1">
            <a:spLocks noChangeArrowheads="1"/>
          </p:cNvSpPr>
          <p:nvPr/>
        </p:nvSpPr>
        <p:spPr bwMode="auto">
          <a:xfrm>
            <a:off x="5515308" y="4187640"/>
            <a:ext cx="169277" cy="812893"/>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sz="1100" dirty="0">
                <a:solidFill>
                  <a:srgbClr val="FF0000"/>
                </a:solidFill>
                <a:latin typeface="Arial" panose="020B0604020202020204" pitchFamily="34" charset="0"/>
                <a:cs typeface="Arial" panose="020B0604020202020204" pitchFamily="34" charset="0"/>
              </a:rPr>
              <a:t>DISU</a:t>
            </a:r>
            <a:endParaRPr lang="zh-CN" altLang="en-US" sz="1100" dirty="0">
              <a:solidFill>
                <a:srgbClr val="FF0000"/>
              </a:solidFill>
              <a:latin typeface="Arial" panose="020B0604020202020204" pitchFamily="34" charset="0"/>
              <a:cs typeface="Arial" panose="020B0604020202020204" pitchFamily="34" charset="0"/>
            </a:endParaRPr>
          </a:p>
        </p:txBody>
      </p:sp>
      <p:sp>
        <p:nvSpPr>
          <p:cNvPr id="84" name="Text Box 132"/>
          <p:cNvSpPr txBox="1">
            <a:spLocks noChangeArrowheads="1"/>
          </p:cNvSpPr>
          <p:nvPr/>
        </p:nvSpPr>
        <p:spPr bwMode="auto">
          <a:xfrm>
            <a:off x="3482003" y="6205965"/>
            <a:ext cx="971905" cy="169277"/>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sz="1100" dirty="0">
                <a:solidFill>
                  <a:schemeClr val="tx1"/>
                </a:solidFill>
                <a:latin typeface="Arial" panose="020B0604020202020204" pitchFamily="34" charset="0"/>
                <a:cs typeface="Arial" panose="020B0604020202020204" pitchFamily="34" charset="0"/>
              </a:rPr>
              <a:t>Filter</a:t>
            </a:r>
            <a:endParaRPr lang="zh-CN" altLang="en-US" sz="1100" dirty="0">
              <a:solidFill>
                <a:schemeClr val="tx1"/>
              </a:solidFill>
              <a:latin typeface="Arial" panose="020B0604020202020204" pitchFamily="34" charset="0"/>
              <a:cs typeface="Arial" panose="020B0604020202020204" pitchFamily="34" charset="0"/>
            </a:endParaRPr>
          </a:p>
        </p:txBody>
      </p:sp>
      <p:sp>
        <p:nvSpPr>
          <p:cNvPr id="85" name="Text Box 132"/>
          <p:cNvSpPr txBox="1">
            <a:spLocks noChangeArrowheads="1"/>
          </p:cNvSpPr>
          <p:nvPr/>
        </p:nvSpPr>
        <p:spPr bwMode="auto">
          <a:xfrm>
            <a:off x="1924946" y="3042867"/>
            <a:ext cx="992665" cy="507831"/>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sz="1100" dirty="0">
                <a:solidFill>
                  <a:schemeClr val="tx1"/>
                </a:solidFill>
                <a:latin typeface="Arial" panose="020B0604020202020204" pitchFamily="34" charset="0"/>
                <a:cs typeface="Arial" panose="020B0604020202020204" pitchFamily="34" charset="0"/>
              </a:rPr>
              <a:t>Ice separated from slurry and abandoned</a:t>
            </a:r>
            <a:endParaRPr lang="zh-CN" altLang="en-US" sz="1100" dirty="0">
              <a:solidFill>
                <a:schemeClr val="tx1"/>
              </a:solidFill>
              <a:latin typeface="Arial" panose="020B0604020202020204" pitchFamily="34" charset="0"/>
              <a:cs typeface="Arial" panose="020B0604020202020204" pitchFamily="34" charset="0"/>
            </a:endParaRPr>
          </a:p>
        </p:txBody>
      </p:sp>
      <p:sp>
        <p:nvSpPr>
          <p:cNvPr id="86" name="Text Box 132"/>
          <p:cNvSpPr txBox="1">
            <a:spLocks noChangeArrowheads="1"/>
          </p:cNvSpPr>
          <p:nvPr/>
        </p:nvSpPr>
        <p:spPr bwMode="auto">
          <a:xfrm>
            <a:off x="6125250" y="5249715"/>
            <a:ext cx="627948" cy="338554"/>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sz="1100" dirty="0">
                <a:solidFill>
                  <a:schemeClr val="tx1"/>
                </a:solidFill>
                <a:latin typeface="Arial" panose="020B0604020202020204" pitchFamily="34" charset="0"/>
                <a:cs typeface="Arial" panose="020B0604020202020204" pitchFamily="34" charset="0"/>
              </a:rPr>
              <a:t>Glycol loop</a:t>
            </a:r>
            <a:endParaRPr lang="zh-CN" altLang="en-US" sz="1100" dirty="0">
              <a:solidFill>
                <a:schemeClr val="tx1"/>
              </a:solidFill>
              <a:latin typeface="Arial" panose="020B0604020202020204" pitchFamily="34" charset="0"/>
              <a:cs typeface="Arial" panose="020B0604020202020204" pitchFamily="34" charset="0"/>
            </a:endParaRPr>
          </a:p>
        </p:txBody>
      </p:sp>
      <p:sp>
        <p:nvSpPr>
          <p:cNvPr id="87" name="Rectangle 28"/>
          <p:cNvSpPr>
            <a:spLocks noChangeArrowheads="1"/>
          </p:cNvSpPr>
          <p:nvPr/>
        </p:nvSpPr>
        <p:spPr bwMode="auto">
          <a:xfrm>
            <a:off x="6911932" y="3885205"/>
            <a:ext cx="783866" cy="169277"/>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pPr algn="ctr"/>
            <a:r>
              <a:rPr lang="en-US" altLang="zh-CN" sz="1100" dirty="0">
                <a:latin typeface="Arial" panose="020B0604020202020204" pitchFamily="34" charset="0"/>
                <a:ea typeface="黑体" pitchFamily="49" charset="-122"/>
                <a:cs typeface="Arial" panose="020B0604020202020204" pitchFamily="34" charset="0"/>
              </a:rPr>
              <a:t>Heat pump</a:t>
            </a:r>
            <a:endParaRPr lang="zh-CN" altLang="en-US" sz="1100" dirty="0">
              <a:latin typeface="Arial" panose="020B0604020202020204" pitchFamily="34" charset="0"/>
              <a:ea typeface="黑体" pitchFamily="49" charset="-122"/>
              <a:cs typeface="Arial" panose="020B0604020202020204" pitchFamily="34" charset="0"/>
            </a:endParaRPr>
          </a:p>
        </p:txBody>
      </p:sp>
      <p:sp>
        <p:nvSpPr>
          <p:cNvPr id="88" name="Rectangle 28"/>
          <p:cNvSpPr>
            <a:spLocks noChangeArrowheads="1"/>
          </p:cNvSpPr>
          <p:nvPr/>
        </p:nvSpPr>
        <p:spPr bwMode="auto">
          <a:xfrm>
            <a:off x="8676463" y="3441769"/>
            <a:ext cx="804822" cy="677108"/>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pPr algn="ctr"/>
            <a:r>
              <a:rPr lang="en-US" altLang="zh-CN" sz="1100" dirty="0">
                <a:latin typeface="Arial" panose="020B0604020202020204" pitchFamily="34" charset="0"/>
                <a:ea typeface="黑体" pitchFamily="49" charset="-122"/>
                <a:cs typeface="Arial" panose="020B0604020202020204" pitchFamily="34" charset="0"/>
              </a:rPr>
              <a:t>Cooling tower</a:t>
            </a:r>
            <a:r>
              <a:rPr lang="zh-CN" altLang="en-US" sz="1100" dirty="0">
                <a:latin typeface="Arial" panose="020B0604020202020204" pitchFamily="34" charset="0"/>
                <a:ea typeface="黑体" pitchFamily="49" charset="-122"/>
                <a:cs typeface="Arial" panose="020B0604020202020204" pitchFamily="34" charset="0"/>
              </a:rPr>
              <a:t>（</a:t>
            </a:r>
            <a:r>
              <a:rPr lang="en-US" altLang="zh-CN" sz="1100" dirty="0">
                <a:latin typeface="Arial" panose="020B0604020202020204" pitchFamily="34" charset="0"/>
                <a:ea typeface="黑体" pitchFamily="49" charset="-122"/>
                <a:cs typeface="Arial" panose="020B0604020202020204" pitchFamily="34" charset="0"/>
              </a:rPr>
              <a:t>Only runs in summer</a:t>
            </a:r>
            <a:r>
              <a:rPr lang="zh-CN" altLang="en-US" sz="1100" dirty="0">
                <a:latin typeface="Arial" panose="020B0604020202020204" pitchFamily="34" charset="0"/>
                <a:ea typeface="黑体" pitchFamily="49" charset="-122"/>
                <a:cs typeface="Arial" panose="020B0604020202020204" pitchFamily="34" charset="0"/>
              </a:rPr>
              <a:t>）</a:t>
            </a:r>
          </a:p>
        </p:txBody>
      </p:sp>
      <p:sp>
        <p:nvSpPr>
          <p:cNvPr id="90" name="Rectangle 28"/>
          <p:cNvSpPr>
            <a:spLocks noChangeArrowheads="1"/>
          </p:cNvSpPr>
          <p:nvPr/>
        </p:nvSpPr>
        <p:spPr bwMode="auto">
          <a:xfrm>
            <a:off x="9538188" y="3997877"/>
            <a:ext cx="661748" cy="338554"/>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pPr algn="ctr"/>
            <a:r>
              <a:rPr lang="en-US" altLang="zh-CN" sz="1100" dirty="0">
                <a:latin typeface="Arial" panose="020B0604020202020204" pitchFamily="34" charset="0"/>
                <a:ea typeface="黑体" pitchFamily="49" charset="-122"/>
                <a:cs typeface="Arial" panose="020B0604020202020204" pitchFamily="34" charset="0"/>
              </a:rPr>
              <a:t>Heating users</a:t>
            </a:r>
            <a:endParaRPr lang="zh-CN" altLang="en-US" sz="1100" dirty="0">
              <a:latin typeface="Arial" panose="020B0604020202020204" pitchFamily="34" charset="0"/>
              <a:ea typeface="黑体" pitchFamily="49" charset="-122"/>
              <a:cs typeface="Arial" panose="020B0604020202020204" pitchFamily="34" charset="0"/>
            </a:endParaRPr>
          </a:p>
        </p:txBody>
      </p:sp>
      <p:sp>
        <p:nvSpPr>
          <p:cNvPr id="91" name="Rectangle 28"/>
          <p:cNvSpPr>
            <a:spLocks noChangeArrowheads="1"/>
          </p:cNvSpPr>
          <p:nvPr/>
        </p:nvSpPr>
        <p:spPr bwMode="auto">
          <a:xfrm>
            <a:off x="4516421" y="3958693"/>
            <a:ext cx="661748" cy="338554"/>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pPr algn="ctr"/>
            <a:r>
              <a:rPr lang="en-US" altLang="zh-CN" sz="1100" dirty="0">
                <a:latin typeface="Arial" panose="020B0604020202020204" pitchFamily="34" charset="0"/>
                <a:ea typeface="黑体" pitchFamily="49" charset="-122"/>
                <a:cs typeface="Arial" panose="020B0604020202020204" pitchFamily="34" charset="0"/>
              </a:rPr>
              <a:t>Cooling users</a:t>
            </a:r>
            <a:endParaRPr lang="zh-CN" altLang="en-US" sz="1100" dirty="0">
              <a:latin typeface="Arial" panose="020B0604020202020204" pitchFamily="34" charset="0"/>
              <a:ea typeface="黑体" pitchFamily="49" charset="-122"/>
              <a:cs typeface="Arial" panose="020B0604020202020204" pitchFamily="34" charset="0"/>
            </a:endParaRPr>
          </a:p>
        </p:txBody>
      </p:sp>
      <p:sp>
        <p:nvSpPr>
          <p:cNvPr id="3" name="椭圆 2"/>
          <p:cNvSpPr/>
          <p:nvPr/>
        </p:nvSpPr>
        <p:spPr>
          <a:xfrm>
            <a:off x="5750954" y="4420424"/>
            <a:ext cx="374296" cy="355938"/>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83278A03-D414-4147-B681-BCF684EF5405}"/>
              </a:ext>
            </a:extLst>
          </p:cNvPr>
          <p:cNvSpPr txBox="1"/>
          <p:nvPr/>
        </p:nvSpPr>
        <p:spPr>
          <a:xfrm>
            <a:off x="1058478" y="1614444"/>
            <a:ext cx="9886773" cy="830997"/>
          </a:xfrm>
          <a:prstGeom prst="rect">
            <a:avLst/>
          </a:prstGeom>
          <a:noFill/>
        </p:spPr>
        <p:txBody>
          <a:bodyPr wrap="square" rtlCol="0">
            <a:spAutoFit/>
          </a:bodyPr>
          <a:lstStyle/>
          <a:p>
            <a:r>
              <a:rPr lang="en-US" altLang="zh-CN" sz="2400" dirty="0">
                <a:solidFill>
                  <a:srgbClr val="0000FF"/>
                </a:solidFill>
              </a:rPr>
              <a:t>If the building is nearing to the water source, then we can directly abandon the ice slurry to water source.  </a:t>
            </a:r>
            <a:endParaRPr lang="zh-CN" altLang="en-US" sz="2400" dirty="0">
              <a:solidFill>
                <a:srgbClr val="0000FF"/>
              </a:solidFill>
            </a:endParaRPr>
          </a:p>
        </p:txBody>
      </p:sp>
    </p:spTree>
    <p:extLst>
      <p:ext uri="{BB962C8B-B14F-4D97-AF65-F5344CB8AC3E}">
        <p14:creationId xmlns:p14="http://schemas.microsoft.com/office/powerpoint/2010/main" val="2058714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组合 13"/>
          <p:cNvGrpSpPr>
            <a:grpSpLocks/>
          </p:cNvGrpSpPr>
          <p:nvPr/>
        </p:nvGrpSpPr>
        <p:grpSpPr bwMode="auto">
          <a:xfrm>
            <a:off x="3484620" y="2911287"/>
            <a:ext cx="1271661" cy="1670994"/>
            <a:chOff x="3432175" y="3375026"/>
            <a:chExt cx="1728788" cy="1716087"/>
          </a:xfrm>
        </p:grpSpPr>
        <p:sp>
          <p:nvSpPr>
            <p:cNvPr id="159" name="Rectangle 17" descr="大纸屑"/>
            <p:cNvSpPr>
              <a:spLocks noChangeArrowheads="1"/>
            </p:cNvSpPr>
            <p:nvPr/>
          </p:nvSpPr>
          <p:spPr bwMode="auto">
            <a:xfrm>
              <a:off x="3576638" y="3527426"/>
              <a:ext cx="1439862" cy="792161"/>
            </a:xfrm>
            <a:prstGeom prst="rect">
              <a:avLst/>
            </a:prstGeom>
            <a:pattFill prst="lgConfetti">
              <a:fgClr>
                <a:srgbClr val="FF0000"/>
              </a:fgClr>
              <a:bgClr>
                <a:schemeClr val="bg1"/>
              </a:bgClr>
            </a:patt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60" name="Rectangle 16" descr="波浪线"/>
            <p:cNvSpPr>
              <a:spLocks noChangeArrowheads="1"/>
            </p:cNvSpPr>
            <p:nvPr/>
          </p:nvSpPr>
          <p:spPr bwMode="auto">
            <a:xfrm>
              <a:off x="3576638" y="4319587"/>
              <a:ext cx="1439862" cy="576263"/>
            </a:xfrm>
            <a:prstGeom prst="rect">
              <a:avLst/>
            </a:prstGeom>
            <a:pattFill prst="wave">
              <a:fgClr>
                <a:srgbClr val="00FF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grpSp>
          <p:nvGrpSpPr>
            <p:cNvPr id="161" name="Group 15"/>
            <p:cNvGrpSpPr>
              <a:grpSpLocks/>
            </p:cNvGrpSpPr>
            <p:nvPr/>
          </p:nvGrpSpPr>
          <p:grpSpPr bwMode="auto">
            <a:xfrm>
              <a:off x="3432175" y="3375026"/>
              <a:ext cx="1728788" cy="1716087"/>
              <a:chOff x="3243" y="2145"/>
              <a:chExt cx="1089" cy="1081"/>
            </a:xfrm>
          </p:grpSpPr>
          <p:sp>
            <p:nvSpPr>
              <p:cNvPr id="162" name="Rectangle 12" descr="横向砖形"/>
              <p:cNvSpPr>
                <a:spLocks noChangeArrowheads="1"/>
              </p:cNvSpPr>
              <p:nvPr/>
            </p:nvSpPr>
            <p:spPr bwMode="auto">
              <a:xfrm>
                <a:off x="3243" y="3113"/>
                <a:ext cx="1089" cy="113"/>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63" name="Rectangle 13" descr="横向砖形"/>
              <p:cNvSpPr>
                <a:spLocks noChangeArrowheads="1"/>
              </p:cNvSpPr>
              <p:nvPr/>
            </p:nvSpPr>
            <p:spPr bwMode="auto">
              <a:xfrm>
                <a:off x="3243" y="2145"/>
                <a:ext cx="113" cy="9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64" name="Rectangle 14" descr="横向砖形"/>
              <p:cNvSpPr>
                <a:spLocks noChangeArrowheads="1"/>
              </p:cNvSpPr>
              <p:nvPr/>
            </p:nvSpPr>
            <p:spPr bwMode="auto">
              <a:xfrm>
                <a:off x="4213" y="2145"/>
                <a:ext cx="113" cy="9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grpSp>
      </p:grpSp>
      <p:sp>
        <p:nvSpPr>
          <p:cNvPr id="115" name="下箭头 114"/>
          <p:cNvSpPr/>
          <p:nvPr/>
        </p:nvSpPr>
        <p:spPr>
          <a:xfrm flipV="1">
            <a:off x="3709451" y="4331714"/>
            <a:ext cx="97380" cy="87862"/>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zh-CN" altLang="en-US" sz="4400" kern="0"/>
          </a:p>
        </p:txBody>
      </p:sp>
      <p:sp>
        <p:nvSpPr>
          <p:cNvPr id="116" name="下箭头 115"/>
          <p:cNvSpPr/>
          <p:nvPr/>
        </p:nvSpPr>
        <p:spPr>
          <a:xfrm flipV="1">
            <a:off x="4024503" y="4331714"/>
            <a:ext cx="97380" cy="87862"/>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zh-CN" altLang="en-US" sz="4400" kern="0"/>
          </a:p>
        </p:txBody>
      </p:sp>
      <p:sp>
        <p:nvSpPr>
          <p:cNvPr id="117" name="下箭头 116"/>
          <p:cNvSpPr/>
          <p:nvPr/>
        </p:nvSpPr>
        <p:spPr>
          <a:xfrm flipV="1">
            <a:off x="4392540" y="4331714"/>
            <a:ext cx="97380" cy="87862"/>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zh-CN" altLang="en-US" sz="4400" kern="0"/>
          </a:p>
        </p:txBody>
      </p:sp>
      <p:sp>
        <p:nvSpPr>
          <p:cNvPr id="130" name="下箭头 129"/>
          <p:cNvSpPr/>
          <p:nvPr/>
        </p:nvSpPr>
        <p:spPr>
          <a:xfrm>
            <a:off x="3706587" y="3105358"/>
            <a:ext cx="97380" cy="87862"/>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zh-CN" altLang="en-US" sz="4400" kern="0"/>
          </a:p>
        </p:txBody>
      </p:sp>
      <p:sp>
        <p:nvSpPr>
          <p:cNvPr id="131" name="下箭头 130"/>
          <p:cNvSpPr/>
          <p:nvPr/>
        </p:nvSpPr>
        <p:spPr>
          <a:xfrm>
            <a:off x="4021639" y="3105358"/>
            <a:ext cx="97380" cy="87862"/>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zh-CN" altLang="en-US" sz="4400" kern="0"/>
          </a:p>
        </p:txBody>
      </p:sp>
      <p:sp>
        <p:nvSpPr>
          <p:cNvPr id="132" name="下箭头 131"/>
          <p:cNvSpPr/>
          <p:nvPr/>
        </p:nvSpPr>
        <p:spPr>
          <a:xfrm>
            <a:off x="4389676" y="3105358"/>
            <a:ext cx="97380" cy="87862"/>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zh-CN" altLang="en-US" sz="4400" kern="0"/>
          </a:p>
        </p:txBody>
      </p:sp>
      <p:sp>
        <p:nvSpPr>
          <p:cNvPr id="151" name="Text Box 132"/>
          <p:cNvSpPr txBox="1">
            <a:spLocks noChangeArrowheads="1"/>
          </p:cNvSpPr>
          <p:nvPr/>
        </p:nvSpPr>
        <p:spPr bwMode="auto">
          <a:xfrm>
            <a:off x="3550152" y="2510349"/>
            <a:ext cx="1034590" cy="384658"/>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sz="1100" dirty="0">
                <a:solidFill>
                  <a:schemeClr val="tx1"/>
                </a:solidFill>
                <a:latin typeface="Arial" panose="020B0604020202020204" pitchFamily="34" charset="0"/>
                <a:cs typeface="Arial" panose="020B0604020202020204" pitchFamily="34" charset="0"/>
              </a:rPr>
              <a:t>Ice slurry storage pool</a:t>
            </a:r>
            <a:endParaRPr lang="zh-CN" altLang="en-US" sz="1100" dirty="0">
              <a:solidFill>
                <a:schemeClr val="tx1"/>
              </a:solidFill>
              <a:latin typeface="Arial" panose="020B0604020202020204" pitchFamily="34" charset="0"/>
              <a:cs typeface="Arial" panose="020B0604020202020204" pitchFamily="34" charset="0"/>
            </a:endParaRPr>
          </a:p>
        </p:txBody>
      </p:sp>
      <p:sp>
        <p:nvSpPr>
          <p:cNvPr id="39" name="Rectangle 4"/>
          <p:cNvSpPr>
            <a:spLocks noChangeArrowheads="1"/>
          </p:cNvSpPr>
          <p:nvPr/>
        </p:nvSpPr>
        <p:spPr bwMode="auto">
          <a:xfrm>
            <a:off x="3312204" y="950782"/>
            <a:ext cx="6832147"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仿宋_GB2312" pitchFamily="49" charset="-122"/>
              </a:defRPr>
            </a:lvl1pPr>
            <a:lvl2pPr marL="742950" indent="-285750" eaLnBrk="0" hangingPunct="0">
              <a:defRPr>
                <a:solidFill>
                  <a:schemeClr val="tx1"/>
                </a:solidFill>
                <a:latin typeface="Arial" panose="020B0604020202020204" pitchFamily="34" charset="0"/>
                <a:ea typeface="仿宋_GB2312" pitchFamily="49" charset="-122"/>
              </a:defRPr>
            </a:lvl2pPr>
            <a:lvl3pPr marL="1143000" indent="-228600" eaLnBrk="0" hangingPunct="0">
              <a:defRPr>
                <a:solidFill>
                  <a:schemeClr val="tx1"/>
                </a:solidFill>
                <a:latin typeface="Arial" panose="020B0604020202020204" pitchFamily="34" charset="0"/>
                <a:ea typeface="仿宋_GB2312" pitchFamily="49" charset="-122"/>
              </a:defRPr>
            </a:lvl3pPr>
            <a:lvl4pPr marL="1600200" indent="-228600" eaLnBrk="0" hangingPunct="0">
              <a:defRPr>
                <a:solidFill>
                  <a:schemeClr val="tx1"/>
                </a:solidFill>
                <a:latin typeface="Arial" panose="020B0604020202020204" pitchFamily="34" charset="0"/>
                <a:ea typeface="仿宋_GB2312" pitchFamily="49" charset="-122"/>
              </a:defRPr>
            </a:lvl4pPr>
            <a:lvl5pPr marL="2057400" indent="-228600" eaLnBrk="0" hangingPunct="0">
              <a:defRPr>
                <a:solidFill>
                  <a:schemeClr val="tx1"/>
                </a:solidFill>
                <a:latin typeface="Arial" panose="020B0604020202020204" pitchFamily="34" charset="0"/>
                <a:ea typeface="仿宋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9pPr>
          </a:lstStyle>
          <a:p>
            <a:pPr algn="ctr" eaLnBrk="1" hangingPunct="1">
              <a:lnSpc>
                <a:spcPct val="120000"/>
              </a:lnSpc>
            </a:pPr>
            <a:r>
              <a:rPr lang="en-US" altLang="zh-CN" sz="2400" b="1" dirty="0">
                <a:solidFill>
                  <a:srgbClr val="6600CC"/>
                </a:solidFill>
                <a:ea typeface="黑体" panose="02010609060101010101" pitchFamily="49" charset="-122"/>
              </a:rPr>
              <a:t>Type 2: Storage Type Latent Heat Pump</a:t>
            </a:r>
            <a:endParaRPr lang="zh-CN" altLang="en-US" sz="2400" b="1" dirty="0">
              <a:solidFill>
                <a:srgbClr val="6600CC"/>
              </a:solidFill>
              <a:ea typeface="黑体" panose="02010609060101010101" pitchFamily="49" charset="-122"/>
            </a:endParaRPr>
          </a:p>
        </p:txBody>
      </p:sp>
      <p:pic>
        <p:nvPicPr>
          <p:cNvPr id="83" name="Picture 20" descr="132462988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9738" t="5080" r="9567" b="5080"/>
          <a:stretch>
            <a:fillRect/>
          </a:stretch>
        </p:blipFill>
        <p:spPr bwMode="auto">
          <a:xfrm>
            <a:off x="7611855" y="5927102"/>
            <a:ext cx="757557" cy="65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图片 17" descr="ISC1335B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0952" y="4161382"/>
            <a:ext cx="1906060" cy="97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20" descr="132462988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9738" t="5080" r="9567" b="5080"/>
          <a:stretch>
            <a:fillRect/>
          </a:stretch>
        </p:blipFill>
        <p:spPr bwMode="auto">
          <a:xfrm>
            <a:off x="5747321" y="5878412"/>
            <a:ext cx="757557" cy="64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Rectangle 27"/>
          <p:cNvSpPr>
            <a:spLocks noChangeArrowheads="1"/>
          </p:cNvSpPr>
          <p:nvPr/>
        </p:nvSpPr>
        <p:spPr bwMode="auto">
          <a:xfrm rot="16200000">
            <a:off x="7157894" y="5317047"/>
            <a:ext cx="1198625" cy="81626"/>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94" name="Rectangle 6"/>
          <p:cNvSpPr>
            <a:spLocks noChangeArrowheads="1"/>
          </p:cNvSpPr>
          <p:nvPr/>
        </p:nvSpPr>
        <p:spPr bwMode="auto">
          <a:xfrm>
            <a:off x="6728279" y="6223534"/>
            <a:ext cx="953746" cy="81626"/>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95" name="Rectangle 27"/>
          <p:cNvSpPr>
            <a:spLocks noChangeArrowheads="1"/>
          </p:cNvSpPr>
          <p:nvPr/>
        </p:nvSpPr>
        <p:spPr bwMode="auto">
          <a:xfrm rot="16200000">
            <a:off x="5591229" y="5574816"/>
            <a:ext cx="602892" cy="81626"/>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96" name="Rectangle 27"/>
          <p:cNvSpPr>
            <a:spLocks noChangeArrowheads="1"/>
          </p:cNvSpPr>
          <p:nvPr/>
        </p:nvSpPr>
        <p:spPr bwMode="auto">
          <a:xfrm rot="16200000">
            <a:off x="6387296" y="5146021"/>
            <a:ext cx="345889" cy="76356"/>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97" name="Rectangle 6"/>
          <p:cNvSpPr>
            <a:spLocks noChangeArrowheads="1"/>
          </p:cNvSpPr>
          <p:nvPr/>
        </p:nvSpPr>
        <p:spPr bwMode="auto">
          <a:xfrm>
            <a:off x="5851862" y="5275518"/>
            <a:ext cx="714594" cy="81626"/>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98" name="Rectangle 6"/>
          <p:cNvSpPr>
            <a:spLocks noChangeArrowheads="1"/>
          </p:cNvSpPr>
          <p:nvPr/>
        </p:nvSpPr>
        <p:spPr bwMode="auto">
          <a:xfrm>
            <a:off x="4119019" y="6206901"/>
            <a:ext cx="1701338" cy="79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00" name="Rectangle 6"/>
          <p:cNvSpPr>
            <a:spLocks noChangeArrowheads="1"/>
          </p:cNvSpPr>
          <p:nvPr/>
        </p:nvSpPr>
        <p:spPr bwMode="auto">
          <a:xfrm>
            <a:off x="8430987" y="3055840"/>
            <a:ext cx="1164260" cy="81626"/>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01" name="Rectangle 6"/>
          <p:cNvSpPr>
            <a:spLocks noChangeArrowheads="1"/>
          </p:cNvSpPr>
          <p:nvPr/>
        </p:nvSpPr>
        <p:spPr bwMode="auto">
          <a:xfrm rot="5400000">
            <a:off x="7832391" y="3614339"/>
            <a:ext cx="1198628" cy="81626"/>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02" name="Rectangle 27"/>
          <p:cNvSpPr>
            <a:spLocks noChangeArrowheads="1"/>
          </p:cNvSpPr>
          <p:nvPr/>
        </p:nvSpPr>
        <p:spPr bwMode="auto">
          <a:xfrm rot="16200000">
            <a:off x="5974304" y="3646560"/>
            <a:ext cx="1172850" cy="8019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pic>
        <p:nvPicPr>
          <p:cNvPr id="103" name="图片 60"/>
          <p:cNvPicPr>
            <a:picLocks noChangeAspect="1"/>
          </p:cNvPicPr>
          <p:nvPr/>
        </p:nvPicPr>
        <p:blipFill>
          <a:blip r:embed="rId6">
            <a:extLst>
              <a:ext uri="{28A0092B-C50C-407E-A947-70E740481C1C}">
                <a14:useLocalDpi xmlns:a14="http://schemas.microsoft.com/office/drawing/2010/main" val="0"/>
              </a:ext>
            </a:extLst>
          </a:blip>
          <a:srcRect l="3961" r="7388"/>
          <a:stretch>
            <a:fillRect/>
          </a:stretch>
        </p:blipFill>
        <p:spPr bwMode="auto">
          <a:xfrm>
            <a:off x="4498690" y="6130452"/>
            <a:ext cx="312189" cy="17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Rectangle 27"/>
          <p:cNvSpPr>
            <a:spLocks noChangeArrowheads="1"/>
          </p:cNvSpPr>
          <p:nvPr/>
        </p:nvSpPr>
        <p:spPr bwMode="auto">
          <a:xfrm rot="16200000">
            <a:off x="6161187" y="5592001"/>
            <a:ext cx="1215810" cy="81626"/>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05" name="Rectangle 27"/>
          <p:cNvSpPr>
            <a:spLocks noChangeArrowheads="1"/>
          </p:cNvSpPr>
          <p:nvPr/>
        </p:nvSpPr>
        <p:spPr bwMode="auto">
          <a:xfrm rot="16200000">
            <a:off x="6169777" y="3614339"/>
            <a:ext cx="1198628" cy="81626"/>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06" name="Rectangle 6"/>
          <p:cNvSpPr>
            <a:spLocks noChangeArrowheads="1"/>
          </p:cNvSpPr>
          <p:nvPr/>
        </p:nvSpPr>
        <p:spPr bwMode="auto">
          <a:xfrm>
            <a:off x="6768377" y="3055840"/>
            <a:ext cx="980956" cy="81626"/>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07" name="Rectangle 27"/>
          <p:cNvSpPr>
            <a:spLocks noChangeArrowheads="1"/>
          </p:cNvSpPr>
          <p:nvPr/>
        </p:nvSpPr>
        <p:spPr bwMode="auto">
          <a:xfrm rot="16200000">
            <a:off x="7157894" y="3614339"/>
            <a:ext cx="1198628" cy="81626"/>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08" name="Rectangle 6"/>
          <p:cNvSpPr>
            <a:spLocks noChangeArrowheads="1"/>
          </p:cNvSpPr>
          <p:nvPr/>
        </p:nvSpPr>
        <p:spPr bwMode="auto">
          <a:xfrm rot="5400000">
            <a:off x="7678446" y="5495337"/>
            <a:ext cx="1506519" cy="81626"/>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09" name="Rectangle 6"/>
          <p:cNvSpPr>
            <a:spLocks noChangeArrowheads="1"/>
          </p:cNvSpPr>
          <p:nvPr/>
        </p:nvSpPr>
        <p:spPr bwMode="auto">
          <a:xfrm rot="5400000">
            <a:off x="9641789" y="3689520"/>
            <a:ext cx="1348993" cy="81626"/>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pic>
        <p:nvPicPr>
          <p:cNvPr id="110" name="Picture 20" descr="132462988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9738" t="5080" r="9567" b="5080"/>
          <a:stretch>
            <a:fillRect/>
          </a:stretch>
        </p:blipFill>
        <p:spPr bwMode="auto">
          <a:xfrm>
            <a:off x="10143722" y="5927102"/>
            <a:ext cx="757557" cy="65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Rectangle 6"/>
          <p:cNvSpPr>
            <a:spLocks noChangeArrowheads="1"/>
          </p:cNvSpPr>
          <p:nvPr/>
        </p:nvSpPr>
        <p:spPr bwMode="auto">
          <a:xfrm>
            <a:off x="8430987" y="6207783"/>
            <a:ext cx="1784337" cy="81626"/>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pic>
        <p:nvPicPr>
          <p:cNvPr id="112" name="Picture 52" descr="valveokm1411342172155"/>
          <p:cNvPicPr>
            <a:picLocks noChangeAspect="1" noChangeArrowheads="1"/>
          </p:cNvPicPr>
          <p:nvPr/>
        </p:nvPicPr>
        <p:blipFill>
          <a:blip r:embed="rId7">
            <a:clrChange>
              <a:clrFrom>
                <a:srgbClr val="FFFFFF"/>
              </a:clrFrom>
              <a:clrTo>
                <a:srgbClr val="FFFFFF">
                  <a:alpha val="0"/>
                </a:srgbClr>
              </a:clrTo>
            </a:clrChange>
            <a:lum contrast="30000"/>
            <a:extLst>
              <a:ext uri="{28A0092B-C50C-407E-A947-70E740481C1C}">
                <a14:useLocalDpi xmlns:a14="http://schemas.microsoft.com/office/drawing/2010/main" val="0"/>
              </a:ext>
            </a:extLst>
          </a:blip>
          <a:srcRect/>
          <a:stretch>
            <a:fillRect/>
          </a:stretch>
        </p:blipFill>
        <p:spPr bwMode="auto">
          <a:xfrm>
            <a:off x="4913985" y="5960038"/>
            <a:ext cx="320779" cy="3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Rectangle 6"/>
          <p:cNvSpPr>
            <a:spLocks noChangeArrowheads="1"/>
          </p:cNvSpPr>
          <p:nvPr/>
        </p:nvSpPr>
        <p:spPr bwMode="auto">
          <a:xfrm>
            <a:off x="3717169" y="4258574"/>
            <a:ext cx="1656886" cy="8019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25" name="Rectangle 6"/>
          <p:cNvSpPr>
            <a:spLocks noChangeArrowheads="1"/>
          </p:cNvSpPr>
          <p:nvPr/>
        </p:nvSpPr>
        <p:spPr bwMode="auto">
          <a:xfrm>
            <a:off x="3720459" y="3039505"/>
            <a:ext cx="2878933" cy="79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36" name="Rectangle 27"/>
          <p:cNvSpPr>
            <a:spLocks noChangeArrowheads="1"/>
          </p:cNvSpPr>
          <p:nvPr/>
        </p:nvSpPr>
        <p:spPr bwMode="auto">
          <a:xfrm rot="16200000">
            <a:off x="5190973" y="3242011"/>
            <a:ext cx="448232" cy="8019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37" name="Rectangle 27"/>
          <p:cNvSpPr>
            <a:spLocks noChangeArrowheads="1"/>
          </p:cNvSpPr>
          <p:nvPr/>
        </p:nvSpPr>
        <p:spPr bwMode="auto">
          <a:xfrm rot="16200000">
            <a:off x="4226708" y="5030419"/>
            <a:ext cx="2375770" cy="79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pic>
        <p:nvPicPr>
          <p:cNvPr id="138" name="图片 9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845855" y="4230121"/>
            <a:ext cx="811974" cy="926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52" descr="valveokm1411342172155"/>
          <p:cNvPicPr>
            <a:picLocks noChangeAspect="1" noChangeArrowheads="1"/>
          </p:cNvPicPr>
          <p:nvPr/>
        </p:nvPicPr>
        <p:blipFill>
          <a:blip r:embed="rId9">
            <a:clrChange>
              <a:clrFrom>
                <a:srgbClr val="FFFFFF"/>
              </a:clrFrom>
              <a:clrTo>
                <a:srgbClr val="FFFFFF">
                  <a:alpha val="0"/>
                </a:srgbClr>
              </a:clrTo>
            </a:clrChange>
            <a:lum contrast="30000"/>
            <a:extLst>
              <a:ext uri="{28A0092B-C50C-407E-A947-70E740481C1C}">
                <a14:useLocalDpi xmlns:a14="http://schemas.microsoft.com/office/drawing/2010/main" val="0"/>
              </a:ext>
            </a:extLst>
          </a:blip>
          <a:srcRect/>
          <a:stretch>
            <a:fillRect/>
          </a:stretch>
        </p:blipFill>
        <p:spPr bwMode="auto">
          <a:xfrm>
            <a:off x="4729849" y="2844151"/>
            <a:ext cx="320779" cy="32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Picture 2"/>
          <p:cNvPicPr>
            <a:picLocks noChangeAspect="1" noChangeArrowheads="1"/>
          </p:cNvPicPr>
          <p:nvPr/>
        </p:nvPicPr>
        <p:blipFill>
          <a:blip r:embed="rId10">
            <a:extLst>
              <a:ext uri="{28A0092B-C50C-407E-A947-70E740481C1C}">
                <a14:useLocalDpi xmlns:a14="http://schemas.microsoft.com/office/drawing/2010/main" val="0"/>
              </a:ext>
            </a:extLst>
          </a:blip>
          <a:srcRect l="34416" t="52521" r="62271" b="36140"/>
          <a:stretch>
            <a:fillRect/>
          </a:stretch>
        </p:blipFill>
        <p:spPr bwMode="auto">
          <a:xfrm>
            <a:off x="9082572" y="4340389"/>
            <a:ext cx="728913" cy="64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Rectangle 6"/>
          <p:cNvSpPr>
            <a:spLocks noChangeArrowheads="1"/>
          </p:cNvSpPr>
          <p:nvPr/>
        </p:nvSpPr>
        <p:spPr bwMode="auto">
          <a:xfrm rot="5400000">
            <a:off x="8879937" y="3709569"/>
            <a:ext cx="1348993" cy="81626"/>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42" name="Rectangle 6"/>
          <p:cNvSpPr>
            <a:spLocks noChangeArrowheads="1"/>
          </p:cNvSpPr>
          <p:nvPr/>
        </p:nvSpPr>
        <p:spPr bwMode="auto">
          <a:xfrm rot="5400000">
            <a:off x="9172075" y="5281963"/>
            <a:ext cx="764715" cy="81626"/>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43" name="Rectangle 6"/>
          <p:cNvSpPr>
            <a:spLocks noChangeArrowheads="1"/>
          </p:cNvSpPr>
          <p:nvPr/>
        </p:nvSpPr>
        <p:spPr bwMode="auto">
          <a:xfrm>
            <a:off x="9553718" y="5623506"/>
            <a:ext cx="763284" cy="81626"/>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44" name="Rectangle 6"/>
          <p:cNvSpPr>
            <a:spLocks noChangeArrowheads="1"/>
          </p:cNvSpPr>
          <p:nvPr/>
        </p:nvSpPr>
        <p:spPr bwMode="auto">
          <a:xfrm>
            <a:off x="9595247" y="3055840"/>
            <a:ext cx="721755" cy="81626"/>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45" name="Rectangle 6"/>
          <p:cNvSpPr>
            <a:spLocks noChangeArrowheads="1"/>
          </p:cNvSpPr>
          <p:nvPr/>
        </p:nvSpPr>
        <p:spPr bwMode="auto">
          <a:xfrm rot="5400000">
            <a:off x="10145156" y="5745230"/>
            <a:ext cx="342259" cy="81626"/>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46" name="Rectangle 6"/>
          <p:cNvSpPr>
            <a:spLocks noChangeArrowheads="1"/>
          </p:cNvSpPr>
          <p:nvPr/>
        </p:nvSpPr>
        <p:spPr bwMode="auto">
          <a:xfrm rot="5400000">
            <a:off x="10023430" y="5289837"/>
            <a:ext cx="585709" cy="81626"/>
          </a:xfrm>
          <a:prstGeom prst="rect">
            <a:avLst/>
          </a:prstGeom>
          <a:solidFill>
            <a:srgbClr val="C30D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149" name="AutoShape 17" descr="浅色竖线"/>
          <p:cNvSpPr>
            <a:spLocks noChangeArrowheads="1"/>
          </p:cNvSpPr>
          <p:nvPr/>
        </p:nvSpPr>
        <p:spPr bwMode="auto">
          <a:xfrm>
            <a:off x="6466212" y="4258919"/>
            <a:ext cx="405130" cy="752337"/>
          </a:xfrm>
          <a:prstGeom prst="roundRect">
            <a:avLst>
              <a:gd name="adj" fmla="val 16667"/>
            </a:avLst>
          </a:prstGeom>
          <a:gradFill flip="none" rotWithShape="1">
            <a:gsLst>
              <a:gs pos="100000">
                <a:schemeClr val="accent4">
                  <a:lumMod val="60000"/>
                  <a:lumOff val="40000"/>
                </a:schemeClr>
              </a:gs>
              <a:gs pos="0">
                <a:schemeClr val="bg1">
                  <a:lumMod val="95000"/>
                </a:schemeClr>
              </a:gs>
            </a:gsLst>
            <a:lin ang="0" scaled="1"/>
            <a:tileRect/>
          </a:gra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1100"/>
          </a:p>
        </p:txBody>
      </p:sp>
      <p:sp>
        <p:nvSpPr>
          <p:cNvPr id="153" name="Text Box 132"/>
          <p:cNvSpPr txBox="1">
            <a:spLocks noChangeArrowheads="1"/>
          </p:cNvSpPr>
          <p:nvPr/>
        </p:nvSpPr>
        <p:spPr bwMode="auto">
          <a:xfrm>
            <a:off x="6275748" y="4230121"/>
            <a:ext cx="184666" cy="865322"/>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sz="1200" dirty="0">
                <a:solidFill>
                  <a:srgbClr val="FF0000"/>
                </a:solidFill>
                <a:latin typeface="Arial" panose="020B0604020202020204" pitchFamily="34" charset="0"/>
                <a:cs typeface="Arial" panose="020B0604020202020204" pitchFamily="34" charset="0"/>
              </a:rPr>
              <a:t>DISU</a:t>
            </a:r>
            <a:endParaRPr lang="zh-CN" altLang="en-US" sz="1200" dirty="0">
              <a:solidFill>
                <a:srgbClr val="FF0000"/>
              </a:solidFill>
              <a:latin typeface="Arial" panose="020B0604020202020204" pitchFamily="34" charset="0"/>
              <a:cs typeface="Arial" panose="020B0604020202020204" pitchFamily="34" charset="0"/>
            </a:endParaRPr>
          </a:p>
        </p:txBody>
      </p:sp>
      <p:sp>
        <p:nvSpPr>
          <p:cNvPr id="154" name="Text Box 132"/>
          <p:cNvSpPr txBox="1">
            <a:spLocks noChangeArrowheads="1"/>
          </p:cNvSpPr>
          <p:nvPr/>
        </p:nvSpPr>
        <p:spPr bwMode="auto">
          <a:xfrm>
            <a:off x="3640284" y="5847492"/>
            <a:ext cx="826111" cy="338554"/>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sz="1100" dirty="0">
                <a:solidFill>
                  <a:schemeClr val="tx1"/>
                </a:solidFill>
                <a:latin typeface="Arial" panose="020B0604020202020204" pitchFamily="34" charset="0"/>
                <a:cs typeface="Arial" panose="020B0604020202020204" pitchFamily="34" charset="0"/>
              </a:rPr>
              <a:t>Water supplement</a:t>
            </a:r>
            <a:endParaRPr lang="zh-CN" altLang="en-US" sz="1100" dirty="0">
              <a:solidFill>
                <a:schemeClr val="tx1"/>
              </a:solidFill>
              <a:latin typeface="Arial" panose="020B0604020202020204" pitchFamily="34" charset="0"/>
              <a:cs typeface="Arial" panose="020B0604020202020204" pitchFamily="34" charset="0"/>
            </a:endParaRPr>
          </a:p>
        </p:txBody>
      </p:sp>
      <p:sp>
        <p:nvSpPr>
          <p:cNvPr id="165" name="Rectangle 28"/>
          <p:cNvSpPr>
            <a:spLocks noChangeArrowheads="1"/>
          </p:cNvSpPr>
          <p:nvPr/>
        </p:nvSpPr>
        <p:spPr bwMode="auto">
          <a:xfrm>
            <a:off x="8891970" y="5050540"/>
            <a:ext cx="661748" cy="338554"/>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pPr algn="ctr"/>
            <a:r>
              <a:rPr lang="en-US" altLang="zh-CN" sz="1100" dirty="0">
                <a:latin typeface="Arial" panose="020B0604020202020204" pitchFamily="34" charset="0"/>
                <a:ea typeface="黑体" pitchFamily="49" charset="-122"/>
                <a:cs typeface="Arial" panose="020B0604020202020204" pitchFamily="34" charset="0"/>
              </a:rPr>
              <a:t>Heating users</a:t>
            </a:r>
            <a:endParaRPr lang="zh-CN" altLang="en-US" sz="1100" dirty="0">
              <a:latin typeface="Arial" panose="020B0604020202020204" pitchFamily="34" charset="0"/>
              <a:ea typeface="黑体" pitchFamily="49" charset="-122"/>
              <a:cs typeface="Arial" panose="020B0604020202020204" pitchFamily="34" charset="0"/>
            </a:endParaRPr>
          </a:p>
        </p:txBody>
      </p:sp>
      <p:sp>
        <p:nvSpPr>
          <p:cNvPr id="166" name="Rectangle 28"/>
          <p:cNvSpPr>
            <a:spLocks noChangeArrowheads="1"/>
          </p:cNvSpPr>
          <p:nvPr/>
        </p:nvSpPr>
        <p:spPr bwMode="auto">
          <a:xfrm>
            <a:off x="10405783" y="3553346"/>
            <a:ext cx="804822" cy="677108"/>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pPr algn="ctr"/>
            <a:r>
              <a:rPr lang="en-US" altLang="zh-CN" sz="1100" dirty="0">
                <a:latin typeface="Arial" panose="020B0604020202020204" pitchFamily="34" charset="0"/>
                <a:ea typeface="黑体" pitchFamily="49" charset="-122"/>
                <a:cs typeface="Arial" panose="020B0604020202020204" pitchFamily="34" charset="0"/>
              </a:rPr>
              <a:t>Cooling tower</a:t>
            </a:r>
            <a:r>
              <a:rPr lang="zh-CN" altLang="en-US" sz="1100" dirty="0">
                <a:latin typeface="Arial" panose="020B0604020202020204" pitchFamily="34" charset="0"/>
                <a:ea typeface="黑体" pitchFamily="49" charset="-122"/>
                <a:cs typeface="Arial" panose="020B0604020202020204" pitchFamily="34" charset="0"/>
              </a:rPr>
              <a:t>（</a:t>
            </a:r>
            <a:r>
              <a:rPr lang="en-US" altLang="zh-CN" sz="1100" dirty="0">
                <a:latin typeface="Arial" panose="020B0604020202020204" pitchFamily="34" charset="0"/>
                <a:ea typeface="黑体" pitchFamily="49" charset="-122"/>
                <a:cs typeface="Arial" panose="020B0604020202020204" pitchFamily="34" charset="0"/>
              </a:rPr>
              <a:t>Only runs in summer</a:t>
            </a:r>
            <a:r>
              <a:rPr lang="zh-CN" altLang="en-US" sz="1100" dirty="0">
                <a:latin typeface="Arial" panose="020B0604020202020204" pitchFamily="34" charset="0"/>
                <a:ea typeface="黑体" pitchFamily="49" charset="-122"/>
                <a:cs typeface="Arial" panose="020B0604020202020204" pitchFamily="34" charset="0"/>
              </a:rPr>
              <a:t>）</a:t>
            </a:r>
          </a:p>
        </p:txBody>
      </p:sp>
      <p:sp>
        <p:nvSpPr>
          <p:cNvPr id="167" name="Rectangle 28"/>
          <p:cNvSpPr>
            <a:spLocks noChangeArrowheads="1"/>
          </p:cNvSpPr>
          <p:nvPr/>
        </p:nvSpPr>
        <p:spPr bwMode="auto">
          <a:xfrm>
            <a:off x="7854587" y="3826601"/>
            <a:ext cx="495490" cy="338554"/>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pPr algn="ctr"/>
            <a:r>
              <a:rPr lang="en-US" altLang="zh-CN" sz="1100" dirty="0">
                <a:latin typeface="Arial" panose="020B0604020202020204" pitchFamily="34" charset="0"/>
                <a:ea typeface="黑体" pitchFamily="49" charset="-122"/>
                <a:cs typeface="Arial" panose="020B0604020202020204" pitchFamily="34" charset="0"/>
              </a:rPr>
              <a:t>Heat pump</a:t>
            </a:r>
            <a:endParaRPr lang="zh-CN" altLang="en-US" sz="1100" dirty="0">
              <a:latin typeface="Arial" panose="020B0604020202020204" pitchFamily="34" charset="0"/>
              <a:ea typeface="黑体" pitchFamily="49" charset="-122"/>
              <a:cs typeface="Arial" panose="020B0604020202020204" pitchFamily="34" charset="0"/>
            </a:endParaRPr>
          </a:p>
        </p:txBody>
      </p:sp>
      <p:sp>
        <p:nvSpPr>
          <p:cNvPr id="168" name="Text Box 132"/>
          <p:cNvSpPr txBox="1">
            <a:spLocks noChangeArrowheads="1"/>
          </p:cNvSpPr>
          <p:nvPr/>
        </p:nvSpPr>
        <p:spPr bwMode="auto">
          <a:xfrm>
            <a:off x="6964218" y="5454228"/>
            <a:ext cx="627948" cy="338554"/>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sz="1100" dirty="0">
                <a:solidFill>
                  <a:schemeClr val="tx1"/>
                </a:solidFill>
                <a:latin typeface="Arial" panose="020B0604020202020204" pitchFamily="34" charset="0"/>
                <a:cs typeface="Arial" panose="020B0604020202020204" pitchFamily="34" charset="0"/>
              </a:rPr>
              <a:t>Glycol loop</a:t>
            </a:r>
            <a:endParaRPr lang="zh-CN" altLang="en-US" sz="1100" dirty="0">
              <a:solidFill>
                <a:schemeClr val="tx1"/>
              </a:solidFill>
              <a:latin typeface="Arial" panose="020B0604020202020204" pitchFamily="34" charset="0"/>
              <a:cs typeface="Arial" panose="020B0604020202020204" pitchFamily="34" charset="0"/>
            </a:endParaRPr>
          </a:p>
        </p:txBody>
      </p:sp>
      <p:sp>
        <p:nvSpPr>
          <p:cNvPr id="169" name="Rectangle 28"/>
          <p:cNvSpPr>
            <a:spLocks noChangeArrowheads="1"/>
          </p:cNvSpPr>
          <p:nvPr/>
        </p:nvSpPr>
        <p:spPr bwMode="auto">
          <a:xfrm>
            <a:off x="5712317" y="3267013"/>
            <a:ext cx="661748" cy="338554"/>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p>
            <a:pPr algn="ctr"/>
            <a:r>
              <a:rPr lang="en-US" altLang="zh-CN" sz="1100" dirty="0">
                <a:latin typeface="Arial" panose="020B0604020202020204" pitchFamily="34" charset="0"/>
                <a:ea typeface="黑体" pitchFamily="49" charset="-122"/>
                <a:cs typeface="Arial" panose="020B0604020202020204" pitchFamily="34" charset="0"/>
              </a:rPr>
              <a:t>Cooling users</a:t>
            </a:r>
            <a:endParaRPr lang="zh-CN" altLang="en-US" sz="1100" dirty="0">
              <a:latin typeface="Arial" panose="020B0604020202020204" pitchFamily="34" charset="0"/>
              <a:ea typeface="黑体" pitchFamily="49" charset="-122"/>
              <a:cs typeface="Arial" panose="020B0604020202020204" pitchFamily="34" charset="0"/>
            </a:endParaRPr>
          </a:p>
        </p:txBody>
      </p:sp>
      <p:pic>
        <p:nvPicPr>
          <p:cNvPr id="170" name="Picture 20" descr="132462988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9738" t="5080" r="9567" b="5080"/>
          <a:stretch>
            <a:fillRect/>
          </a:stretch>
        </p:blipFill>
        <p:spPr bwMode="auto">
          <a:xfrm flipH="1">
            <a:off x="4884929" y="4112136"/>
            <a:ext cx="398280" cy="34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Picture 52" descr="valveokm1411342172155"/>
          <p:cNvPicPr>
            <a:picLocks noChangeAspect="1" noChangeArrowheads="1"/>
          </p:cNvPicPr>
          <p:nvPr/>
        </p:nvPicPr>
        <p:blipFill>
          <a:blip r:embed="rId11">
            <a:clrChange>
              <a:clrFrom>
                <a:srgbClr val="FFFFFF"/>
              </a:clrFrom>
              <a:clrTo>
                <a:srgbClr val="FFFFFF">
                  <a:alpha val="0"/>
                </a:srgbClr>
              </a:clrTo>
            </a:clrChange>
            <a:lum contrast="30000"/>
            <a:extLst>
              <a:ext uri="{28A0092B-C50C-407E-A947-70E740481C1C}">
                <a14:useLocalDpi xmlns:a14="http://schemas.microsoft.com/office/drawing/2010/main" val="0"/>
              </a:ext>
            </a:extLst>
          </a:blip>
          <a:srcRect/>
          <a:stretch>
            <a:fillRect/>
          </a:stretch>
        </p:blipFill>
        <p:spPr bwMode="auto">
          <a:xfrm>
            <a:off x="5166703" y="3090365"/>
            <a:ext cx="330806" cy="31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2"/>
          <p:cNvPicPr>
            <a:picLocks noChangeAspect="1" noChangeArrowheads="1"/>
          </p:cNvPicPr>
          <p:nvPr/>
        </p:nvPicPr>
        <p:blipFill>
          <a:blip r:embed="rId10">
            <a:extLst>
              <a:ext uri="{28A0092B-C50C-407E-A947-70E740481C1C}">
                <a14:useLocalDpi xmlns:a14="http://schemas.microsoft.com/office/drawing/2010/main" val="0"/>
              </a:ext>
            </a:extLst>
          </a:blip>
          <a:srcRect l="34416" t="52521" r="62271" b="36140"/>
          <a:stretch>
            <a:fillRect/>
          </a:stretch>
        </p:blipFill>
        <p:spPr bwMode="auto">
          <a:xfrm>
            <a:off x="5044927" y="3456970"/>
            <a:ext cx="728916" cy="64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2"/>
          <p:cNvGrpSpPr>
            <a:grpSpLocks noChangeAspect="1"/>
          </p:cNvGrpSpPr>
          <p:nvPr/>
        </p:nvGrpSpPr>
        <p:grpSpPr>
          <a:xfrm>
            <a:off x="1462783" y="2911288"/>
            <a:ext cx="1140673" cy="1507140"/>
            <a:chOff x="1032763" y="1673557"/>
            <a:chExt cx="1553400" cy="2052465"/>
          </a:xfrm>
        </p:grpSpPr>
        <p:sp>
          <p:nvSpPr>
            <p:cNvPr id="75" name="矩形 74"/>
            <p:cNvSpPr/>
            <p:nvPr/>
          </p:nvSpPr>
          <p:spPr>
            <a:xfrm rot="18294955">
              <a:off x="961308" y="2670812"/>
              <a:ext cx="1715643" cy="10232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zh-CN" altLang="en-US" sz="4400" kern="0"/>
            </a:p>
          </p:txBody>
        </p:sp>
        <p:sp>
          <p:nvSpPr>
            <p:cNvPr id="2" name="椭圆 1"/>
            <p:cNvSpPr/>
            <p:nvPr/>
          </p:nvSpPr>
          <p:spPr>
            <a:xfrm>
              <a:off x="2219555" y="1673557"/>
              <a:ext cx="366608" cy="37200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1032763" y="3354016"/>
              <a:ext cx="366608" cy="37200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1" name="Rectangle 6"/>
          <p:cNvSpPr>
            <a:spLocks noChangeArrowheads="1"/>
          </p:cNvSpPr>
          <p:nvPr/>
        </p:nvSpPr>
        <p:spPr bwMode="auto">
          <a:xfrm>
            <a:off x="2603456" y="3039011"/>
            <a:ext cx="1122418" cy="79200"/>
          </a:xfrm>
          <a:prstGeom prst="rect">
            <a:avLst/>
          </a:prstGeom>
          <a:solidFill>
            <a:srgbClr val="FF0000"/>
          </a:solidFill>
          <a:ln>
            <a:noFill/>
          </a:ln>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sp>
        <p:nvSpPr>
          <p:cNvPr id="82" name="Rectangle 6"/>
          <p:cNvSpPr>
            <a:spLocks noChangeArrowheads="1"/>
          </p:cNvSpPr>
          <p:nvPr/>
        </p:nvSpPr>
        <p:spPr bwMode="auto">
          <a:xfrm>
            <a:off x="1739370" y="4259071"/>
            <a:ext cx="1979039" cy="79200"/>
          </a:xfrm>
          <a:prstGeom prst="rect">
            <a:avLst/>
          </a:prstGeom>
          <a:solidFill>
            <a:srgbClr val="FF0000"/>
          </a:solidFill>
          <a:ln>
            <a:noFill/>
          </a:ln>
        </p:spPr>
        <p:txBody>
          <a:bodyPr wrap="none" lIns="91358" tIns="45679" rIns="91358" bIns="45679" anchor="ctr"/>
          <a:lstStyle>
            <a:lvl1pPr>
              <a:defRPr sz="2400">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2400">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latinLnBrk="1" hangingPunct="1"/>
            <a:endParaRPr lang="zh-CN" altLang="en-US" sz="5400"/>
          </a:p>
        </p:txBody>
      </p:sp>
      <p:pic>
        <p:nvPicPr>
          <p:cNvPr id="84" name="Picture 20" descr="132462988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9738" t="5080" r="9567" b="5080"/>
          <a:stretch>
            <a:fillRect/>
          </a:stretch>
        </p:blipFill>
        <p:spPr bwMode="auto">
          <a:xfrm>
            <a:off x="2385472" y="4108719"/>
            <a:ext cx="398280" cy="34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5"/>
          <p:cNvGrpSpPr/>
          <p:nvPr/>
        </p:nvGrpSpPr>
        <p:grpSpPr>
          <a:xfrm rot="21364768">
            <a:off x="1206037" y="2911287"/>
            <a:ext cx="834180" cy="882026"/>
            <a:chOff x="1196223" y="1731342"/>
            <a:chExt cx="834180" cy="882026"/>
          </a:xfrm>
        </p:grpSpPr>
        <p:cxnSp>
          <p:nvCxnSpPr>
            <p:cNvPr id="5" name="直接箭头连接符 4"/>
            <p:cNvCxnSpPr/>
            <p:nvPr/>
          </p:nvCxnSpPr>
          <p:spPr>
            <a:xfrm>
              <a:off x="1639056" y="1731342"/>
              <a:ext cx="391347" cy="338751"/>
            </a:xfrm>
            <a:prstGeom prst="straightConnector1">
              <a:avLst/>
            </a:prstGeom>
            <a:ln w="12700">
              <a:solidFill>
                <a:srgbClr val="C00000"/>
              </a:solidFill>
              <a:headEnd w="lg" len="lg"/>
              <a:tailEnd type="triangle" w="med" len="lg"/>
            </a:ln>
          </p:spPr>
          <p:style>
            <a:lnRef idx="1">
              <a:schemeClr val="accent1"/>
            </a:lnRef>
            <a:fillRef idx="0">
              <a:schemeClr val="accent1"/>
            </a:fillRef>
            <a:effectRef idx="0">
              <a:schemeClr val="accent1"/>
            </a:effectRef>
            <a:fontRef idx="minor">
              <a:schemeClr val="tx1"/>
            </a:fontRef>
          </p:style>
        </p:cxnSp>
        <p:cxnSp>
          <p:nvCxnSpPr>
            <p:cNvPr id="86" name="直接箭头连接符 85"/>
            <p:cNvCxnSpPr/>
            <p:nvPr/>
          </p:nvCxnSpPr>
          <p:spPr>
            <a:xfrm>
              <a:off x="1413274" y="1985971"/>
              <a:ext cx="391347" cy="338751"/>
            </a:xfrm>
            <a:prstGeom prst="straightConnector1">
              <a:avLst/>
            </a:prstGeom>
            <a:ln w="12700">
              <a:solidFill>
                <a:srgbClr val="C00000"/>
              </a:solidFill>
              <a:headEnd w="lg" len="lg"/>
              <a:tailEnd type="triangle" w="med" len="lg"/>
            </a:ln>
          </p:spPr>
          <p:style>
            <a:lnRef idx="1">
              <a:schemeClr val="accent1"/>
            </a:lnRef>
            <a:fillRef idx="0">
              <a:schemeClr val="accent1"/>
            </a:fillRef>
            <a:effectRef idx="0">
              <a:schemeClr val="accent1"/>
            </a:effectRef>
            <a:fontRef idx="minor">
              <a:schemeClr val="tx1"/>
            </a:fontRef>
          </p:style>
        </p:cxnSp>
        <p:cxnSp>
          <p:nvCxnSpPr>
            <p:cNvPr id="87" name="直接箭头连接符 86"/>
            <p:cNvCxnSpPr/>
            <p:nvPr/>
          </p:nvCxnSpPr>
          <p:spPr>
            <a:xfrm>
              <a:off x="1196223" y="2274617"/>
              <a:ext cx="391347" cy="338751"/>
            </a:xfrm>
            <a:prstGeom prst="straightConnector1">
              <a:avLst/>
            </a:prstGeom>
            <a:ln w="12700">
              <a:solidFill>
                <a:srgbClr val="C00000"/>
              </a:solidFill>
              <a:headEnd w="lg" len="lg"/>
              <a:tailEnd type="triangle" w="med" len="lg"/>
            </a:ln>
          </p:spPr>
          <p:style>
            <a:lnRef idx="1">
              <a:schemeClr val="accent1"/>
            </a:lnRef>
            <a:fillRef idx="0">
              <a:schemeClr val="accent1"/>
            </a:fillRef>
            <a:effectRef idx="0">
              <a:schemeClr val="accent1"/>
            </a:effectRef>
            <a:fontRef idx="minor">
              <a:schemeClr val="tx1"/>
            </a:fontRef>
          </p:style>
        </p:cxnSp>
      </p:grpSp>
      <p:pic>
        <p:nvPicPr>
          <p:cNvPr id="90" name="Picture 52" descr="valveokm1411342172155"/>
          <p:cNvPicPr>
            <a:picLocks noChangeAspect="1" noChangeArrowheads="1"/>
          </p:cNvPicPr>
          <p:nvPr/>
        </p:nvPicPr>
        <p:blipFill>
          <a:blip r:embed="rId9">
            <a:clrChange>
              <a:clrFrom>
                <a:srgbClr val="FFFFFF"/>
              </a:clrFrom>
              <a:clrTo>
                <a:srgbClr val="FFFFFF">
                  <a:alpha val="0"/>
                </a:srgbClr>
              </a:clrTo>
            </a:clrChange>
            <a:lum contrast="30000"/>
            <a:extLst>
              <a:ext uri="{28A0092B-C50C-407E-A947-70E740481C1C}">
                <a14:useLocalDpi xmlns:a14="http://schemas.microsoft.com/office/drawing/2010/main" val="0"/>
              </a:ext>
            </a:extLst>
          </a:blip>
          <a:srcRect/>
          <a:stretch>
            <a:fillRect/>
          </a:stretch>
        </p:blipFill>
        <p:spPr bwMode="auto">
          <a:xfrm>
            <a:off x="2919944" y="2824213"/>
            <a:ext cx="320779" cy="32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Text Box 132"/>
          <p:cNvSpPr txBox="1">
            <a:spLocks noChangeArrowheads="1"/>
          </p:cNvSpPr>
          <p:nvPr/>
        </p:nvSpPr>
        <p:spPr bwMode="auto">
          <a:xfrm>
            <a:off x="360298" y="2883801"/>
            <a:ext cx="1034590" cy="507831"/>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sz="1100" dirty="0">
                <a:solidFill>
                  <a:schemeClr val="tx1"/>
                </a:solidFill>
                <a:latin typeface="Arial" panose="020B0604020202020204" pitchFamily="34" charset="0"/>
                <a:cs typeface="Arial" panose="020B0604020202020204" pitchFamily="34" charset="0"/>
              </a:rPr>
              <a:t>Solar energy or other low grade heat energy</a:t>
            </a:r>
            <a:endParaRPr lang="zh-CN" altLang="en-US" sz="1100" dirty="0">
              <a:solidFill>
                <a:schemeClr val="tx1"/>
              </a:solidFill>
              <a:latin typeface="Arial" panose="020B0604020202020204" pitchFamily="34" charset="0"/>
              <a:cs typeface="Arial" panose="020B0604020202020204" pitchFamily="34" charset="0"/>
            </a:endParaRPr>
          </a:p>
        </p:txBody>
      </p:sp>
      <p:sp>
        <p:nvSpPr>
          <p:cNvPr id="119" name="椭圆 118"/>
          <p:cNvSpPr/>
          <p:nvPr/>
        </p:nvSpPr>
        <p:spPr>
          <a:xfrm>
            <a:off x="6481894" y="4470521"/>
            <a:ext cx="374296" cy="355938"/>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41319CB2-D3EA-47BF-B9ED-FFAC6C3669AE}"/>
              </a:ext>
            </a:extLst>
          </p:cNvPr>
          <p:cNvSpPr txBox="1"/>
          <p:nvPr/>
        </p:nvSpPr>
        <p:spPr>
          <a:xfrm>
            <a:off x="1005212" y="1556518"/>
            <a:ext cx="10541071" cy="1015663"/>
          </a:xfrm>
          <a:prstGeom prst="rect">
            <a:avLst/>
          </a:prstGeom>
          <a:noFill/>
        </p:spPr>
        <p:txBody>
          <a:bodyPr wrap="square" rtlCol="0">
            <a:spAutoFit/>
          </a:bodyPr>
          <a:lstStyle/>
          <a:p>
            <a:r>
              <a:rPr lang="en-US" altLang="zh-CN" sz="2000" dirty="0">
                <a:solidFill>
                  <a:srgbClr val="0000FF"/>
                </a:solidFill>
              </a:rPr>
              <a:t>If the building is not near to the lake or river, then we can use a water tank to keep ice slurry, and ice slurry can be melted during the daytime by solar energy. In this case, even the tap water can be used as heat source.</a:t>
            </a:r>
            <a:endParaRPr lang="zh-CN" altLang="en-US" sz="2000" dirty="0">
              <a:solidFill>
                <a:srgbClr val="0000FF"/>
              </a:solidFill>
            </a:endParaRPr>
          </a:p>
        </p:txBody>
      </p:sp>
    </p:spTree>
    <p:extLst>
      <p:ext uri="{BB962C8B-B14F-4D97-AF65-F5344CB8AC3E}">
        <p14:creationId xmlns:p14="http://schemas.microsoft.com/office/powerpoint/2010/main" val="1367286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18919EE8-D370-48DB-958A-0FAF513245FF}"/>
              </a:ext>
            </a:extLst>
          </p:cNvPr>
          <p:cNvSpPr txBox="1">
            <a:spLocks/>
          </p:cNvSpPr>
          <p:nvPr/>
        </p:nvSpPr>
        <p:spPr>
          <a:xfrm>
            <a:off x="902909" y="1092182"/>
            <a:ext cx="9626400" cy="72360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rgbClr val="0000FF"/>
                </a:solidFill>
                <a:latin typeface="Times New Roman" panose="02020603050405020304" pitchFamily="18" charset="0"/>
                <a:cs typeface="Times New Roman" panose="02020603050405020304" pitchFamily="18" charset="0"/>
              </a:rPr>
              <a:t>Possible application methods-1,for home heating in EU</a:t>
            </a:r>
            <a:endParaRPr lang="zh-CN" altLang="en-US" sz="2800" b="1" dirty="0">
              <a:solidFill>
                <a:srgbClr val="0000FF"/>
              </a:solidFill>
              <a:latin typeface="Times New Roman" panose="02020603050405020304" pitchFamily="18" charset="0"/>
              <a:cs typeface="Times New Roman" panose="02020603050405020304" pitchFamily="18" charset="0"/>
            </a:endParaRPr>
          </a:p>
        </p:txBody>
      </p:sp>
      <p:sp>
        <p:nvSpPr>
          <p:cNvPr id="9" name="内容占位符 2">
            <a:extLst>
              <a:ext uri="{FF2B5EF4-FFF2-40B4-BE49-F238E27FC236}">
                <a16:creationId xmlns:a16="http://schemas.microsoft.com/office/drawing/2014/main" id="{3D4B83A2-A43F-48DD-B013-7C891175D886}"/>
              </a:ext>
            </a:extLst>
          </p:cNvPr>
          <p:cNvSpPr txBox="1">
            <a:spLocks/>
          </p:cNvSpPr>
          <p:nvPr/>
        </p:nvSpPr>
        <p:spPr>
          <a:xfrm>
            <a:off x="1282700" y="1815782"/>
            <a:ext cx="9626600" cy="344520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solidFill>
                  <a:srgbClr val="FF0000"/>
                </a:solidFill>
                <a:latin typeface="Times New Roman" panose="02020603050405020304" pitchFamily="18" charset="0"/>
                <a:cs typeface="Times New Roman" panose="02020603050405020304" pitchFamily="18" charset="0"/>
              </a:rPr>
              <a:t>The tap water </a:t>
            </a:r>
            <a:r>
              <a:rPr lang="en-US" altLang="zh-CN" sz="2400" dirty="0">
                <a:latin typeface="Times New Roman" panose="02020603050405020304" pitchFamily="18" charset="0"/>
                <a:cs typeface="Times New Roman" panose="02020603050405020304" pitchFamily="18" charset="0"/>
              </a:rPr>
              <a:t>can be used, for example, 1-2 tons per day. This cost should not be too much for a British family. </a:t>
            </a:r>
          </a:p>
          <a:p>
            <a:r>
              <a:rPr lang="en-US" altLang="zh-CN" sz="2400" dirty="0">
                <a:solidFill>
                  <a:srgbClr val="FF0000"/>
                </a:solidFill>
                <a:latin typeface="Times New Roman" panose="02020603050405020304" pitchFamily="18" charset="0"/>
                <a:cs typeface="Times New Roman" panose="02020603050405020304" pitchFamily="18" charset="0"/>
              </a:rPr>
              <a:t>The initial cost </a:t>
            </a:r>
            <a:r>
              <a:rPr lang="en-US" altLang="zh-CN" sz="2400" dirty="0">
                <a:latin typeface="Times New Roman" panose="02020603050405020304" pitchFamily="18" charset="0"/>
                <a:cs typeface="Times New Roman" panose="02020603050405020304" pitchFamily="18" charset="0"/>
              </a:rPr>
              <a:t>of the latent heat pump is a little high than the common heat pump, but not too much. However, the heating ability could be  guaranteed in cold season.</a:t>
            </a:r>
          </a:p>
          <a:p>
            <a:r>
              <a:rPr lang="en-US" altLang="zh-CN" sz="2400" dirty="0">
                <a:solidFill>
                  <a:srgbClr val="FF0000"/>
                </a:solidFill>
                <a:latin typeface="Times New Roman" panose="02020603050405020304" pitchFamily="18" charset="0"/>
                <a:cs typeface="Times New Roman" panose="02020603050405020304" pitchFamily="18" charset="0"/>
              </a:rPr>
              <a:t>If the outdoor temperature is above the frozen point</a:t>
            </a:r>
            <a:r>
              <a:rPr lang="en-US" altLang="zh-CN" sz="2400" dirty="0">
                <a:latin typeface="Times New Roman" panose="02020603050405020304" pitchFamily="18" charset="0"/>
                <a:cs typeface="Times New Roman" panose="02020603050405020304" pitchFamily="18" charset="0"/>
              </a:rPr>
              <a:t>, Ice slurry will be melt by sunshine during the daytime, so that the tape water can be recycled.</a:t>
            </a:r>
          </a:p>
          <a:p>
            <a:r>
              <a:rPr lang="en-US" altLang="zh-CN" sz="2400" dirty="0">
                <a:solidFill>
                  <a:srgbClr val="FF0000"/>
                </a:solidFill>
                <a:latin typeface="Times New Roman" panose="02020603050405020304" pitchFamily="18" charset="0"/>
                <a:cs typeface="Times New Roman" panose="02020603050405020304" pitchFamily="18" charset="0"/>
              </a:rPr>
              <a:t>If the outdoor temperature is under the frozen point</a:t>
            </a:r>
            <a:r>
              <a:rPr lang="en-US" altLang="zh-CN" sz="2400" dirty="0">
                <a:latin typeface="Times New Roman" panose="02020603050405020304" pitchFamily="18" charset="0"/>
                <a:cs typeface="Times New Roman" panose="02020603050405020304" pitchFamily="18" charset="0"/>
              </a:rPr>
              <a:t>, the ice slurry can be used to  build a small ski slope for children, or used to build snowman, it is also a good point for family.</a:t>
            </a:r>
          </a:p>
          <a:p>
            <a:r>
              <a:rPr lang="en-US" altLang="zh-CN" sz="2400" dirty="0">
                <a:latin typeface="Times New Roman" panose="02020603050405020304" pitchFamily="18" charset="0"/>
                <a:cs typeface="Times New Roman" panose="02020603050405020304" pitchFamily="18" charset="0"/>
              </a:rPr>
              <a:t> </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4902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6C3212-7EBD-464F-8F9F-DBF316D6AD13}"/>
              </a:ext>
            </a:extLst>
          </p:cNvPr>
          <p:cNvSpPr txBox="1">
            <a:spLocks/>
          </p:cNvSpPr>
          <p:nvPr/>
        </p:nvSpPr>
        <p:spPr>
          <a:xfrm>
            <a:off x="902909" y="1092182"/>
            <a:ext cx="9626400" cy="72360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rgbClr val="0000FF"/>
                </a:solidFill>
                <a:latin typeface="Times New Roman" panose="02020603050405020304" pitchFamily="18" charset="0"/>
                <a:cs typeface="Times New Roman" panose="02020603050405020304" pitchFamily="18" charset="0"/>
              </a:rPr>
              <a:t>Possible application methods-2,for commercial buildings</a:t>
            </a:r>
            <a:endParaRPr lang="zh-CN" altLang="en-US" sz="2800" b="1" dirty="0">
              <a:solidFill>
                <a:srgbClr val="0000FF"/>
              </a:solidFill>
              <a:latin typeface="Times New Roman" panose="02020603050405020304" pitchFamily="18" charset="0"/>
              <a:cs typeface="Times New Roman" panose="02020603050405020304" pitchFamily="18" charset="0"/>
            </a:endParaRPr>
          </a:p>
        </p:txBody>
      </p:sp>
      <p:sp>
        <p:nvSpPr>
          <p:cNvPr id="3" name="内容占位符 2">
            <a:extLst>
              <a:ext uri="{FF2B5EF4-FFF2-40B4-BE49-F238E27FC236}">
                <a16:creationId xmlns:a16="http://schemas.microsoft.com/office/drawing/2014/main" id="{6A8B6D72-1CAB-4241-A96D-DFDBCD4323E1}"/>
              </a:ext>
            </a:extLst>
          </p:cNvPr>
          <p:cNvSpPr txBox="1">
            <a:spLocks/>
          </p:cNvSpPr>
          <p:nvPr/>
        </p:nvSpPr>
        <p:spPr>
          <a:xfrm>
            <a:off x="1282700" y="1815781"/>
            <a:ext cx="9626600" cy="425250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rgbClr val="FF0000"/>
                </a:solidFill>
                <a:latin typeface="Times New Roman" panose="02020603050405020304" pitchFamily="18" charset="0"/>
                <a:cs typeface="Times New Roman" panose="02020603050405020304" pitchFamily="18" charset="0"/>
              </a:rPr>
              <a:t>For those buildings near to the water source (river, ocean, or there is a swimming pool), </a:t>
            </a:r>
            <a:r>
              <a:rPr lang="en-US" altLang="zh-CN" dirty="0">
                <a:latin typeface="Times New Roman" panose="02020603050405020304" pitchFamily="18" charset="0"/>
                <a:cs typeface="Times New Roman" panose="02020603050405020304" pitchFamily="18" charset="0"/>
              </a:rPr>
              <a:t>the latent heat pump is a good choice. The ice slurry can be directly poured into the rive, ocean, or the swimming poor.</a:t>
            </a:r>
          </a:p>
          <a:p>
            <a:r>
              <a:rPr lang="en-US" altLang="zh-CN" dirty="0">
                <a:solidFill>
                  <a:srgbClr val="FF0000"/>
                </a:solidFill>
                <a:latin typeface="Times New Roman" panose="02020603050405020304" pitchFamily="18" charset="0"/>
                <a:cs typeface="Times New Roman" panose="02020603050405020304" pitchFamily="18" charset="0"/>
              </a:rPr>
              <a:t>If the building is far away from the water source</a:t>
            </a:r>
            <a:r>
              <a:rPr lang="en-US" altLang="zh-CN" dirty="0">
                <a:latin typeface="Times New Roman" panose="02020603050405020304" pitchFamily="18" charset="0"/>
                <a:cs typeface="Times New Roman" panose="02020603050405020304" pitchFamily="18" charset="0"/>
              </a:rPr>
              <a:t>, tap water can also be used.</a:t>
            </a:r>
          </a:p>
          <a:p>
            <a:r>
              <a:rPr lang="en-US" altLang="zh-CN" dirty="0">
                <a:solidFill>
                  <a:srgbClr val="FF0000"/>
                </a:solidFill>
                <a:latin typeface="Times New Roman" panose="02020603050405020304" pitchFamily="18" charset="0"/>
                <a:cs typeface="Times New Roman" panose="02020603050405020304" pitchFamily="18" charset="0"/>
              </a:rPr>
              <a:t>A problem is where to deposit too much ice </a:t>
            </a:r>
            <a:r>
              <a:rPr lang="en-US" altLang="zh-CN" dirty="0">
                <a:latin typeface="Times New Roman" panose="02020603050405020304" pitchFamily="18" charset="0"/>
                <a:cs typeface="Times New Roman" panose="02020603050405020304" pitchFamily="18" charset="0"/>
              </a:rPr>
              <a:t>during the peak days. One possibility is to build a underground pool for seasonal cold energy storage, its efficiency should be higher than the seasonal high temperature heat storage with a ground pool due to the less temperature difference with ground. </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6047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AF0CDD1-443B-40FB-89A7-D07B02E84818}"/>
              </a:ext>
            </a:extLst>
          </p:cNvPr>
          <p:cNvSpPr txBox="1"/>
          <p:nvPr/>
        </p:nvSpPr>
        <p:spPr>
          <a:xfrm>
            <a:off x="4286766" y="1440873"/>
            <a:ext cx="2462854" cy="830997"/>
          </a:xfrm>
          <a:prstGeom prst="rect">
            <a:avLst/>
          </a:prstGeom>
          <a:noFill/>
        </p:spPr>
        <p:txBody>
          <a:bodyPr wrap="none" rtlCol="0">
            <a:spAutoFit/>
          </a:bodyPr>
          <a:lstStyle/>
          <a:p>
            <a:r>
              <a:rPr lang="en-US" altLang="zh-CN" sz="4800" b="1" dirty="0"/>
              <a:t>Contents</a:t>
            </a:r>
            <a:endParaRPr lang="zh-CN" altLang="en-US" sz="4800" b="1" dirty="0"/>
          </a:p>
        </p:txBody>
      </p:sp>
      <p:sp>
        <p:nvSpPr>
          <p:cNvPr id="3" name="文本框 2">
            <a:extLst>
              <a:ext uri="{FF2B5EF4-FFF2-40B4-BE49-F238E27FC236}">
                <a16:creationId xmlns:a16="http://schemas.microsoft.com/office/drawing/2014/main" id="{D5352284-9053-44F0-8DA1-80104C21EB9A}"/>
              </a:ext>
            </a:extLst>
          </p:cNvPr>
          <p:cNvSpPr txBox="1"/>
          <p:nvPr/>
        </p:nvSpPr>
        <p:spPr>
          <a:xfrm>
            <a:off x="1856509" y="2739471"/>
            <a:ext cx="9273309" cy="2677656"/>
          </a:xfrm>
          <a:prstGeom prst="rect">
            <a:avLst/>
          </a:prstGeom>
          <a:noFill/>
        </p:spPr>
        <p:txBody>
          <a:bodyPr wrap="square" rtlCol="0">
            <a:spAutoFit/>
          </a:bodyPr>
          <a:lstStyle/>
          <a:p>
            <a:r>
              <a:rPr lang="en-US" altLang="zh-CN" sz="2800" b="1" dirty="0">
                <a:solidFill>
                  <a:srgbClr val="0000FF"/>
                </a:solidFill>
              </a:rPr>
              <a:t>1, Ice slurry generating process and its application</a:t>
            </a:r>
          </a:p>
          <a:p>
            <a:endParaRPr lang="en-US" altLang="zh-CN" sz="2800" dirty="0">
              <a:solidFill>
                <a:schemeClr val="bg1">
                  <a:lumMod val="85000"/>
                </a:schemeClr>
              </a:solidFill>
            </a:endParaRPr>
          </a:p>
          <a:p>
            <a:r>
              <a:rPr lang="en-US" altLang="zh-CN" sz="2800" dirty="0">
                <a:solidFill>
                  <a:schemeClr val="bg1">
                    <a:lumMod val="85000"/>
                  </a:schemeClr>
                </a:solidFill>
              </a:rPr>
              <a:t>2, The principle of latent heat pump with ice slurry as media</a:t>
            </a:r>
          </a:p>
          <a:p>
            <a:endParaRPr lang="en-US" altLang="zh-CN" sz="2800" dirty="0">
              <a:solidFill>
                <a:schemeClr val="bg1">
                  <a:lumMod val="85000"/>
                </a:schemeClr>
              </a:solidFill>
            </a:endParaRPr>
          </a:p>
          <a:p>
            <a:r>
              <a:rPr lang="en-US" altLang="zh-CN" sz="2800" dirty="0">
                <a:solidFill>
                  <a:schemeClr val="bg1">
                    <a:lumMod val="85000"/>
                  </a:schemeClr>
                </a:solidFill>
              </a:rPr>
              <a:t>3, Economical efficiency of latent Heat Pump</a:t>
            </a:r>
            <a:endParaRPr lang="zh-CN" altLang="en-US" sz="2800" dirty="0">
              <a:solidFill>
                <a:schemeClr val="bg1">
                  <a:lumMod val="85000"/>
                </a:schemeClr>
              </a:solidFill>
            </a:endParaRPr>
          </a:p>
          <a:p>
            <a:endParaRPr lang="zh-CN" altLang="en-US" sz="2800" dirty="0">
              <a:solidFill>
                <a:schemeClr val="bg1">
                  <a:lumMod val="85000"/>
                </a:schemeClr>
              </a:solidFill>
            </a:endParaRPr>
          </a:p>
        </p:txBody>
      </p:sp>
    </p:spTree>
    <p:extLst>
      <p:ext uri="{BB962C8B-B14F-4D97-AF65-F5344CB8AC3E}">
        <p14:creationId xmlns:p14="http://schemas.microsoft.com/office/powerpoint/2010/main" val="3910911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1049" y="1562100"/>
            <a:ext cx="6633718" cy="3733800"/>
          </a:xfrm>
          <a:prstGeom prst="rect">
            <a:avLst/>
          </a:prstGeom>
        </p:spPr>
      </p:pic>
      <p:sp>
        <p:nvSpPr>
          <p:cNvPr id="4" name="矩形 3">
            <a:extLst>
              <a:ext uri="{FF2B5EF4-FFF2-40B4-BE49-F238E27FC236}">
                <a16:creationId xmlns:a16="http://schemas.microsoft.com/office/drawing/2014/main" id="{025CB663-D292-41B7-9202-FC16EC8159F1}"/>
              </a:ext>
            </a:extLst>
          </p:cNvPr>
          <p:cNvSpPr/>
          <p:nvPr/>
        </p:nvSpPr>
        <p:spPr>
          <a:xfrm>
            <a:off x="947233" y="1739474"/>
            <a:ext cx="3430803" cy="1477328"/>
          </a:xfrm>
          <a:prstGeom prst="rect">
            <a:avLst/>
          </a:prstGeom>
        </p:spPr>
        <p:txBody>
          <a:bodyPr wrap="square">
            <a:spAutoFit/>
          </a:bodyPr>
          <a:lstStyle/>
          <a:p>
            <a:r>
              <a:rPr lang="en-US" altLang="zh-CN" dirty="0">
                <a:solidFill>
                  <a:srgbClr val="000000"/>
                </a:solidFill>
                <a:latin typeface="Times New Roman" panose="02020603050405020304" pitchFamily="18" charset="0"/>
                <a:ea typeface="等线" panose="02010600030101010101" pitchFamily="2" charset="-122"/>
              </a:rPr>
              <a:t>A “latent heat pump” has been successfully used for the heating of a 25000 m2 residential building in Nanjing province, it shows an excellent performance. </a:t>
            </a:r>
            <a:endParaRPr lang="zh-CN" altLang="en-US" dirty="0"/>
          </a:p>
        </p:txBody>
      </p:sp>
      <p:sp>
        <p:nvSpPr>
          <p:cNvPr id="2" name="矩形 1">
            <a:extLst>
              <a:ext uri="{FF2B5EF4-FFF2-40B4-BE49-F238E27FC236}">
                <a16:creationId xmlns:a16="http://schemas.microsoft.com/office/drawing/2014/main" id="{7C2AE457-B9DD-4F6B-81A9-E4D2354ACD95}"/>
              </a:ext>
            </a:extLst>
          </p:cNvPr>
          <p:cNvSpPr/>
          <p:nvPr/>
        </p:nvSpPr>
        <p:spPr>
          <a:xfrm>
            <a:off x="947233" y="4125149"/>
            <a:ext cx="3430803" cy="1754326"/>
          </a:xfrm>
          <a:prstGeom prst="rect">
            <a:avLst/>
          </a:prstGeom>
        </p:spPr>
        <p:txBody>
          <a:bodyPr wrap="square">
            <a:spAutoFit/>
          </a:bodyPr>
          <a:lstStyle/>
          <a:p>
            <a:pPr algn="just">
              <a:spcAft>
                <a:spcPts val="0"/>
              </a:spcAft>
            </a:pPr>
            <a:r>
              <a:rPr lang="en-US" altLang="zh-CN" dirty="0">
                <a:solidFill>
                  <a:srgbClr val="000000"/>
                </a:solidFill>
                <a:latin typeface="Times New Roman" panose="02020603050405020304" pitchFamily="18" charset="0"/>
                <a:ea typeface="等线" panose="02010600030101010101" pitchFamily="2" charset="-122"/>
              </a:rPr>
              <a:t>The latent heat pump with ice slurry can be used for anywhere the heating system is required, particularly to combine with water source or ground source heat pumps.</a:t>
            </a:r>
            <a:endParaRPr lang="zh-CN" altLang="zh-CN" dirty="0">
              <a:latin typeface="Times New Roman" panose="02020603050405020304" pitchFamily="18" charset="0"/>
              <a:ea typeface="等线" panose="02010600030101010101" pitchFamily="2" charset="-122"/>
            </a:endParaRPr>
          </a:p>
        </p:txBody>
      </p:sp>
      <p:sp>
        <p:nvSpPr>
          <p:cNvPr id="5" name="文本框 4">
            <a:extLst>
              <a:ext uri="{FF2B5EF4-FFF2-40B4-BE49-F238E27FC236}">
                <a16:creationId xmlns:a16="http://schemas.microsoft.com/office/drawing/2014/main" id="{E3CA1E33-E494-4FB7-A752-6BA913E7DEA4}"/>
              </a:ext>
            </a:extLst>
          </p:cNvPr>
          <p:cNvSpPr txBox="1"/>
          <p:nvPr/>
        </p:nvSpPr>
        <p:spPr>
          <a:xfrm>
            <a:off x="3359856" y="877094"/>
            <a:ext cx="5194820" cy="461665"/>
          </a:xfrm>
          <a:prstGeom prst="rect">
            <a:avLst/>
          </a:prstGeom>
          <a:noFill/>
        </p:spPr>
        <p:txBody>
          <a:bodyPr wrap="none" rtlCol="0">
            <a:spAutoFit/>
          </a:bodyPr>
          <a:lstStyle/>
          <a:p>
            <a:r>
              <a:rPr lang="en-US" altLang="zh-CN" sz="2400" b="1" dirty="0">
                <a:solidFill>
                  <a:srgbClr val="C00000"/>
                </a:solidFill>
              </a:rPr>
              <a:t>A demonstration project in Nanjing city</a:t>
            </a:r>
            <a:endParaRPr lang="zh-CN" altLang="en-US" sz="2400" b="1" dirty="0">
              <a:solidFill>
                <a:srgbClr val="C00000"/>
              </a:solidFill>
            </a:endParaRPr>
          </a:p>
        </p:txBody>
      </p:sp>
    </p:spTree>
    <p:extLst>
      <p:ext uri="{BB962C8B-B14F-4D97-AF65-F5344CB8AC3E}">
        <p14:creationId xmlns:p14="http://schemas.microsoft.com/office/powerpoint/2010/main" val="764038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9" descr="冰源热泵流程图.jpg">
            <a:extLst>
              <a:ext uri="{FF2B5EF4-FFF2-40B4-BE49-F238E27FC236}">
                <a16:creationId xmlns:a16="http://schemas.microsoft.com/office/drawing/2014/main" id="{6C0BC1C6-6DFE-4118-9215-3FC3DF4296AB}"/>
              </a:ext>
            </a:extLst>
          </p:cNvPr>
          <p:cNvPicPr>
            <a:picLocks/>
          </p:cNvPicPr>
          <p:nvPr/>
        </p:nvPicPr>
        <p:blipFill>
          <a:blip r:embed="rId2" cstate="print"/>
          <a:stretch>
            <a:fillRect/>
          </a:stretch>
        </p:blipFill>
        <p:spPr bwMode="auto">
          <a:xfrm>
            <a:off x="3079432" y="1289053"/>
            <a:ext cx="8286808" cy="492922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99150583-32DE-4F36-B00B-56B0A42CCC6F}"/>
              </a:ext>
            </a:extLst>
          </p:cNvPr>
          <p:cNvSpPr txBox="1"/>
          <p:nvPr/>
        </p:nvSpPr>
        <p:spPr>
          <a:xfrm>
            <a:off x="452583" y="1422400"/>
            <a:ext cx="2319161" cy="646331"/>
          </a:xfrm>
          <a:prstGeom prst="rect">
            <a:avLst/>
          </a:prstGeom>
          <a:noFill/>
        </p:spPr>
        <p:txBody>
          <a:bodyPr wrap="none" rtlCol="0">
            <a:spAutoFit/>
          </a:bodyPr>
          <a:lstStyle/>
          <a:p>
            <a:r>
              <a:rPr lang="en-US" altLang="zh-CN" dirty="0"/>
              <a:t>Original ground source</a:t>
            </a:r>
          </a:p>
          <a:p>
            <a:r>
              <a:rPr lang="en-US" altLang="zh-CN" dirty="0"/>
              <a:t>heat pump</a:t>
            </a:r>
            <a:endParaRPr lang="zh-CN" altLang="en-US" dirty="0"/>
          </a:p>
        </p:txBody>
      </p:sp>
      <p:cxnSp>
        <p:nvCxnSpPr>
          <p:cNvPr id="5" name="直接箭头连接符 4">
            <a:extLst>
              <a:ext uri="{FF2B5EF4-FFF2-40B4-BE49-F238E27FC236}">
                <a16:creationId xmlns:a16="http://schemas.microsoft.com/office/drawing/2014/main" id="{86E36DCD-7847-4FAE-A155-E79936BDB22F}"/>
              </a:ext>
            </a:extLst>
          </p:cNvPr>
          <p:cNvCxnSpPr>
            <a:cxnSpLocks/>
            <a:stCxn id="3" idx="3"/>
          </p:cNvCxnSpPr>
          <p:nvPr/>
        </p:nvCxnSpPr>
        <p:spPr>
          <a:xfrm>
            <a:off x="2771744" y="1745566"/>
            <a:ext cx="2262074" cy="184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6FD932E2-69C3-4A1B-BC7A-F387F647E49A}"/>
              </a:ext>
            </a:extLst>
          </p:cNvPr>
          <p:cNvSpPr txBox="1"/>
          <p:nvPr/>
        </p:nvSpPr>
        <p:spPr>
          <a:xfrm>
            <a:off x="249515" y="3889671"/>
            <a:ext cx="2522229" cy="369332"/>
          </a:xfrm>
          <a:prstGeom prst="rect">
            <a:avLst/>
          </a:prstGeom>
          <a:noFill/>
        </p:spPr>
        <p:txBody>
          <a:bodyPr wrap="none" rtlCol="0">
            <a:spAutoFit/>
          </a:bodyPr>
          <a:lstStyle/>
          <a:p>
            <a:r>
              <a:rPr lang="en-US" altLang="zh-CN" dirty="0"/>
              <a:t>Ice slurry generating unit</a:t>
            </a:r>
            <a:endParaRPr lang="zh-CN" altLang="en-US" dirty="0"/>
          </a:p>
        </p:txBody>
      </p:sp>
      <p:cxnSp>
        <p:nvCxnSpPr>
          <p:cNvPr id="9" name="直接箭头连接符 8">
            <a:extLst>
              <a:ext uri="{FF2B5EF4-FFF2-40B4-BE49-F238E27FC236}">
                <a16:creationId xmlns:a16="http://schemas.microsoft.com/office/drawing/2014/main" id="{98B0B96E-F4A2-49B9-AA15-9BA2C0A4BE7C}"/>
              </a:ext>
            </a:extLst>
          </p:cNvPr>
          <p:cNvCxnSpPr>
            <a:stCxn id="7" idx="3"/>
          </p:cNvCxnSpPr>
          <p:nvPr/>
        </p:nvCxnSpPr>
        <p:spPr>
          <a:xfrm>
            <a:off x="2771744" y="4074337"/>
            <a:ext cx="2419381" cy="5357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3E6CE53A-B085-4F4D-90E5-630AF1090C31}"/>
              </a:ext>
            </a:extLst>
          </p:cNvPr>
          <p:cNvSpPr txBox="1"/>
          <p:nvPr/>
        </p:nvSpPr>
        <p:spPr>
          <a:xfrm>
            <a:off x="7591425" y="2895600"/>
            <a:ext cx="1567993" cy="369332"/>
          </a:xfrm>
          <a:prstGeom prst="rect">
            <a:avLst/>
          </a:prstGeom>
          <a:noFill/>
        </p:spPr>
        <p:txBody>
          <a:bodyPr wrap="none" rtlCol="0">
            <a:spAutoFit/>
          </a:bodyPr>
          <a:lstStyle/>
          <a:p>
            <a:r>
              <a:rPr lang="en-US" altLang="zh-CN" dirty="0"/>
              <a:t>Glycol solution</a:t>
            </a:r>
            <a:endParaRPr lang="zh-CN" altLang="en-US" dirty="0"/>
          </a:p>
        </p:txBody>
      </p:sp>
      <p:sp>
        <p:nvSpPr>
          <p:cNvPr id="11" name="文本框 10">
            <a:extLst>
              <a:ext uri="{FF2B5EF4-FFF2-40B4-BE49-F238E27FC236}">
                <a16:creationId xmlns:a16="http://schemas.microsoft.com/office/drawing/2014/main" id="{E006C0B0-2F4C-4D3A-8A15-2BD5BA59D61A}"/>
              </a:ext>
            </a:extLst>
          </p:cNvPr>
          <p:cNvSpPr txBox="1"/>
          <p:nvPr/>
        </p:nvSpPr>
        <p:spPr>
          <a:xfrm>
            <a:off x="7858125" y="6383893"/>
            <a:ext cx="1555169" cy="369332"/>
          </a:xfrm>
          <a:prstGeom prst="rect">
            <a:avLst/>
          </a:prstGeom>
          <a:noFill/>
        </p:spPr>
        <p:txBody>
          <a:bodyPr wrap="none" rtlCol="0">
            <a:spAutoFit/>
          </a:bodyPr>
          <a:lstStyle/>
          <a:p>
            <a:r>
              <a:rPr lang="en-US" altLang="zh-CN" dirty="0"/>
              <a:t>Ice slurry tank</a:t>
            </a:r>
            <a:endParaRPr lang="zh-CN" altLang="en-US" dirty="0"/>
          </a:p>
        </p:txBody>
      </p:sp>
      <p:cxnSp>
        <p:nvCxnSpPr>
          <p:cNvPr id="13" name="直接箭头连接符 12">
            <a:extLst>
              <a:ext uri="{FF2B5EF4-FFF2-40B4-BE49-F238E27FC236}">
                <a16:creationId xmlns:a16="http://schemas.microsoft.com/office/drawing/2014/main" id="{689846C1-99BE-4262-B1D3-96CC2E9E5F90}"/>
              </a:ext>
            </a:extLst>
          </p:cNvPr>
          <p:cNvCxnSpPr>
            <a:stCxn id="11" idx="0"/>
          </p:cNvCxnSpPr>
          <p:nvPr/>
        </p:nvCxnSpPr>
        <p:spPr>
          <a:xfrm flipV="1">
            <a:off x="8635710" y="5067300"/>
            <a:ext cx="908340" cy="13165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A88EC124-E046-46F1-A776-0A9CD9ED61F8}"/>
              </a:ext>
            </a:extLst>
          </p:cNvPr>
          <p:cNvSpPr txBox="1"/>
          <p:nvPr/>
        </p:nvSpPr>
        <p:spPr>
          <a:xfrm>
            <a:off x="3902781" y="821811"/>
            <a:ext cx="6717352" cy="461665"/>
          </a:xfrm>
          <a:prstGeom prst="rect">
            <a:avLst/>
          </a:prstGeom>
          <a:noFill/>
        </p:spPr>
        <p:txBody>
          <a:bodyPr wrap="none" rtlCol="0">
            <a:spAutoFit/>
          </a:bodyPr>
          <a:lstStyle/>
          <a:p>
            <a:r>
              <a:rPr lang="en-US" altLang="zh-CN" sz="2400" b="1" dirty="0">
                <a:solidFill>
                  <a:srgbClr val="C00000"/>
                </a:solidFill>
              </a:rPr>
              <a:t>The principle diagram of the demonstration project</a:t>
            </a:r>
            <a:endParaRPr lang="zh-CN" altLang="en-US" sz="2400" b="1" dirty="0">
              <a:solidFill>
                <a:srgbClr val="C00000"/>
              </a:solidFill>
            </a:endParaRPr>
          </a:p>
        </p:txBody>
      </p:sp>
    </p:spTree>
    <p:extLst>
      <p:ext uri="{BB962C8B-B14F-4D97-AF65-F5344CB8AC3E}">
        <p14:creationId xmlns:p14="http://schemas.microsoft.com/office/powerpoint/2010/main" val="2387984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6" descr="设备（1）.jpg">
            <a:extLst>
              <a:ext uri="{FF2B5EF4-FFF2-40B4-BE49-F238E27FC236}">
                <a16:creationId xmlns:a16="http://schemas.microsoft.com/office/drawing/2014/main" id="{6D9EB2FC-E3C7-4A15-9DBD-2EAE3EA9AD5F}"/>
              </a:ext>
            </a:extLst>
          </p:cNvPr>
          <p:cNvPicPr>
            <a:picLocks/>
          </p:cNvPicPr>
          <p:nvPr/>
        </p:nvPicPr>
        <p:blipFill>
          <a:blip r:embed="rId2" cstate="print"/>
          <a:stretch>
            <a:fillRect/>
          </a:stretch>
        </p:blipFill>
        <p:spPr>
          <a:xfrm>
            <a:off x="741708" y="1500174"/>
            <a:ext cx="7286676" cy="2143140"/>
          </a:xfrm>
          <a:prstGeom prst="rect">
            <a:avLst/>
          </a:prstGeom>
        </p:spPr>
      </p:pic>
      <p:sp>
        <p:nvSpPr>
          <p:cNvPr id="3" name="Rectangle 1">
            <a:extLst>
              <a:ext uri="{FF2B5EF4-FFF2-40B4-BE49-F238E27FC236}">
                <a16:creationId xmlns:a16="http://schemas.microsoft.com/office/drawing/2014/main" id="{10F09F9A-EE6F-45D9-9553-44A0E8736EA0}"/>
              </a:ext>
            </a:extLst>
          </p:cNvPr>
          <p:cNvSpPr>
            <a:spLocks noChangeArrowheads="1"/>
          </p:cNvSpPr>
          <p:nvPr/>
        </p:nvSpPr>
        <p:spPr bwMode="auto">
          <a:xfrm>
            <a:off x="884584" y="3643314"/>
            <a:ext cx="702600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微软雅黑" pitchFamily="34" charset="-122"/>
                <a:cs typeface="Times New Roman" pitchFamily="18" charset="0"/>
              </a:rPr>
              <a:t>Latent heat pump</a:t>
            </a:r>
            <a:r>
              <a:rPr kumimoji="0" lang="zh-CN" altLang="en-US" sz="1600" b="0" i="0" u="none" strike="noStrike" cap="none" normalizeH="0" baseline="0" dirty="0">
                <a:ln>
                  <a:noFill/>
                </a:ln>
                <a:solidFill>
                  <a:schemeClr val="tx1"/>
                </a:solidFill>
                <a:effectLst/>
                <a:latin typeface="微软雅黑" pitchFamily="34" charset="-122"/>
                <a:cs typeface="Times New Roman" pitchFamily="18" charset="0"/>
              </a:rPr>
              <a:t>                                          </a:t>
            </a:r>
            <a:r>
              <a:rPr kumimoji="0" lang="en-US" altLang="zh-CN" sz="1600" b="0" i="0" u="none" strike="noStrike" cap="none" normalizeH="0" baseline="0" dirty="0">
                <a:ln>
                  <a:noFill/>
                </a:ln>
                <a:solidFill>
                  <a:schemeClr val="tx1"/>
                </a:solidFill>
                <a:effectLst/>
                <a:latin typeface="微软雅黑" pitchFamily="34" charset="-122"/>
                <a:cs typeface="Times New Roman" pitchFamily="18" charset="0"/>
              </a:rPr>
              <a:t>Dynamic ice slurry unit</a:t>
            </a:r>
            <a:endParaRPr kumimoji="0" lang="zh-CN" altLang="en-US" b="0" i="0" u="none" strike="noStrike" cap="none" normalizeH="0" baseline="0" dirty="0">
              <a:ln>
                <a:noFill/>
              </a:ln>
              <a:solidFill>
                <a:schemeClr val="tx1"/>
              </a:solidFill>
              <a:effectLst/>
              <a:latin typeface="微软雅黑" pitchFamily="34" charset="-122"/>
            </a:endParaRPr>
          </a:p>
        </p:txBody>
      </p:sp>
      <p:pic>
        <p:nvPicPr>
          <p:cNvPr id="4" name="图片 3" descr="设备（2）.jpg">
            <a:extLst>
              <a:ext uri="{FF2B5EF4-FFF2-40B4-BE49-F238E27FC236}">
                <a16:creationId xmlns:a16="http://schemas.microsoft.com/office/drawing/2014/main" id="{EC13AD6F-3494-4663-A883-122E54C342F0}"/>
              </a:ext>
            </a:extLst>
          </p:cNvPr>
          <p:cNvPicPr/>
          <p:nvPr/>
        </p:nvPicPr>
        <p:blipFill>
          <a:blip r:embed="rId3" cstate="print"/>
          <a:stretch>
            <a:fillRect/>
          </a:stretch>
        </p:blipFill>
        <p:spPr>
          <a:xfrm>
            <a:off x="813146" y="3929066"/>
            <a:ext cx="7215238" cy="2143140"/>
          </a:xfrm>
          <a:prstGeom prst="rect">
            <a:avLst/>
          </a:prstGeom>
        </p:spPr>
      </p:pic>
      <p:sp>
        <p:nvSpPr>
          <p:cNvPr id="5" name="Rectangle 2">
            <a:extLst>
              <a:ext uri="{FF2B5EF4-FFF2-40B4-BE49-F238E27FC236}">
                <a16:creationId xmlns:a16="http://schemas.microsoft.com/office/drawing/2014/main" id="{F72E18D8-5D8C-4408-B04B-1AD55D9C05E0}"/>
              </a:ext>
            </a:extLst>
          </p:cNvPr>
          <p:cNvSpPr>
            <a:spLocks noChangeArrowheads="1"/>
          </p:cNvSpPr>
          <p:nvPr/>
        </p:nvSpPr>
        <p:spPr bwMode="auto">
          <a:xfrm>
            <a:off x="1027460" y="6072206"/>
            <a:ext cx="6500858"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微软雅黑" pitchFamily="34" charset="-122"/>
                <a:cs typeface="Times New Roman" pitchFamily="18" charset="0"/>
              </a:rPr>
              <a:t>Ice/water separating unit</a:t>
            </a:r>
            <a:r>
              <a:rPr kumimoji="0" lang="zh-CN" altLang="en-US" sz="1600" b="0" i="0" u="none" strike="noStrike" cap="none" normalizeH="0" baseline="0" dirty="0">
                <a:ln>
                  <a:noFill/>
                </a:ln>
                <a:solidFill>
                  <a:schemeClr val="tx1"/>
                </a:solidFill>
                <a:effectLst/>
                <a:latin typeface="微软雅黑" pitchFamily="34" charset="-122"/>
                <a:cs typeface="Times New Roman" pitchFamily="18" charset="0"/>
              </a:rPr>
              <a:t>                                       </a:t>
            </a:r>
            <a:r>
              <a:rPr kumimoji="0" lang="en-US" altLang="zh-CN" sz="1600" b="0" i="0" u="none" strike="noStrike" cap="none" normalizeH="0" baseline="0" dirty="0">
                <a:ln>
                  <a:noFill/>
                </a:ln>
                <a:solidFill>
                  <a:schemeClr val="tx1"/>
                </a:solidFill>
                <a:effectLst/>
                <a:latin typeface="微软雅黑" pitchFamily="34" charset="-122"/>
                <a:cs typeface="Times New Roman" pitchFamily="18" charset="0"/>
              </a:rPr>
              <a:t>pum</a:t>
            </a:r>
            <a:r>
              <a:rPr lang="en-US" altLang="zh-CN" sz="1600" dirty="0">
                <a:latin typeface="微软雅黑" pitchFamily="34" charset="-122"/>
                <a:cs typeface="Times New Roman" pitchFamily="18" charset="0"/>
              </a:rPr>
              <a:t>ps</a:t>
            </a:r>
            <a:endParaRPr kumimoji="0" lang="zh-CN" altLang="en-US" b="0" i="0" u="none" strike="noStrike" cap="none" normalizeH="0" baseline="0" dirty="0">
              <a:ln>
                <a:noFill/>
              </a:ln>
              <a:solidFill>
                <a:schemeClr val="tx1"/>
              </a:solidFill>
              <a:effectLst/>
              <a:latin typeface="微软雅黑" pitchFamily="34" charset="-122"/>
            </a:endParaRPr>
          </a:p>
        </p:txBody>
      </p:sp>
      <p:pic>
        <p:nvPicPr>
          <p:cNvPr id="6" name="图片 5" descr="微信图片_20180110191319.jpg">
            <a:extLst>
              <a:ext uri="{FF2B5EF4-FFF2-40B4-BE49-F238E27FC236}">
                <a16:creationId xmlns:a16="http://schemas.microsoft.com/office/drawing/2014/main" id="{98DEBEE4-29D3-47B2-9664-1D38C51AA1B6}"/>
              </a:ext>
            </a:extLst>
          </p:cNvPr>
          <p:cNvPicPr>
            <a:picLocks noChangeAspect="1"/>
          </p:cNvPicPr>
          <p:nvPr/>
        </p:nvPicPr>
        <p:blipFill>
          <a:blip r:embed="rId4" cstate="print"/>
          <a:stretch>
            <a:fillRect/>
          </a:stretch>
        </p:blipFill>
        <p:spPr>
          <a:xfrm>
            <a:off x="8171260" y="1988840"/>
            <a:ext cx="3692718" cy="2880320"/>
          </a:xfrm>
          <a:prstGeom prst="rect">
            <a:avLst/>
          </a:prstGeom>
          <a:ln>
            <a:noFill/>
          </a:ln>
          <a:effectLst>
            <a:softEdge rad="112500"/>
          </a:effectLst>
        </p:spPr>
      </p:pic>
      <p:sp>
        <p:nvSpPr>
          <p:cNvPr id="7" name="文本框 6">
            <a:extLst>
              <a:ext uri="{FF2B5EF4-FFF2-40B4-BE49-F238E27FC236}">
                <a16:creationId xmlns:a16="http://schemas.microsoft.com/office/drawing/2014/main" id="{F4C143F0-9611-4330-8D21-92D3F42F3A22}"/>
              </a:ext>
            </a:extLst>
          </p:cNvPr>
          <p:cNvSpPr txBox="1"/>
          <p:nvPr/>
        </p:nvSpPr>
        <p:spPr>
          <a:xfrm>
            <a:off x="9471860" y="4869160"/>
            <a:ext cx="1091517" cy="369332"/>
          </a:xfrm>
          <a:prstGeom prst="rect">
            <a:avLst/>
          </a:prstGeom>
          <a:noFill/>
        </p:spPr>
        <p:txBody>
          <a:bodyPr wrap="none" rtlCol="0">
            <a:spAutoFit/>
          </a:bodyPr>
          <a:lstStyle/>
          <a:p>
            <a:r>
              <a:rPr lang="en-US" altLang="zh-CN" dirty="0"/>
              <a:t>Ice slurry </a:t>
            </a:r>
            <a:endParaRPr lang="zh-CN" altLang="en-US" dirty="0"/>
          </a:p>
        </p:txBody>
      </p:sp>
    </p:spTree>
    <p:extLst>
      <p:ext uri="{BB962C8B-B14F-4D97-AF65-F5344CB8AC3E}">
        <p14:creationId xmlns:p14="http://schemas.microsoft.com/office/powerpoint/2010/main" val="880654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AF0CDD1-443B-40FB-89A7-D07B02E84818}"/>
              </a:ext>
            </a:extLst>
          </p:cNvPr>
          <p:cNvSpPr txBox="1"/>
          <p:nvPr/>
        </p:nvSpPr>
        <p:spPr>
          <a:xfrm>
            <a:off x="4286766" y="1440873"/>
            <a:ext cx="2462854" cy="830997"/>
          </a:xfrm>
          <a:prstGeom prst="rect">
            <a:avLst/>
          </a:prstGeom>
          <a:noFill/>
        </p:spPr>
        <p:txBody>
          <a:bodyPr wrap="none" rtlCol="0">
            <a:spAutoFit/>
          </a:bodyPr>
          <a:lstStyle/>
          <a:p>
            <a:r>
              <a:rPr lang="en-US" altLang="zh-CN" sz="4800" b="1" dirty="0"/>
              <a:t>Contents</a:t>
            </a:r>
            <a:endParaRPr lang="zh-CN" altLang="en-US" sz="4800" b="1" dirty="0"/>
          </a:p>
        </p:txBody>
      </p:sp>
      <p:sp>
        <p:nvSpPr>
          <p:cNvPr id="3" name="文本框 2">
            <a:extLst>
              <a:ext uri="{FF2B5EF4-FFF2-40B4-BE49-F238E27FC236}">
                <a16:creationId xmlns:a16="http://schemas.microsoft.com/office/drawing/2014/main" id="{D5352284-9053-44F0-8DA1-80104C21EB9A}"/>
              </a:ext>
            </a:extLst>
          </p:cNvPr>
          <p:cNvSpPr txBox="1"/>
          <p:nvPr/>
        </p:nvSpPr>
        <p:spPr>
          <a:xfrm>
            <a:off x="1856509" y="2739471"/>
            <a:ext cx="9273309" cy="2677656"/>
          </a:xfrm>
          <a:prstGeom prst="rect">
            <a:avLst/>
          </a:prstGeom>
          <a:noFill/>
        </p:spPr>
        <p:txBody>
          <a:bodyPr wrap="square" rtlCol="0">
            <a:spAutoFit/>
          </a:bodyPr>
          <a:lstStyle/>
          <a:p>
            <a:r>
              <a:rPr lang="en-US" altLang="zh-CN" sz="2800" dirty="0">
                <a:solidFill>
                  <a:schemeClr val="bg1">
                    <a:lumMod val="85000"/>
                  </a:schemeClr>
                </a:solidFill>
              </a:rPr>
              <a:t>1, Ice slurry generating process and its application</a:t>
            </a:r>
          </a:p>
          <a:p>
            <a:endParaRPr lang="en-US" altLang="zh-CN" sz="2800" dirty="0">
              <a:solidFill>
                <a:schemeClr val="bg1">
                  <a:lumMod val="85000"/>
                </a:schemeClr>
              </a:solidFill>
            </a:endParaRPr>
          </a:p>
          <a:p>
            <a:r>
              <a:rPr lang="en-US" altLang="zh-CN" sz="2800" dirty="0">
                <a:solidFill>
                  <a:schemeClr val="bg1">
                    <a:lumMod val="85000"/>
                  </a:schemeClr>
                </a:solidFill>
              </a:rPr>
              <a:t>2, The principle of latent heat pump with ice slurry as media</a:t>
            </a:r>
          </a:p>
          <a:p>
            <a:endParaRPr lang="en-US" altLang="zh-CN" sz="2800" dirty="0">
              <a:solidFill>
                <a:schemeClr val="bg1">
                  <a:lumMod val="85000"/>
                </a:schemeClr>
              </a:solidFill>
            </a:endParaRPr>
          </a:p>
          <a:p>
            <a:r>
              <a:rPr lang="en-US" altLang="zh-CN" sz="2800" dirty="0">
                <a:solidFill>
                  <a:srgbClr val="0000FF"/>
                </a:solidFill>
              </a:rPr>
              <a:t>3, Economical efficiency of latent Heat Pump</a:t>
            </a:r>
            <a:endParaRPr lang="zh-CN" altLang="en-US" sz="2800" dirty="0">
              <a:solidFill>
                <a:srgbClr val="0000FF"/>
              </a:solidFill>
            </a:endParaRPr>
          </a:p>
          <a:p>
            <a:endParaRPr lang="zh-CN" altLang="en-US" sz="2800" dirty="0">
              <a:solidFill>
                <a:schemeClr val="bg1">
                  <a:lumMod val="85000"/>
                </a:schemeClr>
              </a:solidFill>
            </a:endParaRPr>
          </a:p>
        </p:txBody>
      </p:sp>
    </p:spTree>
    <p:extLst>
      <p:ext uri="{BB962C8B-B14F-4D97-AF65-F5344CB8AC3E}">
        <p14:creationId xmlns:p14="http://schemas.microsoft.com/office/powerpoint/2010/main" val="4222277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文本框 2">
            <a:extLst>
              <a:ext uri="{FF2B5EF4-FFF2-40B4-BE49-F238E27FC236}">
                <a16:creationId xmlns:a16="http://schemas.microsoft.com/office/drawing/2014/main" id="{4046D549-D5C3-4058-9656-2EC5C041DBA0}"/>
              </a:ext>
            </a:extLst>
          </p:cNvPr>
          <p:cNvSpPr txBox="1">
            <a:spLocks noChangeArrowheads="1"/>
          </p:cNvSpPr>
          <p:nvPr>
            <p:custDataLst>
              <p:tags r:id="rId2"/>
            </p:custDataLst>
          </p:nvPr>
        </p:nvSpPr>
        <p:spPr bwMode="auto">
          <a:xfrm>
            <a:off x="452438" y="387350"/>
            <a:ext cx="7675562" cy="738188"/>
          </a:xfrm>
          <a:prstGeom prst="rect">
            <a:avLst/>
          </a:prstGeom>
          <a:noFill/>
          <a:ln w="9525">
            <a:noFill/>
            <a:miter lim="800000"/>
            <a:headEnd/>
            <a:tailEnd/>
          </a:ln>
        </p:spPr>
        <p:txBody>
          <a:bodyPr/>
          <a:lstStyle/>
          <a:p>
            <a:pPr>
              <a:lnSpc>
                <a:spcPct val="145000"/>
              </a:lnSpc>
              <a:defRPr/>
            </a:pPr>
            <a:r>
              <a:rPr lang="en-US" altLang="zh-CN" sz="2400" b="1" noProof="1">
                <a:solidFill>
                  <a:srgbClr val="FF0000"/>
                </a:solidFill>
                <a:latin typeface="+mn-lt"/>
                <a:cs typeface="Times New Roman" pitchFamily="18" charset="0"/>
              </a:rPr>
              <a:t>Representive c</a:t>
            </a:r>
            <a:r>
              <a:rPr lang="en-US" altLang="zh-CN" sz="2400" b="1" noProof="1">
                <a:solidFill>
                  <a:srgbClr val="FF0000"/>
                </a:solidFill>
                <a:cs typeface="Times New Roman" pitchFamily="18" charset="0"/>
              </a:rPr>
              <a:t>ities</a:t>
            </a:r>
            <a:r>
              <a:rPr lang="en-US" altLang="zh-CN" sz="2400" b="1" noProof="1">
                <a:solidFill>
                  <a:srgbClr val="FF0000"/>
                </a:solidFill>
                <a:latin typeface="+mn-lt"/>
                <a:cs typeface="Times New Roman" pitchFamily="18" charset="0"/>
              </a:rPr>
              <a:t> and their yearly average temperature</a:t>
            </a:r>
            <a:endParaRPr lang="zh-CN" altLang="zh-CN" sz="2400" b="1" noProof="1">
              <a:solidFill>
                <a:srgbClr val="FF0000"/>
              </a:solidFill>
              <a:latin typeface="+mn-lt"/>
              <a:cs typeface="Times New Roman" pitchFamily="18" charset="0"/>
            </a:endParaRPr>
          </a:p>
        </p:txBody>
      </p:sp>
      <p:sp>
        <p:nvSpPr>
          <p:cNvPr id="29" name="矩形 28">
            <a:extLst>
              <a:ext uri="{FF2B5EF4-FFF2-40B4-BE49-F238E27FC236}">
                <a16:creationId xmlns:a16="http://schemas.microsoft.com/office/drawing/2014/main" id="{5F920C6B-DCFA-4145-985A-8F06BFA7A382}"/>
              </a:ext>
            </a:extLst>
          </p:cNvPr>
          <p:cNvSpPr/>
          <p:nvPr/>
        </p:nvSpPr>
        <p:spPr>
          <a:xfrm>
            <a:off x="984250" y="1341438"/>
            <a:ext cx="1150938" cy="57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38916" name="组合 63">
            <a:extLst>
              <a:ext uri="{FF2B5EF4-FFF2-40B4-BE49-F238E27FC236}">
                <a16:creationId xmlns:a16="http://schemas.microsoft.com/office/drawing/2014/main" id="{692AFDB2-D31C-4A21-9A2A-92D920F2DEC3}"/>
              </a:ext>
            </a:extLst>
          </p:cNvPr>
          <p:cNvGrpSpPr>
            <a:grpSpLocks/>
          </p:cNvGrpSpPr>
          <p:nvPr/>
        </p:nvGrpSpPr>
        <p:grpSpPr bwMode="auto">
          <a:xfrm>
            <a:off x="341313" y="1120775"/>
            <a:ext cx="9361487" cy="5543550"/>
            <a:chOff x="263352" y="1196752"/>
            <a:chExt cx="9361040" cy="5544616"/>
          </a:xfrm>
        </p:grpSpPr>
        <p:grpSp>
          <p:nvGrpSpPr>
            <p:cNvPr id="38927" name="组合 32">
              <a:extLst>
                <a:ext uri="{FF2B5EF4-FFF2-40B4-BE49-F238E27FC236}">
                  <a16:creationId xmlns:a16="http://schemas.microsoft.com/office/drawing/2014/main" id="{DAD3445C-9E7E-4B8A-BBD6-99BF8DD4F51E}"/>
                </a:ext>
              </a:extLst>
            </p:cNvPr>
            <p:cNvGrpSpPr>
              <a:grpSpLocks/>
            </p:cNvGrpSpPr>
            <p:nvPr/>
          </p:nvGrpSpPr>
          <p:grpSpPr bwMode="auto">
            <a:xfrm>
              <a:off x="551384" y="1196752"/>
              <a:ext cx="9073008" cy="5544616"/>
              <a:chOff x="479376" y="822441"/>
              <a:chExt cx="6624736" cy="4909510"/>
            </a:xfrm>
          </p:grpSpPr>
          <p:pic>
            <p:nvPicPr>
              <p:cNvPr id="38933" name="图片 33" descr="地图.jpg">
                <a:extLst>
                  <a:ext uri="{FF2B5EF4-FFF2-40B4-BE49-F238E27FC236}">
                    <a16:creationId xmlns:a16="http://schemas.microsoft.com/office/drawing/2014/main" id="{AD53690D-2554-4E23-9AB0-8D76E74E6DE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376" y="822441"/>
                <a:ext cx="6624736" cy="490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4" name="TextBox 34">
                <a:extLst>
                  <a:ext uri="{FF2B5EF4-FFF2-40B4-BE49-F238E27FC236}">
                    <a16:creationId xmlns:a16="http://schemas.microsoft.com/office/drawing/2014/main" id="{9ED76785-3D63-461E-A1FB-31502F61D644}"/>
                  </a:ext>
                </a:extLst>
              </p:cNvPr>
              <p:cNvSpPr txBox="1">
                <a:spLocks noChangeArrowheads="1"/>
              </p:cNvSpPr>
              <p:nvPr/>
            </p:nvSpPr>
            <p:spPr bwMode="auto">
              <a:xfrm>
                <a:off x="5106176" y="1906359"/>
                <a:ext cx="630927" cy="29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Harbin</a:t>
                </a:r>
                <a:endParaRPr lang="zh-CN" altLang="en-US" sz="1600" b="1">
                  <a:solidFill>
                    <a:srgbClr val="FF0000"/>
                  </a:solidFill>
                  <a:latin typeface="Times New Roman" panose="02020603050405020304" pitchFamily="18" charset="0"/>
                  <a:cs typeface="Times New Roman" panose="02020603050405020304" pitchFamily="18" charset="0"/>
                </a:endParaRPr>
              </a:p>
            </p:txBody>
          </p:sp>
          <p:sp>
            <p:nvSpPr>
              <p:cNvPr id="38935" name="矩形 35">
                <a:extLst>
                  <a:ext uri="{FF2B5EF4-FFF2-40B4-BE49-F238E27FC236}">
                    <a16:creationId xmlns:a16="http://schemas.microsoft.com/office/drawing/2014/main" id="{FA4392FB-B1D2-4A22-9A7D-370C1ED2521D}"/>
                  </a:ext>
                </a:extLst>
              </p:cNvPr>
              <p:cNvSpPr>
                <a:spLocks noChangeArrowheads="1"/>
              </p:cNvSpPr>
              <p:nvPr/>
            </p:nvSpPr>
            <p:spPr bwMode="auto">
              <a:xfrm>
                <a:off x="4475249" y="2798997"/>
                <a:ext cx="630927" cy="29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Beijing</a:t>
                </a:r>
                <a:endParaRPr lang="zh-CN" altLang="en-US" sz="1600" b="1">
                  <a:solidFill>
                    <a:srgbClr val="FF0000"/>
                  </a:solidFill>
                  <a:latin typeface="Times New Roman" panose="02020603050405020304" pitchFamily="18" charset="0"/>
                  <a:cs typeface="Times New Roman" panose="02020603050405020304" pitchFamily="18" charset="0"/>
                </a:endParaRPr>
              </a:p>
            </p:txBody>
          </p:sp>
          <p:sp>
            <p:nvSpPr>
              <p:cNvPr id="38936" name="矩形 36">
                <a:extLst>
                  <a:ext uri="{FF2B5EF4-FFF2-40B4-BE49-F238E27FC236}">
                    <a16:creationId xmlns:a16="http://schemas.microsoft.com/office/drawing/2014/main" id="{A6C065AE-2268-42D6-9E88-8A15CAA10F7A}"/>
                  </a:ext>
                </a:extLst>
              </p:cNvPr>
              <p:cNvSpPr>
                <a:spLocks noChangeArrowheads="1"/>
              </p:cNvSpPr>
              <p:nvPr/>
            </p:nvSpPr>
            <p:spPr bwMode="auto">
              <a:xfrm>
                <a:off x="4159785" y="3436596"/>
                <a:ext cx="893814" cy="29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Zhengzhou</a:t>
                </a:r>
                <a:endParaRPr lang="zh-CN" altLang="en-US" sz="1600" b="1">
                  <a:solidFill>
                    <a:srgbClr val="FF0000"/>
                  </a:solidFill>
                  <a:latin typeface="Times New Roman" panose="02020603050405020304" pitchFamily="18" charset="0"/>
                  <a:cs typeface="Times New Roman" panose="02020603050405020304" pitchFamily="18" charset="0"/>
                </a:endParaRPr>
              </a:p>
            </p:txBody>
          </p:sp>
          <p:sp>
            <p:nvSpPr>
              <p:cNvPr id="38937" name="矩形 37">
                <a:extLst>
                  <a:ext uri="{FF2B5EF4-FFF2-40B4-BE49-F238E27FC236}">
                    <a16:creationId xmlns:a16="http://schemas.microsoft.com/office/drawing/2014/main" id="{5BE5B53B-3428-465B-B3A2-29CB5B82A7F0}"/>
                  </a:ext>
                </a:extLst>
              </p:cNvPr>
              <p:cNvSpPr>
                <a:spLocks noChangeArrowheads="1"/>
              </p:cNvSpPr>
              <p:nvPr/>
            </p:nvSpPr>
            <p:spPr bwMode="auto">
              <a:xfrm>
                <a:off x="4948444" y="3691635"/>
                <a:ext cx="736082" cy="29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Nanjing</a:t>
                </a:r>
                <a:endParaRPr lang="zh-CN" altLang="en-US" sz="1600" b="1">
                  <a:solidFill>
                    <a:srgbClr val="FF0000"/>
                  </a:solidFill>
                  <a:latin typeface="Times New Roman" panose="02020603050405020304" pitchFamily="18" charset="0"/>
                  <a:cs typeface="Times New Roman" panose="02020603050405020304" pitchFamily="18" charset="0"/>
                </a:endParaRPr>
              </a:p>
            </p:txBody>
          </p:sp>
          <p:sp>
            <p:nvSpPr>
              <p:cNvPr id="38938" name="矩形 38">
                <a:extLst>
                  <a:ext uri="{FF2B5EF4-FFF2-40B4-BE49-F238E27FC236}">
                    <a16:creationId xmlns:a16="http://schemas.microsoft.com/office/drawing/2014/main" id="{9120FE2F-30D0-4E77-9F6E-B7244FF2F0FB}"/>
                  </a:ext>
                </a:extLst>
              </p:cNvPr>
              <p:cNvSpPr>
                <a:spLocks noChangeArrowheads="1"/>
              </p:cNvSpPr>
              <p:nvPr/>
            </p:nvSpPr>
            <p:spPr bwMode="auto">
              <a:xfrm>
                <a:off x="4370094" y="4074194"/>
                <a:ext cx="630927" cy="29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Wuhan</a:t>
                </a:r>
                <a:endParaRPr lang="zh-CN" altLang="en-US" sz="1600" b="1">
                  <a:solidFill>
                    <a:srgbClr val="FF0000"/>
                  </a:solidFill>
                  <a:latin typeface="Times New Roman" panose="02020603050405020304" pitchFamily="18" charset="0"/>
                  <a:cs typeface="Times New Roman" panose="02020603050405020304" pitchFamily="18" charset="0"/>
                </a:endParaRPr>
              </a:p>
            </p:txBody>
          </p:sp>
        </p:grpSp>
        <p:sp>
          <p:nvSpPr>
            <p:cNvPr id="38928" name="矩形 58">
              <a:extLst>
                <a:ext uri="{FF2B5EF4-FFF2-40B4-BE49-F238E27FC236}">
                  <a16:creationId xmlns:a16="http://schemas.microsoft.com/office/drawing/2014/main" id="{8AFACDCF-F17C-4520-AD96-AB36D4015C6A}"/>
                </a:ext>
              </a:extLst>
            </p:cNvPr>
            <p:cNvSpPr>
              <a:spLocks noChangeArrowheads="1"/>
            </p:cNvSpPr>
            <p:nvPr/>
          </p:nvSpPr>
          <p:spPr bwMode="auto">
            <a:xfrm>
              <a:off x="263352" y="1844824"/>
              <a:ext cx="654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45ºN</a:t>
              </a:r>
              <a:endParaRPr lang="zh-CN" altLang="en-US">
                <a:latin typeface="Times New Roman" panose="02020603050405020304" pitchFamily="18" charset="0"/>
                <a:cs typeface="Times New Roman" panose="02020603050405020304" pitchFamily="18" charset="0"/>
              </a:endParaRPr>
            </a:p>
          </p:txBody>
        </p:sp>
        <p:sp>
          <p:nvSpPr>
            <p:cNvPr id="38929" name="矩形 59">
              <a:extLst>
                <a:ext uri="{FF2B5EF4-FFF2-40B4-BE49-F238E27FC236}">
                  <a16:creationId xmlns:a16="http://schemas.microsoft.com/office/drawing/2014/main" id="{C42BAE3F-3C12-49CD-BBC6-8F396C507A9C}"/>
                </a:ext>
              </a:extLst>
            </p:cNvPr>
            <p:cNvSpPr>
              <a:spLocks noChangeArrowheads="1"/>
            </p:cNvSpPr>
            <p:nvPr/>
          </p:nvSpPr>
          <p:spPr bwMode="auto">
            <a:xfrm>
              <a:off x="263352" y="4077072"/>
              <a:ext cx="654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30ºN</a:t>
              </a:r>
              <a:endParaRPr lang="zh-CN" altLang="en-US">
                <a:latin typeface="Times New Roman" panose="02020603050405020304" pitchFamily="18" charset="0"/>
                <a:cs typeface="Times New Roman" panose="02020603050405020304" pitchFamily="18" charset="0"/>
              </a:endParaRPr>
            </a:p>
          </p:txBody>
        </p:sp>
        <p:sp>
          <p:nvSpPr>
            <p:cNvPr id="38930" name="矩形 60">
              <a:extLst>
                <a:ext uri="{FF2B5EF4-FFF2-40B4-BE49-F238E27FC236}">
                  <a16:creationId xmlns:a16="http://schemas.microsoft.com/office/drawing/2014/main" id="{1F97F444-7BA1-4734-AB5C-F154BB854348}"/>
                </a:ext>
              </a:extLst>
            </p:cNvPr>
            <p:cNvSpPr>
              <a:spLocks noChangeArrowheads="1"/>
            </p:cNvSpPr>
            <p:nvPr/>
          </p:nvSpPr>
          <p:spPr bwMode="auto">
            <a:xfrm>
              <a:off x="263352" y="3347700"/>
              <a:ext cx="654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35ºN</a:t>
              </a:r>
              <a:endParaRPr lang="zh-CN" altLang="en-US">
                <a:latin typeface="Times New Roman" panose="02020603050405020304" pitchFamily="18" charset="0"/>
                <a:cs typeface="Times New Roman" panose="02020603050405020304" pitchFamily="18" charset="0"/>
              </a:endParaRPr>
            </a:p>
          </p:txBody>
        </p:sp>
        <p:sp>
          <p:nvSpPr>
            <p:cNvPr id="38931" name="矩形 61">
              <a:extLst>
                <a:ext uri="{FF2B5EF4-FFF2-40B4-BE49-F238E27FC236}">
                  <a16:creationId xmlns:a16="http://schemas.microsoft.com/office/drawing/2014/main" id="{DD1C2775-C8EE-49F3-B057-BA464B0C7357}"/>
                </a:ext>
              </a:extLst>
            </p:cNvPr>
            <p:cNvSpPr>
              <a:spLocks noChangeArrowheads="1"/>
            </p:cNvSpPr>
            <p:nvPr/>
          </p:nvSpPr>
          <p:spPr bwMode="auto">
            <a:xfrm>
              <a:off x="263352" y="4797152"/>
              <a:ext cx="654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25ºN</a:t>
              </a:r>
              <a:endParaRPr lang="zh-CN" altLang="en-US">
                <a:latin typeface="Times New Roman" panose="02020603050405020304" pitchFamily="18" charset="0"/>
                <a:cs typeface="Times New Roman" panose="02020603050405020304" pitchFamily="18" charset="0"/>
              </a:endParaRPr>
            </a:p>
          </p:txBody>
        </p:sp>
        <p:sp>
          <p:nvSpPr>
            <p:cNvPr id="38932" name="矩形 62">
              <a:extLst>
                <a:ext uri="{FF2B5EF4-FFF2-40B4-BE49-F238E27FC236}">
                  <a16:creationId xmlns:a16="http://schemas.microsoft.com/office/drawing/2014/main" id="{052CF42F-9651-4FAD-A1AC-BA1A9A0AE8DB}"/>
                </a:ext>
              </a:extLst>
            </p:cNvPr>
            <p:cNvSpPr>
              <a:spLocks noChangeArrowheads="1"/>
            </p:cNvSpPr>
            <p:nvPr/>
          </p:nvSpPr>
          <p:spPr bwMode="auto">
            <a:xfrm>
              <a:off x="263352" y="2636912"/>
              <a:ext cx="654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40ºN</a:t>
              </a:r>
              <a:endParaRPr lang="zh-CN" altLang="en-US">
                <a:latin typeface="Times New Roman" panose="02020603050405020304" pitchFamily="18" charset="0"/>
                <a:cs typeface="Times New Roman" panose="02020603050405020304" pitchFamily="18" charset="0"/>
              </a:endParaRPr>
            </a:p>
          </p:txBody>
        </p:sp>
      </p:grpSp>
      <p:sp>
        <p:nvSpPr>
          <p:cNvPr id="43013" name="矩形 4">
            <a:extLst>
              <a:ext uri="{FF2B5EF4-FFF2-40B4-BE49-F238E27FC236}">
                <a16:creationId xmlns:a16="http://schemas.microsoft.com/office/drawing/2014/main" id="{559A7A90-C6BF-40E1-BE72-297297F7713B}"/>
              </a:ext>
            </a:extLst>
          </p:cNvPr>
          <p:cNvSpPr>
            <a:spLocks noChangeArrowheads="1"/>
          </p:cNvSpPr>
          <p:nvPr/>
        </p:nvSpPr>
        <p:spPr bwMode="auto">
          <a:xfrm>
            <a:off x="8904288" y="1989138"/>
            <a:ext cx="1944687" cy="368300"/>
          </a:xfrm>
          <a:prstGeom prst="rect">
            <a:avLst/>
          </a:prstGeom>
          <a:noFill/>
          <a:ln w="9525">
            <a:noFill/>
            <a:miter lim="800000"/>
            <a:headEnd/>
            <a:tailEnd/>
          </a:ln>
        </p:spPr>
        <p:txBody>
          <a:bodyPr>
            <a:spAutoFit/>
          </a:bodyPr>
          <a:lstStyle/>
          <a:p>
            <a:pPr>
              <a:defRPr/>
            </a:pPr>
            <a:r>
              <a:rPr lang="en-US" altLang="zh-CN" b="1" dirty="0">
                <a:solidFill>
                  <a:srgbClr val="0070C0"/>
                </a:solidFill>
                <a:latin typeface="+mn-lt"/>
                <a:cs typeface="Times New Roman" pitchFamily="18" charset="0"/>
              </a:rPr>
              <a:t>46ºN (0~11℃)</a:t>
            </a:r>
          </a:p>
        </p:txBody>
      </p:sp>
      <p:sp>
        <p:nvSpPr>
          <p:cNvPr id="43012" name="矩形 3">
            <a:extLst>
              <a:ext uri="{FF2B5EF4-FFF2-40B4-BE49-F238E27FC236}">
                <a16:creationId xmlns:a16="http://schemas.microsoft.com/office/drawing/2014/main" id="{EAD0C136-4A0B-4F59-B029-A33D695D0EC4}"/>
              </a:ext>
            </a:extLst>
          </p:cNvPr>
          <p:cNvSpPr>
            <a:spLocks noChangeArrowheads="1"/>
          </p:cNvSpPr>
          <p:nvPr/>
        </p:nvSpPr>
        <p:spPr bwMode="auto">
          <a:xfrm>
            <a:off x="8904288" y="2852738"/>
            <a:ext cx="1597025" cy="369887"/>
          </a:xfrm>
          <a:prstGeom prst="rect">
            <a:avLst/>
          </a:prstGeom>
          <a:noFill/>
          <a:ln w="9525">
            <a:noFill/>
            <a:miter lim="800000"/>
            <a:headEnd/>
            <a:tailEnd/>
          </a:ln>
        </p:spPr>
        <p:txBody>
          <a:bodyPr wrap="none">
            <a:spAutoFit/>
          </a:bodyPr>
          <a:lstStyle/>
          <a:p>
            <a:pPr>
              <a:defRPr/>
            </a:pPr>
            <a:r>
              <a:rPr lang="en-US" altLang="zh-CN" b="1" dirty="0">
                <a:solidFill>
                  <a:srgbClr val="0070C0"/>
                </a:solidFill>
                <a:latin typeface="+mn-lt"/>
                <a:cs typeface="Times New Roman" pitchFamily="18" charset="0"/>
              </a:rPr>
              <a:t>40ºN(9~19℃)</a:t>
            </a:r>
          </a:p>
        </p:txBody>
      </p:sp>
      <p:sp>
        <p:nvSpPr>
          <p:cNvPr id="43014" name="矩形 5">
            <a:extLst>
              <a:ext uri="{FF2B5EF4-FFF2-40B4-BE49-F238E27FC236}">
                <a16:creationId xmlns:a16="http://schemas.microsoft.com/office/drawing/2014/main" id="{ED63F883-6DC3-471A-831B-DF83C54F96C7}"/>
              </a:ext>
            </a:extLst>
          </p:cNvPr>
          <p:cNvSpPr>
            <a:spLocks noChangeArrowheads="1"/>
          </p:cNvSpPr>
          <p:nvPr/>
        </p:nvSpPr>
        <p:spPr bwMode="auto">
          <a:xfrm>
            <a:off x="8904288" y="3708400"/>
            <a:ext cx="1789112" cy="368300"/>
          </a:xfrm>
          <a:prstGeom prst="rect">
            <a:avLst/>
          </a:prstGeom>
          <a:noFill/>
          <a:ln w="9525">
            <a:noFill/>
            <a:miter lim="800000"/>
            <a:headEnd/>
            <a:tailEnd/>
          </a:ln>
        </p:spPr>
        <p:txBody>
          <a:bodyPr wrap="none">
            <a:spAutoFit/>
          </a:bodyPr>
          <a:lstStyle/>
          <a:p>
            <a:pPr>
              <a:defRPr/>
            </a:pPr>
            <a:r>
              <a:rPr lang="en-US" altLang="zh-CN" b="1" dirty="0">
                <a:solidFill>
                  <a:srgbClr val="0070C0"/>
                </a:solidFill>
                <a:latin typeface="+mn-lt"/>
                <a:cs typeface="Times New Roman" pitchFamily="18" charset="0"/>
              </a:rPr>
              <a:t>34ºN (12~22℃)</a:t>
            </a:r>
          </a:p>
        </p:txBody>
      </p:sp>
      <p:sp>
        <p:nvSpPr>
          <p:cNvPr id="38920" name="矩形 7">
            <a:extLst>
              <a:ext uri="{FF2B5EF4-FFF2-40B4-BE49-F238E27FC236}">
                <a16:creationId xmlns:a16="http://schemas.microsoft.com/office/drawing/2014/main" id="{4BAB75B2-C1E8-45E4-961B-B345E797FBC8}"/>
              </a:ext>
            </a:extLst>
          </p:cNvPr>
          <p:cNvSpPr>
            <a:spLocks noChangeArrowheads="1"/>
          </p:cNvSpPr>
          <p:nvPr/>
        </p:nvSpPr>
        <p:spPr bwMode="auto">
          <a:xfrm>
            <a:off x="8904288" y="4140200"/>
            <a:ext cx="1790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a:solidFill>
                  <a:srgbClr val="0070C0"/>
                </a:solidFill>
                <a:cs typeface="Times New Roman" panose="02020603050405020304" pitchFamily="18" charset="0"/>
              </a:rPr>
              <a:t>32ºN (13~22℃)</a:t>
            </a:r>
            <a:endParaRPr lang="zh-CN" altLang="en-US">
              <a:solidFill>
                <a:srgbClr val="0070C0"/>
              </a:solidFill>
              <a:latin typeface="Times New Roman" panose="02020603050405020304" pitchFamily="18" charset="0"/>
              <a:cs typeface="Times New Roman" panose="02020603050405020304" pitchFamily="18" charset="0"/>
            </a:endParaRPr>
          </a:p>
        </p:txBody>
      </p:sp>
      <p:sp>
        <p:nvSpPr>
          <p:cNvPr id="38921" name="矩形 7">
            <a:extLst>
              <a:ext uri="{FF2B5EF4-FFF2-40B4-BE49-F238E27FC236}">
                <a16:creationId xmlns:a16="http://schemas.microsoft.com/office/drawing/2014/main" id="{8C0340E9-D642-46B6-A465-05ECD6E27688}"/>
              </a:ext>
            </a:extLst>
          </p:cNvPr>
          <p:cNvSpPr>
            <a:spLocks noChangeArrowheads="1"/>
          </p:cNvSpPr>
          <p:nvPr/>
        </p:nvSpPr>
        <p:spPr bwMode="auto">
          <a:xfrm>
            <a:off x="8904288" y="4572000"/>
            <a:ext cx="1790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a:solidFill>
                  <a:srgbClr val="0070C0"/>
                </a:solidFill>
                <a:cs typeface="Times New Roman" panose="02020603050405020304" pitchFamily="18" charset="0"/>
              </a:rPr>
              <a:t>31ºN (13~22℃)</a:t>
            </a:r>
            <a:endParaRPr lang="zh-CN" altLang="en-US">
              <a:solidFill>
                <a:srgbClr val="0070C0"/>
              </a:solidFill>
              <a:latin typeface="Times New Roman" panose="02020603050405020304" pitchFamily="18" charset="0"/>
              <a:cs typeface="Times New Roman" panose="02020603050405020304" pitchFamily="18" charset="0"/>
            </a:endParaRPr>
          </a:p>
        </p:txBody>
      </p:sp>
      <p:cxnSp>
        <p:nvCxnSpPr>
          <p:cNvPr id="48" name="直接箭头连接符 47">
            <a:extLst>
              <a:ext uri="{FF2B5EF4-FFF2-40B4-BE49-F238E27FC236}">
                <a16:creationId xmlns:a16="http://schemas.microsoft.com/office/drawing/2014/main" id="{01237629-B37D-4D6F-A4AB-24A0CC9D07C1}"/>
              </a:ext>
            </a:extLst>
          </p:cNvPr>
          <p:cNvCxnSpPr/>
          <p:nvPr/>
        </p:nvCxnSpPr>
        <p:spPr>
          <a:xfrm flipV="1">
            <a:off x="7824788" y="2205038"/>
            <a:ext cx="1079500" cy="1444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A1B24253-A69E-43A0-93A2-C47925CF5F67}"/>
              </a:ext>
            </a:extLst>
          </p:cNvPr>
          <p:cNvCxnSpPr/>
          <p:nvPr/>
        </p:nvCxnSpPr>
        <p:spPr>
          <a:xfrm flipV="1">
            <a:off x="6888163" y="3068638"/>
            <a:ext cx="1871662" cy="2889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3428535B-D7B9-4529-A830-327D1F9ABBDB}"/>
              </a:ext>
            </a:extLst>
          </p:cNvPr>
          <p:cNvCxnSpPr/>
          <p:nvPr/>
        </p:nvCxnSpPr>
        <p:spPr>
          <a:xfrm flipV="1">
            <a:off x="6888163" y="3933825"/>
            <a:ext cx="1871662" cy="1428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7D090913-2191-4138-8CE9-B80C1D493D36}"/>
              </a:ext>
            </a:extLst>
          </p:cNvPr>
          <p:cNvCxnSpPr/>
          <p:nvPr/>
        </p:nvCxnSpPr>
        <p:spPr>
          <a:xfrm flipV="1">
            <a:off x="7608888" y="4365625"/>
            <a:ext cx="1150937" cy="1428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04BCBCD0-4A3D-4931-93F3-EAC262C12CDD}"/>
              </a:ext>
            </a:extLst>
          </p:cNvPr>
          <p:cNvCxnSpPr>
            <a:stCxn id="38938" idx="3"/>
          </p:cNvCxnSpPr>
          <p:nvPr/>
        </p:nvCxnSpPr>
        <p:spPr>
          <a:xfrm flipV="1">
            <a:off x="6823075" y="4792662"/>
            <a:ext cx="1943100" cy="1682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29020D72-741C-415B-A23B-EEBB9A739D6C}"/>
              </a:ext>
            </a:extLst>
          </p:cNvPr>
          <p:cNvSpPr txBox="1"/>
          <p:nvPr/>
        </p:nvSpPr>
        <p:spPr>
          <a:xfrm>
            <a:off x="8866554" y="1402418"/>
            <a:ext cx="1415644" cy="523220"/>
          </a:xfrm>
          <a:prstGeom prst="rect">
            <a:avLst/>
          </a:prstGeom>
          <a:noFill/>
        </p:spPr>
        <p:txBody>
          <a:bodyPr wrap="none" rtlCol="0">
            <a:spAutoFit/>
          </a:bodyPr>
          <a:lstStyle/>
          <a:p>
            <a:r>
              <a:rPr lang="en-US" altLang="zh-CN" sz="2800" b="1" dirty="0">
                <a:solidFill>
                  <a:srgbClr val="0000FF"/>
                </a:solidFill>
              </a:rPr>
              <a:t>Latitude</a:t>
            </a:r>
            <a:endParaRPr lang="zh-CN" altLang="en-US" sz="2800" b="1" dirty="0">
              <a:solidFill>
                <a:srgbClr val="0000FF"/>
              </a:solidFill>
            </a:endParaRPr>
          </a:p>
        </p:txBody>
      </p:sp>
    </p:spTree>
    <p:custDataLst>
      <p:tags r:id="rId1"/>
    </p:custData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文本框 7">
            <a:extLst>
              <a:ext uri="{FF2B5EF4-FFF2-40B4-BE49-F238E27FC236}">
                <a16:creationId xmlns:a16="http://schemas.microsoft.com/office/drawing/2014/main" id="{7B4B124C-01B7-4CD5-88F1-D97DF3DF219B}"/>
              </a:ext>
            </a:extLst>
          </p:cNvPr>
          <p:cNvSpPr txBox="1">
            <a:spLocks noChangeArrowheads="1"/>
          </p:cNvSpPr>
          <p:nvPr>
            <p:custDataLst>
              <p:tags r:id="rId2"/>
            </p:custDataLst>
          </p:nvPr>
        </p:nvSpPr>
        <p:spPr bwMode="auto">
          <a:xfrm>
            <a:off x="334962" y="333375"/>
            <a:ext cx="6943293" cy="514350"/>
          </a:xfrm>
          <a:prstGeom prst="rect">
            <a:avLst/>
          </a:prstGeom>
          <a:noFill/>
          <a:ln w="9525">
            <a:noFill/>
            <a:miter lim="800000"/>
            <a:headEnd/>
            <a:tailEnd/>
          </a:ln>
        </p:spPr>
        <p:txBody>
          <a:bodyPr/>
          <a:lstStyle/>
          <a:p>
            <a:pPr>
              <a:defRPr/>
            </a:pPr>
            <a:r>
              <a:rPr lang="en-US" altLang="zh-CN" sz="2400" b="1" noProof="1">
                <a:solidFill>
                  <a:srgbClr val="FF0000"/>
                </a:solidFill>
                <a:latin typeface="+mn-lt"/>
                <a:cs typeface="Times New Roman" pitchFamily="18" charset="0"/>
              </a:rPr>
              <a:t> Average COP of Latent Heat Pump in these cities</a:t>
            </a:r>
            <a:endParaRPr lang="zh-CN" altLang="zh-CN" sz="2400" b="1" noProof="1">
              <a:solidFill>
                <a:srgbClr val="FF0000"/>
              </a:solidFill>
              <a:latin typeface="+mn-lt"/>
              <a:cs typeface="Times New Roman" pitchFamily="18" charset="0"/>
            </a:endParaRPr>
          </a:p>
        </p:txBody>
      </p:sp>
      <p:graphicFrame>
        <p:nvGraphicFramePr>
          <p:cNvPr id="8" name="表格 7">
            <a:extLst>
              <a:ext uri="{FF2B5EF4-FFF2-40B4-BE49-F238E27FC236}">
                <a16:creationId xmlns:a16="http://schemas.microsoft.com/office/drawing/2014/main" id="{A2524F9C-6AD5-46EF-A253-FE2A95E09B18}"/>
              </a:ext>
            </a:extLst>
          </p:cNvPr>
          <p:cNvGraphicFramePr>
            <a:graphicFrameLocks noGrp="1"/>
          </p:cNvGraphicFramePr>
          <p:nvPr/>
        </p:nvGraphicFramePr>
        <p:xfrm>
          <a:off x="1919288" y="3357563"/>
          <a:ext cx="7056437" cy="2546351"/>
        </p:xfrm>
        <a:graphic>
          <a:graphicData uri="http://schemas.openxmlformats.org/drawingml/2006/table">
            <a:tbl>
              <a:tblPr/>
              <a:tblGrid>
                <a:gridCol w="1656103">
                  <a:extLst>
                    <a:ext uri="{9D8B030D-6E8A-4147-A177-3AD203B41FA5}">
                      <a16:colId xmlns:a16="http://schemas.microsoft.com/office/drawing/2014/main" val="20000"/>
                    </a:ext>
                  </a:extLst>
                </a:gridCol>
                <a:gridCol w="998811">
                  <a:extLst>
                    <a:ext uri="{9D8B030D-6E8A-4147-A177-3AD203B41FA5}">
                      <a16:colId xmlns:a16="http://schemas.microsoft.com/office/drawing/2014/main" val="20001"/>
                    </a:ext>
                  </a:extLst>
                </a:gridCol>
                <a:gridCol w="1101158">
                  <a:extLst>
                    <a:ext uri="{9D8B030D-6E8A-4147-A177-3AD203B41FA5}">
                      <a16:colId xmlns:a16="http://schemas.microsoft.com/office/drawing/2014/main" val="20002"/>
                    </a:ext>
                  </a:extLst>
                </a:gridCol>
                <a:gridCol w="1212236">
                  <a:extLst>
                    <a:ext uri="{9D8B030D-6E8A-4147-A177-3AD203B41FA5}">
                      <a16:colId xmlns:a16="http://schemas.microsoft.com/office/drawing/2014/main" val="20003"/>
                    </a:ext>
                  </a:extLst>
                </a:gridCol>
                <a:gridCol w="988525">
                  <a:extLst>
                    <a:ext uri="{9D8B030D-6E8A-4147-A177-3AD203B41FA5}">
                      <a16:colId xmlns:a16="http://schemas.microsoft.com/office/drawing/2014/main" val="20004"/>
                    </a:ext>
                  </a:extLst>
                </a:gridCol>
                <a:gridCol w="1099604">
                  <a:extLst>
                    <a:ext uri="{9D8B030D-6E8A-4147-A177-3AD203B41FA5}">
                      <a16:colId xmlns:a16="http://schemas.microsoft.com/office/drawing/2014/main" val="20005"/>
                    </a:ext>
                  </a:extLst>
                </a:gridCol>
              </a:tblGrid>
              <a:tr h="673161">
                <a:tc>
                  <a:txBody>
                    <a:bodyPr/>
                    <a:lstStyle/>
                    <a:p>
                      <a:pPr indent="0" algn="ctr">
                        <a:lnSpc>
                          <a:spcPct val="125000"/>
                        </a:lnSpc>
                        <a:spcAft>
                          <a:spcPts val="0"/>
                        </a:spcAft>
                      </a:pPr>
                      <a:r>
                        <a:rPr lang="en-US" sz="1800" b="1" kern="100" dirty="0">
                          <a:latin typeface="Times New Roman"/>
                          <a:ea typeface="宋体"/>
                          <a:cs typeface="Times New Roman"/>
                        </a:rPr>
                        <a:t>Water</a:t>
                      </a:r>
                      <a:r>
                        <a:rPr lang="en-US" sz="1800" b="1" kern="100" baseline="0" dirty="0">
                          <a:latin typeface="Times New Roman"/>
                          <a:ea typeface="宋体"/>
                          <a:cs typeface="Times New Roman"/>
                        </a:rPr>
                        <a:t> Temperature</a:t>
                      </a:r>
                      <a:r>
                        <a:rPr lang="en-US" sz="1800" b="1" kern="100" dirty="0">
                          <a:latin typeface="Times New Roman"/>
                          <a:ea typeface="宋体"/>
                          <a:cs typeface="Times New Roman"/>
                        </a:rPr>
                        <a:t>/℃</a:t>
                      </a:r>
                      <a:endParaRPr lang="zh-CN" sz="2400" b="1" kern="100" dirty="0">
                        <a:latin typeface="Calibri"/>
                        <a:ea typeface="宋体"/>
                        <a:cs typeface="Times New Roman"/>
                      </a:endParaRPr>
                    </a:p>
                  </a:txBody>
                  <a:tcPr marL="9525" marR="9525" marT="963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25000"/>
                        </a:lnSpc>
                        <a:spcAft>
                          <a:spcPts val="0"/>
                        </a:spcAft>
                      </a:pPr>
                      <a:r>
                        <a:rPr lang="en-US" altLang="zh-CN" sz="1800" b="1" kern="100" dirty="0">
                          <a:latin typeface="Times New Roman"/>
                          <a:ea typeface="宋体"/>
                          <a:cs typeface="Times New Roman"/>
                        </a:rPr>
                        <a:t>Harbin</a:t>
                      </a:r>
                      <a:endParaRPr lang="zh-CN" sz="2400" b="1" kern="100" dirty="0">
                        <a:latin typeface="Calibri"/>
                        <a:ea typeface="宋体"/>
                        <a:cs typeface="Times New Roman"/>
                      </a:endParaRPr>
                    </a:p>
                  </a:txBody>
                  <a:tcPr marL="9525" marR="9525" marT="963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25000"/>
                        </a:lnSpc>
                        <a:spcAft>
                          <a:spcPts val="0"/>
                        </a:spcAft>
                      </a:pPr>
                      <a:r>
                        <a:rPr lang="en-US" altLang="zh-CN" sz="1800" b="1" kern="100" dirty="0">
                          <a:latin typeface="Times New Roman"/>
                          <a:ea typeface="宋体"/>
                          <a:cs typeface="Times New Roman"/>
                        </a:rPr>
                        <a:t>Beijing</a:t>
                      </a:r>
                      <a:endParaRPr lang="zh-CN" sz="2400" b="1" kern="100" dirty="0">
                        <a:latin typeface="Calibri"/>
                        <a:ea typeface="宋体"/>
                        <a:cs typeface="Times New Roman"/>
                      </a:endParaRPr>
                    </a:p>
                  </a:txBody>
                  <a:tcPr marL="9525" marR="9525" marT="963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25000"/>
                        </a:lnSpc>
                        <a:spcAft>
                          <a:spcPts val="0"/>
                        </a:spcAft>
                      </a:pPr>
                      <a:r>
                        <a:rPr lang="en-US" altLang="zh-CN" sz="1800" b="1" kern="100" dirty="0">
                          <a:latin typeface="Times New Roman"/>
                          <a:ea typeface="宋体"/>
                          <a:cs typeface="Times New Roman"/>
                        </a:rPr>
                        <a:t>Zhengzhou</a:t>
                      </a:r>
                      <a:endParaRPr lang="zh-CN" sz="2400" b="1" kern="100" dirty="0">
                        <a:latin typeface="Calibri"/>
                        <a:ea typeface="宋体"/>
                        <a:cs typeface="Times New Roman"/>
                      </a:endParaRPr>
                    </a:p>
                  </a:txBody>
                  <a:tcPr marL="9525" marR="9525" marT="963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25000"/>
                        </a:lnSpc>
                        <a:spcAft>
                          <a:spcPts val="0"/>
                        </a:spcAft>
                      </a:pPr>
                      <a:r>
                        <a:rPr lang="en-US" altLang="zh-CN" sz="1800" b="1" kern="100" dirty="0">
                          <a:latin typeface="Times New Roman"/>
                          <a:ea typeface="宋体"/>
                          <a:cs typeface="Times New Roman"/>
                        </a:rPr>
                        <a:t>Wuhan</a:t>
                      </a:r>
                      <a:endParaRPr lang="zh-CN" sz="2400" b="1" kern="100" dirty="0">
                        <a:latin typeface="Calibri"/>
                        <a:ea typeface="宋体"/>
                        <a:cs typeface="Times New Roman"/>
                      </a:endParaRPr>
                    </a:p>
                  </a:txBody>
                  <a:tcPr marL="9525" marR="9525" marT="963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25000"/>
                        </a:lnSpc>
                        <a:spcAft>
                          <a:spcPts val="0"/>
                        </a:spcAft>
                      </a:pPr>
                      <a:r>
                        <a:rPr lang="en-US" altLang="zh-CN" sz="1800" b="1" kern="100" dirty="0">
                          <a:latin typeface="Times New Roman"/>
                          <a:ea typeface="宋体"/>
                          <a:cs typeface="Times New Roman"/>
                        </a:rPr>
                        <a:t>Nanjing</a:t>
                      </a:r>
                      <a:endParaRPr lang="zh-CN" sz="2400" b="1" kern="100" dirty="0">
                        <a:latin typeface="Calibri"/>
                        <a:ea typeface="宋体"/>
                        <a:cs typeface="Times New Roman"/>
                      </a:endParaRPr>
                    </a:p>
                  </a:txBody>
                  <a:tcPr marL="9525" marR="9525" marT="963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89246">
                <a:tc>
                  <a:txBody>
                    <a:bodyPr/>
                    <a:lstStyle/>
                    <a:p>
                      <a:pPr indent="0" algn="ctr">
                        <a:lnSpc>
                          <a:spcPct val="125000"/>
                        </a:lnSpc>
                        <a:spcAft>
                          <a:spcPts val="0"/>
                        </a:spcAft>
                      </a:pPr>
                      <a:r>
                        <a:rPr lang="en-US" sz="1800" kern="0" dirty="0">
                          <a:solidFill>
                            <a:srgbClr val="000000"/>
                          </a:solidFill>
                          <a:latin typeface="Times New Roman"/>
                          <a:ea typeface="宋体"/>
                          <a:cs typeface="Times New Roman"/>
                        </a:rPr>
                        <a:t>0≤ </a:t>
                      </a:r>
                      <a:r>
                        <a:rPr lang="en-US" sz="1800" i="1" kern="0" dirty="0" err="1">
                          <a:solidFill>
                            <a:srgbClr val="000000"/>
                          </a:solidFill>
                          <a:latin typeface="Times New Roman"/>
                          <a:ea typeface="宋体"/>
                          <a:cs typeface="Times New Roman"/>
                        </a:rPr>
                        <a:t>t</a:t>
                      </a:r>
                      <a:r>
                        <a:rPr lang="en-US" sz="1800" i="1" kern="0" baseline="-25000" dirty="0" err="1">
                          <a:solidFill>
                            <a:srgbClr val="000000"/>
                          </a:solidFill>
                          <a:latin typeface="Times New Roman"/>
                          <a:ea typeface="宋体"/>
                          <a:cs typeface="Times New Roman"/>
                        </a:rPr>
                        <a:t>ice</a:t>
                      </a:r>
                      <a:r>
                        <a:rPr lang="zh-CN" sz="1800" kern="0" dirty="0">
                          <a:solidFill>
                            <a:srgbClr val="000000"/>
                          </a:solidFill>
                          <a:latin typeface="Times New Roman"/>
                          <a:ea typeface="宋体"/>
                          <a:cs typeface="Times New Roman"/>
                        </a:rPr>
                        <a:t>＜</a:t>
                      </a:r>
                      <a:r>
                        <a:rPr lang="en-US" sz="1800" kern="0" dirty="0">
                          <a:solidFill>
                            <a:srgbClr val="000000"/>
                          </a:solidFill>
                          <a:latin typeface="Times New Roman"/>
                          <a:ea typeface="宋体"/>
                          <a:cs typeface="Times New Roman"/>
                        </a:rPr>
                        <a:t>3</a:t>
                      </a:r>
                      <a:endParaRPr lang="zh-CN" sz="2400" kern="100" dirty="0">
                        <a:latin typeface="Calibri"/>
                        <a:ea typeface="宋体"/>
                        <a:cs typeface="Times New Roman"/>
                      </a:endParaRPr>
                    </a:p>
                  </a:txBody>
                  <a:tcPr marL="9525" marR="9525" marT="963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0" algn="ctr" fontAlgn="ctr">
                        <a:lnSpc>
                          <a:spcPct val="125000"/>
                        </a:lnSpc>
                        <a:spcAft>
                          <a:spcPts val="0"/>
                        </a:spcAft>
                      </a:pPr>
                      <a:r>
                        <a:rPr lang="en-US" sz="1800" kern="100" dirty="0">
                          <a:latin typeface="Times New Roman"/>
                          <a:ea typeface="宋体"/>
                          <a:cs typeface="Times New Roman"/>
                        </a:rPr>
                        <a:t>4.2</a:t>
                      </a:r>
                      <a:endParaRPr lang="zh-CN" sz="2400" kern="100" dirty="0">
                        <a:latin typeface="Calibri"/>
                        <a:ea typeface="宋体"/>
                        <a:cs typeface="Times New Roman"/>
                      </a:endParaRPr>
                    </a:p>
                  </a:txBody>
                  <a:tcPr marL="9525" marR="9525" marT="963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0" algn="ctr">
                        <a:lnSpc>
                          <a:spcPct val="125000"/>
                        </a:lnSpc>
                        <a:spcAft>
                          <a:spcPts val="0"/>
                        </a:spcAft>
                      </a:pPr>
                      <a:r>
                        <a:rPr lang="en-US" sz="1800" kern="100" dirty="0">
                          <a:latin typeface="Times New Roman"/>
                          <a:ea typeface="宋体"/>
                          <a:cs typeface="Times New Roman"/>
                        </a:rPr>
                        <a:t>4.3</a:t>
                      </a:r>
                      <a:endParaRPr lang="zh-CN" sz="2400" kern="100" dirty="0">
                        <a:latin typeface="Calibri"/>
                        <a:ea typeface="宋体"/>
                        <a:cs typeface="Times New Roman"/>
                      </a:endParaRPr>
                    </a:p>
                  </a:txBody>
                  <a:tcPr marL="9525" marR="9525" marT="963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0" algn="ctr">
                        <a:lnSpc>
                          <a:spcPct val="125000"/>
                        </a:lnSpc>
                        <a:spcAft>
                          <a:spcPts val="0"/>
                        </a:spcAft>
                      </a:pPr>
                      <a:r>
                        <a:rPr lang="en-US" sz="1800" kern="100" dirty="0">
                          <a:latin typeface="Times New Roman"/>
                          <a:ea typeface="宋体"/>
                          <a:cs typeface="Times New Roman"/>
                        </a:rPr>
                        <a:t>-</a:t>
                      </a:r>
                      <a:endParaRPr lang="zh-CN" sz="2400" kern="100" dirty="0">
                        <a:latin typeface="Calibri"/>
                        <a:ea typeface="宋体"/>
                        <a:cs typeface="Times New Roman"/>
                      </a:endParaRPr>
                    </a:p>
                  </a:txBody>
                  <a:tcPr marL="9525" marR="9525" marT="963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0" algn="ctr">
                        <a:lnSpc>
                          <a:spcPct val="125000"/>
                        </a:lnSpc>
                        <a:spcAft>
                          <a:spcPts val="0"/>
                        </a:spcAft>
                      </a:pPr>
                      <a:r>
                        <a:rPr lang="en-US" sz="1800" kern="100" dirty="0">
                          <a:latin typeface="Times New Roman"/>
                          <a:ea typeface="宋体"/>
                          <a:cs typeface="Times New Roman"/>
                        </a:rPr>
                        <a:t>-</a:t>
                      </a:r>
                      <a:endParaRPr lang="zh-CN" sz="2400" kern="100" dirty="0">
                        <a:latin typeface="Calibri"/>
                        <a:ea typeface="宋体"/>
                        <a:cs typeface="Times New Roman"/>
                      </a:endParaRPr>
                    </a:p>
                  </a:txBody>
                  <a:tcPr marL="9525" marR="9525" marT="963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0" algn="ctr">
                        <a:lnSpc>
                          <a:spcPct val="125000"/>
                        </a:lnSpc>
                        <a:spcAft>
                          <a:spcPts val="0"/>
                        </a:spcAft>
                      </a:pPr>
                      <a:r>
                        <a:rPr lang="en-US" sz="1800" kern="100" dirty="0">
                          <a:latin typeface="Times New Roman"/>
                          <a:ea typeface="宋体"/>
                          <a:cs typeface="Times New Roman"/>
                        </a:rPr>
                        <a:t>-</a:t>
                      </a:r>
                      <a:endParaRPr lang="zh-CN" sz="2400" kern="100" dirty="0">
                        <a:latin typeface="Calibri"/>
                        <a:ea typeface="宋体"/>
                        <a:cs typeface="Times New Roman"/>
                      </a:endParaRPr>
                    </a:p>
                  </a:txBody>
                  <a:tcPr marL="9525" marR="9525" marT="963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437035">
                <a:tc>
                  <a:txBody>
                    <a:bodyPr/>
                    <a:lstStyle/>
                    <a:p>
                      <a:pPr indent="0" algn="ctr">
                        <a:lnSpc>
                          <a:spcPct val="125000"/>
                        </a:lnSpc>
                        <a:spcAft>
                          <a:spcPts val="0"/>
                        </a:spcAft>
                      </a:pPr>
                      <a:r>
                        <a:rPr lang="en-US" sz="1800" kern="0">
                          <a:solidFill>
                            <a:srgbClr val="000000"/>
                          </a:solidFill>
                          <a:latin typeface="Times New Roman"/>
                          <a:ea typeface="宋体"/>
                          <a:cs typeface="Times New Roman"/>
                        </a:rPr>
                        <a:t>3≤ </a:t>
                      </a:r>
                      <a:r>
                        <a:rPr lang="en-US" sz="1800" i="1" kern="0">
                          <a:solidFill>
                            <a:srgbClr val="000000"/>
                          </a:solidFill>
                          <a:latin typeface="Times New Roman"/>
                          <a:ea typeface="宋体"/>
                          <a:cs typeface="Times New Roman"/>
                        </a:rPr>
                        <a:t>t</a:t>
                      </a:r>
                      <a:r>
                        <a:rPr lang="en-US" sz="1800" i="1" kern="0" baseline="-25000">
                          <a:solidFill>
                            <a:srgbClr val="000000"/>
                          </a:solidFill>
                          <a:latin typeface="Times New Roman"/>
                          <a:ea typeface="宋体"/>
                          <a:cs typeface="Times New Roman"/>
                        </a:rPr>
                        <a:t>ice</a:t>
                      </a:r>
                      <a:r>
                        <a:rPr lang="zh-CN" sz="1800" kern="0">
                          <a:solidFill>
                            <a:srgbClr val="000000"/>
                          </a:solidFill>
                          <a:latin typeface="Times New Roman"/>
                          <a:ea typeface="宋体"/>
                          <a:cs typeface="Times New Roman"/>
                        </a:rPr>
                        <a:t>＜</a:t>
                      </a:r>
                      <a:r>
                        <a:rPr lang="en-US" sz="1800" kern="0">
                          <a:solidFill>
                            <a:srgbClr val="000000"/>
                          </a:solidFill>
                          <a:latin typeface="Times New Roman"/>
                          <a:ea typeface="宋体"/>
                          <a:cs typeface="Times New Roman"/>
                        </a:rPr>
                        <a:t>6</a:t>
                      </a:r>
                      <a:endParaRPr lang="zh-CN" sz="2400" kern="100">
                        <a:latin typeface="Calibri"/>
                        <a:ea typeface="宋体"/>
                        <a:cs typeface="Times New Roman"/>
                      </a:endParaRPr>
                    </a:p>
                  </a:txBody>
                  <a:tcPr marL="9525" marR="9525" marT="9635" marB="0" anchor="ctr">
                    <a:lnL>
                      <a:noFill/>
                    </a:lnL>
                    <a:lnR>
                      <a:noFill/>
                    </a:lnR>
                    <a:lnT>
                      <a:noFill/>
                    </a:lnT>
                    <a:lnB>
                      <a:noFill/>
                    </a:lnB>
                  </a:tcPr>
                </a:tc>
                <a:tc>
                  <a:txBody>
                    <a:bodyPr/>
                    <a:lstStyle/>
                    <a:p>
                      <a:pPr indent="0" algn="ctr" fontAlgn="ctr">
                        <a:lnSpc>
                          <a:spcPct val="125000"/>
                        </a:lnSpc>
                        <a:spcAft>
                          <a:spcPts val="0"/>
                        </a:spcAft>
                      </a:pPr>
                      <a:r>
                        <a:rPr lang="en-US" sz="1800" kern="100">
                          <a:latin typeface="Times New Roman"/>
                          <a:ea typeface="宋体"/>
                          <a:cs typeface="Times New Roman"/>
                        </a:rPr>
                        <a:t>4.4</a:t>
                      </a:r>
                      <a:endParaRPr lang="zh-CN" sz="2400" kern="100">
                        <a:latin typeface="Calibri"/>
                        <a:ea typeface="宋体"/>
                        <a:cs typeface="Times New Roman"/>
                      </a:endParaRPr>
                    </a:p>
                  </a:txBody>
                  <a:tcPr marL="9525" marR="9525" marT="9635" marB="0" anchor="ctr">
                    <a:lnL>
                      <a:noFill/>
                    </a:lnL>
                    <a:lnR>
                      <a:noFill/>
                    </a:lnR>
                    <a:lnT>
                      <a:noFill/>
                    </a:lnT>
                    <a:lnB>
                      <a:noFill/>
                    </a:lnB>
                  </a:tcPr>
                </a:tc>
                <a:tc>
                  <a:txBody>
                    <a:bodyPr/>
                    <a:lstStyle/>
                    <a:p>
                      <a:pPr indent="0" algn="ctr" fontAlgn="ctr">
                        <a:lnSpc>
                          <a:spcPct val="125000"/>
                        </a:lnSpc>
                        <a:spcAft>
                          <a:spcPts val="0"/>
                        </a:spcAft>
                      </a:pPr>
                      <a:r>
                        <a:rPr lang="en-US" sz="1800" kern="100" dirty="0">
                          <a:latin typeface="Times New Roman"/>
                          <a:ea typeface="宋体"/>
                          <a:cs typeface="Times New Roman"/>
                        </a:rPr>
                        <a:t>4.5</a:t>
                      </a:r>
                      <a:endParaRPr lang="zh-CN" sz="2400" kern="100" dirty="0">
                        <a:latin typeface="Calibri"/>
                        <a:ea typeface="宋体"/>
                        <a:cs typeface="Times New Roman"/>
                      </a:endParaRPr>
                    </a:p>
                  </a:txBody>
                  <a:tcPr marL="9525" marR="9525" marT="9635" marB="0" anchor="ctr">
                    <a:lnL>
                      <a:noFill/>
                    </a:lnL>
                    <a:lnR>
                      <a:noFill/>
                    </a:lnR>
                    <a:lnT>
                      <a:noFill/>
                    </a:lnT>
                    <a:lnB>
                      <a:noFill/>
                    </a:lnB>
                  </a:tcPr>
                </a:tc>
                <a:tc>
                  <a:txBody>
                    <a:bodyPr/>
                    <a:lstStyle/>
                    <a:p>
                      <a:pPr indent="0" algn="ctr" fontAlgn="ctr">
                        <a:lnSpc>
                          <a:spcPct val="125000"/>
                        </a:lnSpc>
                        <a:spcAft>
                          <a:spcPts val="0"/>
                        </a:spcAft>
                      </a:pPr>
                      <a:r>
                        <a:rPr lang="en-US" sz="1800" kern="100" dirty="0">
                          <a:latin typeface="Times New Roman"/>
                          <a:ea typeface="宋体"/>
                          <a:cs typeface="Times New Roman"/>
                        </a:rPr>
                        <a:t>4.6</a:t>
                      </a:r>
                      <a:endParaRPr lang="zh-CN" sz="2400" kern="100" dirty="0">
                        <a:latin typeface="Calibri"/>
                        <a:ea typeface="宋体"/>
                        <a:cs typeface="Times New Roman"/>
                      </a:endParaRPr>
                    </a:p>
                  </a:txBody>
                  <a:tcPr marL="9525" marR="9525" marT="9635" marB="0" anchor="ctr">
                    <a:lnL>
                      <a:noFill/>
                    </a:lnL>
                    <a:lnR>
                      <a:noFill/>
                    </a:lnR>
                    <a:lnT>
                      <a:noFill/>
                    </a:lnT>
                    <a:lnB>
                      <a:noFill/>
                    </a:lnB>
                  </a:tcPr>
                </a:tc>
                <a:tc>
                  <a:txBody>
                    <a:bodyPr/>
                    <a:lstStyle/>
                    <a:p>
                      <a:pPr indent="0" algn="ctr">
                        <a:lnSpc>
                          <a:spcPct val="125000"/>
                        </a:lnSpc>
                        <a:spcAft>
                          <a:spcPts val="0"/>
                        </a:spcAft>
                      </a:pPr>
                      <a:r>
                        <a:rPr lang="en-US" sz="1800" kern="100" dirty="0">
                          <a:latin typeface="Times New Roman"/>
                          <a:ea typeface="宋体"/>
                          <a:cs typeface="Times New Roman"/>
                        </a:rPr>
                        <a:t>4.6</a:t>
                      </a:r>
                      <a:endParaRPr lang="zh-CN" sz="2400" kern="100" dirty="0">
                        <a:latin typeface="Calibri"/>
                        <a:ea typeface="宋体"/>
                        <a:cs typeface="Times New Roman"/>
                      </a:endParaRPr>
                    </a:p>
                  </a:txBody>
                  <a:tcPr marL="9525" marR="9525" marT="9635" marB="0" anchor="ctr">
                    <a:lnL>
                      <a:noFill/>
                    </a:lnL>
                    <a:lnR>
                      <a:noFill/>
                    </a:lnR>
                    <a:lnT>
                      <a:noFill/>
                    </a:lnT>
                    <a:lnB>
                      <a:noFill/>
                    </a:lnB>
                  </a:tcPr>
                </a:tc>
                <a:tc>
                  <a:txBody>
                    <a:bodyPr/>
                    <a:lstStyle/>
                    <a:p>
                      <a:pPr indent="0" algn="ctr">
                        <a:lnSpc>
                          <a:spcPct val="125000"/>
                        </a:lnSpc>
                        <a:spcAft>
                          <a:spcPts val="0"/>
                        </a:spcAft>
                      </a:pPr>
                      <a:r>
                        <a:rPr lang="en-US" sz="1800" kern="100" dirty="0">
                          <a:latin typeface="Times New Roman"/>
                          <a:ea typeface="宋体"/>
                          <a:cs typeface="Times New Roman"/>
                        </a:rPr>
                        <a:t>4.6</a:t>
                      </a:r>
                      <a:endParaRPr lang="zh-CN" sz="2400" kern="100" dirty="0">
                        <a:latin typeface="Calibri"/>
                        <a:ea typeface="宋体"/>
                        <a:cs typeface="Times New Roman"/>
                      </a:endParaRPr>
                    </a:p>
                  </a:txBody>
                  <a:tcPr marL="9525" marR="9525" marT="9635" marB="0" anchor="ctr">
                    <a:lnL>
                      <a:noFill/>
                    </a:lnL>
                    <a:lnR>
                      <a:noFill/>
                    </a:lnR>
                    <a:lnT>
                      <a:noFill/>
                    </a:lnT>
                    <a:lnB>
                      <a:noFill/>
                    </a:lnB>
                  </a:tcPr>
                </a:tc>
                <a:extLst>
                  <a:ext uri="{0D108BD9-81ED-4DB2-BD59-A6C34878D82A}">
                    <a16:rowId xmlns:a16="http://schemas.microsoft.com/office/drawing/2014/main" val="10002"/>
                  </a:ext>
                </a:extLst>
              </a:tr>
              <a:tr h="509874">
                <a:tc>
                  <a:txBody>
                    <a:bodyPr/>
                    <a:lstStyle/>
                    <a:p>
                      <a:pPr indent="0" algn="ctr">
                        <a:lnSpc>
                          <a:spcPct val="125000"/>
                        </a:lnSpc>
                        <a:spcAft>
                          <a:spcPts val="0"/>
                        </a:spcAft>
                      </a:pPr>
                      <a:r>
                        <a:rPr lang="en-US" sz="1800" kern="0">
                          <a:solidFill>
                            <a:srgbClr val="000000"/>
                          </a:solidFill>
                          <a:latin typeface="Times New Roman"/>
                          <a:ea typeface="宋体"/>
                          <a:cs typeface="Times New Roman"/>
                        </a:rPr>
                        <a:t>6≤ </a:t>
                      </a:r>
                      <a:r>
                        <a:rPr lang="en-US" sz="1800" i="1" kern="0">
                          <a:solidFill>
                            <a:srgbClr val="000000"/>
                          </a:solidFill>
                          <a:latin typeface="Times New Roman"/>
                          <a:ea typeface="宋体"/>
                          <a:cs typeface="Times New Roman"/>
                        </a:rPr>
                        <a:t>t</a:t>
                      </a:r>
                      <a:r>
                        <a:rPr lang="en-US" sz="1800" i="1" kern="0" baseline="-25000">
                          <a:solidFill>
                            <a:srgbClr val="000000"/>
                          </a:solidFill>
                          <a:latin typeface="Times New Roman"/>
                          <a:ea typeface="宋体"/>
                          <a:cs typeface="Times New Roman"/>
                        </a:rPr>
                        <a:t>ice</a:t>
                      </a:r>
                      <a:r>
                        <a:rPr lang="zh-CN" sz="1800" kern="0">
                          <a:solidFill>
                            <a:srgbClr val="000000"/>
                          </a:solidFill>
                          <a:latin typeface="Times New Roman"/>
                          <a:ea typeface="宋体"/>
                          <a:cs typeface="Times New Roman"/>
                        </a:rPr>
                        <a:t>＜</a:t>
                      </a:r>
                      <a:r>
                        <a:rPr lang="en-US" sz="1800" kern="0">
                          <a:solidFill>
                            <a:srgbClr val="000000"/>
                          </a:solidFill>
                          <a:latin typeface="Times New Roman"/>
                          <a:ea typeface="宋体"/>
                          <a:cs typeface="Times New Roman"/>
                        </a:rPr>
                        <a:t>9</a:t>
                      </a:r>
                      <a:endParaRPr lang="zh-CN" sz="2400" kern="100">
                        <a:latin typeface="Calibri"/>
                        <a:ea typeface="宋体"/>
                        <a:cs typeface="Times New Roman"/>
                      </a:endParaRPr>
                    </a:p>
                  </a:txBody>
                  <a:tcPr marL="9525" marR="9525" marT="9635" marB="0" anchor="ctr">
                    <a:lnL>
                      <a:noFill/>
                    </a:lnL>
                    <a:lnR>
                      <a:noFill/>
                    </a:lnR>
                    <a:lnT>
                      <a:noFill/>
                    </a:lnT>
                    <a:lnB>
                      <a:noFill/>
                    </a:lnB>
                  </a:tcPr>
                </a:tc>
                <a:tc>
                  <a:txBody>
                    <a:bodyPr/>
                    <a:lstStyle/>
                    <a:p>
                      <a:pPr indent="0" algn="ctr" fontAlgn="ctr">
                        <a:lnSpc>
                          <a:spcPct val="125000"/>
                        </a:lnSpc>
                        <a:spcAft>
                          <a:spcPts val="0"/>
                        </a:spcAft>
                      </a:pPr>
                      <a:r>
                        <a:rPr lang="en-US" sz="1800" kern="100">
                          <a:latin typeface="Times New Roman"/>
                          <a:ea typeface="宋体"/>
                          <a:cs typeface="Times New Roman"/>
                        </a:rPr>
                        <a:t>4.9</a:t>
                      </a:r>
                      <a:endParaRPr lang="zh-CN" sz="2400" kern="100">
                        <a:latin typeface="Calibri"/>
                        <a:ea typeface="宋体"/>
                        <a:cs typeface="Times New Roman"/>
                      </a:endParaRPr>
                    </a:p>
                  </a:txBody>
                  <a:tcPr marL="9525" marR="9525" marT="9635" marB="0" anchor="ctr">
                    <a:lnL>
                      <a:noFill/>
                    </a:lnL>
                    <a:lnR>
                      <a:noFill/>
                    </a:lnR>
                    <a:lnT>
                      <a:noFill/>
                    </a:lnT>
                    <a:lnB>
                      <a:noFill/>
                    </a:lnB>
                  </a:tcPr>
                </a:tc>
                <a:tc>
                  <a:txBody>
                    <a:bodyPr/>
                    <a:lstStyle/>
                    <a:p>
                      <a:pPr indent="0" algn="ctr" fontAlgn="ctr">
                        <a:lnSpc>
                          <a:spcPct val="125000"/>
                        </a:lnSpc>
                        <a:spcAft>
                          <a:spcPts val="0"/>
                        </a:spcAft>
                      </a:pPr>
                      <a:r>
                        <a:rPr lang="en-US" sz="1800" kern="100" dirty="0">
                          <a:latin typeface="Times New Roman"/>
                          <a:ea typeface="宋体"/>
                          <a:cs typeface="Times New Roman"/>
                        </a:rPr>
                        <a:t>4.8</a:t>
                      </a:r>
                      <a:endParaRPr lang="zh-CN" sz="2400" kern="100" dirty="0">
                        <a:latin typeface="Calibri"/>
                        <a:ea typeface="宋体"/>
                        <a:cs typeface="Times New Roman"/>
                      </a:endParaRPr>
                    </a:p>
                  </a:txBody>
                  <a:tcPr marL="9525" marR="9525" marT="9635" marB="0" anchor="ctr">
                    <a:lnL>
                      <a:noFill/>
                    </a:lnL>
                    <a:lnR>
                      <a:noFill/>
                    </a:lnR>
                    <a:lnT>
                      <a:noFill/>
                    </a:lnT>
                    <a:lnB>
                      <a:noFill/>
                    </a:lnB>
                  </a:tcPr>
                </a:tc>
                <a:tc>
                  <a:txBody>
                    <a:bodyPr/>
                    <a:lstStyle/>
                    <a:p>
                      <a:pPr indent="0" algn="ctr" fontAlgn="ctr">
                        <a:lnSpc>
                          <a:spcPct val="125000"/>
                        </a:lnSpc>
                        <a:spcAft>
                          <a:spcPts val="0"/>
                        </a:spcAft>
                      </a:pPr>
                      <a:r>
                        <a:rPr lang="en-US" sz="1800" kern="100">
                          <a:latin typeface="Times New Roman"/>
                          <a:ea typeface="宋体"/>
                          <a:cs typeface="Times New Roman"/>
                        </a:rPr>
                        <a:t>4.9</a:t>
                      </a:r>
                      <a:endParaRPr lang="zh-CN" sz="2400" kern="100">
                        <a:latin typeface="Calibri"/>
                        <a:ea typeface="宋体"/>
                        <a:cs typeface="Times New Roman"/>
                      </a:endParaRPr>
                    </a:p>
                  </a:txBody>
                  <a:tcPr marL="9525" marR="9525" marT="9635" marB="0" anchor="ctr">
                    <a:lnL>
                      <a:noFill/>
                    </a:lnL>
                    <a:lnR>
                      <a:noFill/>
                    </a:lnR>
                    <a:lnT>
                      <a:noFill/>
                    </a:lnT>
                    <a:lnB>
                      <a:noFill/>
                    </a:lnB>
                  </a:tcPr>
                </a:tc>
                <a:tc>
                  <a:txBody>
                    <a:bodyPr/>
                    <a:lstStyle/>
                    <a:p>
                      <a:pPr indent="0" algn="ctr" fontAlgn="ctr">
                        <a:lnSpc>
                          <a:spcPct val="125000"/>
                        </a:lnSpc>
                        <a:spcAft>
                          <a:spcPts val="0"/>
                        </a:spcAft>
                      </a:pPr>
                      <a:r>
                        <a:rPr lang="en-US" sz="1800" kern="100" dirty="0">
                          <a:latin typeface="Times New Roman"/>
                          <a:ea typeface="宋体"/>
                          <a:cs typeface="Times New Roman"/>
                        </a:rPr>
                        <a:t>4.9</a:t>
                      </a:r>
                      <a:endParaRPr lang="zh-CN" sz="2400" kern="100" dirty="0">
                        <a:latin typeface="Calibri"/>
                        <a:ea typeface="宋体"/>
                        <a:cs typeface="Times New Roman"/>
                      </a:endParaRPr>
                    </a:p>
                  </a:txBody>
                  <a:tcPr marL="9525" marR="9525" marT="9635" marB="0" anchor="ctr">
                    <a:lnL>
                      <a:noFill/>
                    </a:lnL>
                    <a:lnR>
                      <a:noFill/>
                    </a:lnR>
                    <a:lnT>
                      <a:noFill/>
                    </a:lnT>
                    <a:lnB>
                      <a:noFill/>
                    </a:lnB>
                  </a:tcPr>
                </a:tc>
                <a:tc>
                  <a:txBody>
                    <a:bodyPr/>
                    <a:lstStyle/>
                    <a:p>
                      <a:pPr indent="0" algn="ctr" fontAlgn="ctr">
                        <a:lnSpc>
                          <a:spcPct val="125000"/>
                        </a:lnSpc>
                        <a:spcAft>
                          <a:spcPts val="0"/>
                        </a:spcAft>
                      </a:pPr>
                      <a:r>
                        <a:rPr lang="en-US" sz="1800" kern="100" dirty="0">
                          <a:latin typeface="Times New Roman"/>
                          <a:ea typeface="宋体"/>
                          <a:cs typeface="Times New Roman"/>
                        </a:rPr>
                        <a:t>4.9</a:t>
                      </a:r>
                      <a:endParaRPr lang="zh-CN" sz="2400" kern="100" dirty="0">
                        <a:latin typeface="Calibri"/>
                        <a:ea typeface="宋体"/>
                        <a:cs typeface="Times New Roman"/>
                      </a:endParaRPr>
                    </a:p>
                  </a:txBody>
                  <a:tcPr marL="9525" marR="9525" marT="9635" marB="0" anchor="ctr">
                    <a:lnL>
                      <a:noFill/>
                    </a:lnL>
                    <a:lnR>
                      <a:noFill/>
                    </a:lnR>
                    <a:lnT>
                      <a:noFill/>
                    </a:lnT>
                    <a:lnB>
                      <a:noFill/>
                    </a:lnB>
                  </a:tcPr>
                </a:tc>
                <a:extLst>
                  <a:ext uri="{0D108BD9-81ED-4DB2-BD59-A6C34878D82A}">
                    <a16:rowId xmlns:a16="http://schemas.microsoft.com/office/drawing/2014/main" val="10003"/>
                  </a:ext>
                </a:extLst>
              </a:tr>
              <a:tr h="437035">
                <a:tc>
                  <a:txBody>
                    <a:bodyPr/>
                    <a:lstStyle/>
                    <a:p>
                      <a:pPr indent="0" algn="ctr">
                        <a:lnSpc>
                          <a:spcPct val="125000"/>
                        </a:lnSpc>
                        <a:spcAft>
                          <a:spcPts val="0"/>
                        </a:spcAft>
                      </a:pPr>
                      <a:r>
                        <a:rPr lang="en-US" sz="1800" kern="0">
                          <a:solidFill>
                            <a:srgbClr val="000000"/>
                          </a:solidFill>
                          <a:latin typeface="Times New Roman"/>
                          <a:ea typeface="宋体"/>
                          <a:cs typeface="Times New Roman"/>
                        </a:rPr>
                        <a:t>9≤ </a:t>
                      </a:r>
                      <a:r>
                        <a:rPr lang="en-US" sz="1800" i="1" kern="0">
                          <a:solidFill>
                            <a:srgbClr val="000000"/>
                          </a:solidFill>
                          <a:latin typeface="Times New Roman"/>
                          <a:ea typeface="宋体"/>
                          <a:cs typeface="Times New Roman"/>
                        </a:rPr>
                        <a:t>t</a:t>
                      </a:r>
                      <a:r>
                        <a:rPr lang="en-US" sz="1800" i="1" kern="0" baseline="-25000">
                          <a:solidFill>
                            <a:srgbClr val="000000"/>
                          </a:solidFill>
                          <a:latin typeface="Times New Roman"/>
                          <a:ea typeface="宋体"/>
                          <a:cs typeface="Times New Roman"/>
                        </a:rPr>
                        <a:t>ice</a:t>
                      </a:r>
                      <a:r>
                        <a:rPr lang="en-US" sz="1800" kern="0">
                          <a:solidFill>
                            <a:srgbClr val="000000"/>
                          </a:solidFill>
                          <a:latin typeface="Times New Roman"/>
                          <a:ea typeface="宋体"/>
                          <a:cs typeface="Times New Roman"/>
                        </a:rPr>
                        <a:t>≤12</a:t>
                      </a:r>
                      <a:endParaRPr lang="zh-CN" sz="2400" kern="100">
                        <a:latin typeface="Calibri"/>
                        <a:ea typeface="宋体"/>
                        <a:cs typeface="Times New Roman"/>
                      </a:endParaRPr>
                    </a:p>
                  </a:txBody>
                  <a:tcPr marL="9525" marR="9525" marT="963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0" algn="ctr" fontAlgn="ctr">
                        <a:lnSpc>
                          <a:spcPct val="125000"/>
                        </a:lnSpc>
                        <a:spcAft>
                          <a:spcPts val="0"/>
                        </a:spcAft>
                      </a:pPr>
                      <a:r>
                        <a:rPr lang="en-US" sz="1800" kern="100">
                          <a:latin typeface="Times New Roman"/>
                          <a:ea typeface="宋体"/>
                          <a:cs typeface="Times New Roman"/>
                        </a:rPr>
                        <a:t>5.2</a:t>
                      </a:r>
                      <a:endParaRPr lang="zh-CN" sz="2400" kern="100">
                        <a:latin typeface="Calibri"/>
                        <a:ea typeface="宋体"/>
                        <a:cs typeface="Times New Roman"/>
                      </a:endParaRPr>
                    </a:p>
                  </a:txBody>
                  <a:tcPr marL="9525" marR="9525" marT="963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0" algn="ctr" fontAlgn="ctr">
                        <a:lnSpc>
                          <a:spcPct val="125000"/>
                        </a:lnSpc>
                        <a:spcAft>
                          <a:spcPts val="0"/>
                        </a:spcAft>
                      </a:pPr>
                      <a:r>
                        <a:rPr lang="en-US" sz="1800" kern="100">
                          <a:latin typeface="Times New Roman"/>
                          <a:ea typeface="宋体"/>
                          <a:cs typeface="Times New Roman"/>
                        </a:rPr>
                        <a:t>5.3</a:t>
                      </a:r>
                      <a:endParaRPr lang="zh-CN" sz="2400" kern="100">
                        <a:latin typeface="Calibri"/>
                        <a:ea typeface="宋体"/>
                        <a:cs typeface="Times New Roman"/>
                      </a:endParaRPr>
                    </a:p>
                  </a:txBody>
                  <a:tcPr marL="9525" marR="9525" marT="963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0" algn="ctr" fontAlgn="ctr">
                        <a:lnSpc>
                          <a:spcPct val="125000"/>
                        </a:lnSpc>
                        <a:spcAft>
                          <a:spcPts val="0"/>
                        </a:spcAft>
                      </a:pPr>
                      <a:r>
                        <a:rPr lang="en-US" sz="1800" kern="100">
                          <a:latin typeface="Times New Roman"/>
                          <a:ea typeface="宋体"/>
                          <a:cs typeface="Times New Roman"/>
                        </a:rPr>
                        <a:t>5.3</a:t>
                      </a:r>
                      <a:endParaRPr lang="zh-CN" sz="2400" kern="100">
                        <a:latin typeface="Calibri"/>
                        <a:ea typeface="宋体"/>
                        <a:cs typeface="Times New Roman"/>
                      </a:endParaRPr>
                    </a:p>
                  </a:txBody>
                  <a:tcPr marL="9525" marR="9525" marT="963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0" algn="ctr">
                        <a:lnSpc>
                          <a:spcPct val="125000"/>
                        </a:lnSpc>
                        <a:spcAft>
                          <a:spcPts val="0"/>
                        </a:spcAft>
                      </a:pPr>
                      <a:r>
                        <a:rPr lang="en-US" sz="1800" kern="100" dirty="0">
                          <a:latin typeface="Times New Roman"/>
                          <a:ea typeface="宋体"/>
                          <a:cs typeface="Times New Roman"/>
                        </a:rPr>
                        <a:t>5.2</a:t>
                      </a:r>
                      <a:endParaRPr lang="zh-CN" sz="2400" kern="100" dirty="0">
                        <a:latin typeface="Calibri"/>
                        <a:ea typeface="宋体"/>
                        <a:cs typeface="Times New Roman"/>
                      </a:endParaRPr>
                    </a:p>
                  </a:txBody>
                  <a:tcPr marL="9525" marR="9525" marT="963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0" algn="ctr" fontAlgn="ctr">
                        <a:lnSpc>
                          <a:spcPct val="125000"/>
                        </a:lnSpc>
                        <a:spcAft>
                          <a:spcPts val="0"/>
                        </a:spcAft>
                      </a:pPr>
                      <a:r>
                        <a:rPr lang="en-US" sz="1800" kern="100" dirty="0">
                          <a:latin typeface="Times New Roman"/>
                          <a:ea typeface="宋体"/>
                          <a:cs typeface="Times New Roman"/>
                        </a:rPr>
                        <a:t>5.3</a:t>
                      </a:r>
                      <a:endParaRPr lang="zh-CN" sz="2400" kern="100" dirty="0">
                        <a:latin typeface="Calibri"/>
                        <a:ea typeface="宋体"/>
                        <a:cs typeface="Times New Roman"/>
                      </a:endParaRPr>
                    </a:p>
                  </a:txBody>
                  <a:tcPr marL="9525" marR="9525" marT="963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文本占位符 4">
            <a:extLst>
              <a:ext uri="{FF2B5EF4-FFF2-40B4-BE49-F238E27FC236}">
                <a16:creationId xmlns:a16="http://schemas.microsoft.com/office/drawing/2014/main" id="{BC856907-2E6E-48C2-9C63-0197A30B835F}"/>
              </a:ext>
            </a:extLst>
          </p:cNvPr>
          <p:cNvSpPr>
            <a:spLocks noGrp="1"/>
          </p:cNvSpPr>
          <p:nvPr>
            <p:custDataLst>
              <p:tags r:id="rId3"/>
            </p:custDataLst>
          </p:nvPr>
        </p:nvSpPr>
        <p:spPr>
          <a:xfrm>
            <a:off x="550863" y="765175"/>
            <a:ext cx="11017250" cy="1943100"/>
          </a:xfrm>
          <a:prstGeom prst="rect">
            <a:avLst/>
          </a:prstGeom>
          <a:noFill/>
          <a:ln w="9525">
            <a:noFill/>
          </a:ln>
        </p:spPr>
        <p:txBody>
          <a:bodyPr lIns="90000" tIns="46800" rIns="90000" bIns="46800"/>
          <a:lstStyle>
            <a:lvl1pPr marL="228600" indent="-228600" algn="ctr" defTabSz="914400" rtl="0" eaLnBrk="1" fontAlgn="auto" latinLnBrk="0" hangingPunct="1">
              <a:lnSpc>
                <a:spcPct val="130000"/>
              </a:lnSpc>
              <a:spcBef>
                <a:spcPts val="0"/>
              </a:spcBef>
              <a:spcAft>
                <a:spcPts val="1000"/>
              </a:spcAft>
              <a:buFont typeface="Arial" panose="020B0604020202020204" pitchFamily="34" charset="0"/>
              <a:buChar char="•"/>
              <a:defRPr sz="14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28600" algn="l">
              <a:lnSpc>
                <a:spcPct val="120000"/>
              </a:lnSpc>
              <a:spcAft>
                <a:spcPts val="600"/>
              </a:spcAft>
              <a:buFont typeface="Arial" panose="020B0604020202020204" pitchFamily="34" charset="0"/>
              <a:buNone/>
              <a:defRPr/>
            </a:pPr>
            <a:r>
              <a:rPr lang="en-US" altLang="zh-CN" sz="1800" b="1" dirty="0">
                <a:latin typeface="Times New Roman" pitchFamily="18" charset="0"/>
                <a:cs typeface="Times New Roman" pitchFamily="18" charset="0"/>
              </a:rPr>
              <a:t>Assumptions</a:t>
            </a:r>
            <a:r>
              <a:rPr lang="zh-CN" altLang="en-US" sz="1800" b="1" dirty="0">
                <a:latin typeface="Times New Roman" pitchFamily="18" charset="0"/>
                <a:cs typeface="Times New Roman" pitchFamily="18" charset="0"/>
              </a:rPr>
              <a:t>：</a:t>
            </a:r>
            <a:endParaRPr lang="en-US" altLang="zh-CN" sz="1800" b="1" dirty="0">
              <a:latin typeface="Times New Roman" pitchFamily="18" charset="0"/>
              <a:cs typeface="Times New Roman" pitchFamily="18" charset="0"/>
            </a:endParaRPr>
          </a:p>
          <a:p>
            <a:pPr marL="0" indent="228600" algn="l">
              <a:lnSpc>
                <a:spcPct val="120000"/>
              </a:lnSpc>
              <a:spcAft>
                <a:spcPts val="600"/>
              </a:spcAft>
              <a:buFont typeface="Arial" panose="020B0604020202020204" pitchFamily="34" charset="0"/>
              <a:buNone/>
              <a:defRPr/>
            </a:pPr>
            <a:r>
              <a:rPr lang="zh-CN" altLang="en-US" sz="1800" dirty="0">
                <a:latin typeface="Times New Roman" pitchFamily="18" charset="0"/>
                <a:cs typeface="Times New Roman" pitchFamily="18" charset="0"/>
              </a:rPr>
              <a:t>①</a:t>
            </a:r>
            <a:r>
              <a:rPr lang="en-US" altLang="zh-CN" sz="1800" dirty="0">
                <a:latin typeface="Times New Roman" pitchFamily="18" charset="0"/>
                <a:cs typeface="Times New Roman" pitchFamily="18" charset="0"/>
              </a:rPr>
              <a:t> Refrigerant is R134a </a:t>
            </a:r>
            <a:r>
              <a:rPr lang="zh-CN" altLang="en-US" sz="1800" dirty="0">
                <a:latin typeface="Times New Roman" pitchFamily="18" charset="0"/>
                <a:cs typeface="Times New Roman" pitchFamily="18" charset="0"/>
              </a:rPr>
              <a:t>。</a:t>
            </a:r>
            <a:endParaRPr lang="en-US" altLang="zh-CN" sz="1800" dirty="0">
              <a:latin typeface="Times New Roman" pitchFamily="18" charset="0"/>
              <a:cs typeface="Times New Roman" pitchFamily="18" charset="0"/>
            </a:endParaRPr>
          </a:p>
          <a:p>
            <a:pPr marL="0" indent="228600" algn="l">
              <a:lnSpc>
                <a:spcPct val="120000"/>
              </a:lnSpc>
              <a:spcAft>
                <a:spcPts val="600"/>
              </a:spcAft>
              <a:buFont typeface="Arial" panose="020B0604020202020204" pitchFamily="34" charset="0"/>
              <a:buNone/>
              <a:defRPr/>
            </a:pPr>
            <a:r>
              <a:rPr lang="zh-CN" altLang="en-US" sz="1800" dirty="0">
                <a:latin typeface="Times New Roman" pitchFamily="18" charset="0"/>
                <a:cs typeface="Times New Roman" pitchFamily="18" charset="0"/>
              </a:rPr>
              <a:t>②</a:t>
            </a:r>
            <a:r>
              <a:rPr lang="en-US" altLang="zh-CN" sz="1800" dirty="0">
                <a:latin typeface="Times New Roman" pitchFamily="18" charset="0"/>
                <a:cs typeface="Times New Roman" pitchFamily="18" charset="0"/>
              </a:rPr>
              <a:t> Both supercooling and superheating temperature of LHP are 5℃ and the condensing temperature is 43℃</a:t>
            </a:r>
            <a:r>
              <a:rPr lang="zh-CN" altLang="zh-CN" sz="1800" dirty="0">
                <a:latin typeface="Times New Roman" pitchFamily="18" charset="0"/>
                <a:cs typeface="Times New Roman" pitchFamily="18" charset="0"/>
              </a:rPr>
              <a:t>。</a:t>
            </a:r>
            <a:endParaRPr lang="en-US" altLang="zh-CN" sz="1800" dirty="0">
              <a:latin typeface="Times New Roman" pitchFamily="18" charset="0"/>
              <a:cs typeface="Times New Roman" pitchFamily="18" charset="0"/>
            </a:endParaRPr>
          </a:p>
          <a:p>
            <a:pPr marL="0" indent="228600" algn="l">
              <a:lnSpc>
                <a:spcPct val="120000"/>
              </a:lnSpc>
              <a:spcAft>
                <a:spcPts val="600"/>
              </a:spcAft>
              <a:buFont typeface="Arial" panose="020B0604020202020204" pitchFamily="34" charset="0"/>
              <a:buNone/>
              <a:defRPr/>
            </a:pPr>
            <a:r>
              <a:rPr lang="zh-CN" altLang="en-US" sz="1800" dirty="0">
                <a:latin typeface="Times New Roman" pitchFamily="18" charset="0"/>
                <a:cs typeface="Times New Roman" pitchFamily="18" charset="0"/>
              </a:rPr>
              <a:t>③</a:t>
            </a:r>
            <a:r>
              <a:rPr lang="en-US" altLang="zh-CN" sz="1800" dirty="0">
                <a:latin typeface="Times New Roman" pitchFamily="18" charset="0"/>
                <a:cs typeface="Times New Roman" pitchFamily="18" charset="0"/>
              </a:rPr>
              <a:t> The average heat transfer temperature difference in evaporator is 3℃</a:t>
            </a:r>
            <a:r>
              <a:rPr lang="zh-CN" altLang="en-US" sz="1800" dirty="0">
                <a:latin typeface="Times New Roman" pitchFamily="18" charset="0"/>
                <a:cs typeface="Times New Roman" pitchFamily="18" charset="0"/>
              </a:rPr>
              <a:t>。</a:t>
            </a:r>
            <a:endParaRPr lang="en-US" altLang="zh-CN" sz="1800" dirty="0">
              <a:latin typeface="Times New Roman" pitchFamily="18" charset="0"/>
              <a:cs typeface="Times New Roman" pitchFamily="18" charset="0"/>
            </a:endParaRPr>
          </a:p>
        </p:txBody>
      </p:sp>
      <p:sp>
        <p:nvSpPr>
          <p:cNvPr id="39974" name="矩形 11">
            <a:extLst>
              <a:ext uri="{FF2B5EF4-FFF2-40B4-BE49-F238E27FC236}">
                <a16:creationId xmlns:a16="http://schemas.microsoft.com/office/drawing/2014/main" id="{EB281BCD-E181-4FFE-A992-AF4B45BAD150}"/>
              </a:ext>
            </a:extLst>
          </p:cNvPr>
          <p:cNvSpPr>
            <a:spLocks noChangeArrowheads="1"/>
          </p:cNvSpPr>
          <p:nvPr/>
        </p:nvSpPr>
        <p:spPr bwMode="auto">
          <a:xfrm>
            <a:off x="3863975" y="2852738"/>
            <a:ext cx="31729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dirty="0"/>
              <a:t>COP of LHP in different cities</a:t>
            </a:r>
            <a:endParaRPr lang="zh-CN" altLang="en-US" dirty="0"/>
          </a:p>
        </p:txBody>
      </p:sp>
    </p:spTree>
    <p:custDataLst>
      <p:tags r:id="rId1"/>
    </p:custData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组合 18">
            <a:extLst>
              <a:ext uri="{FF2B5EF4-FFF2-40B4-BE49-F238E27FC236}">
                <a16:creationId xmlns:a16="http://schemas.microsoft.com/office/drawing/2014/main" id="{953A1826-CD95-4B6B-A489-99CBDDE777E7}"/>
              </a:ext>
            </a:extLst>
          </p:cNvPr>
          <p:cNvGrpSpPr>
            <a:grpSpLocks/>
          </p:cNvGrpSpPr>
          <p:nvPr/>
        </p:nvGrpSpPr>
        <p:grpSpPr bwMode="auto">
          <a:xfrm>
            <a:off x="479425" y="1628775"/>
            <a:ext cx="6624638" cy="4462463"/>
            <a:chOff x="479376" y="1556792"/>
            <a:chExt cx="6624736" cy="4463191"/>
          </a:xfrm>
        </p:grpSpPr>
        <p:pic>
          <p:nvPicPr>
            <p:cNvPr id="40982" name="图片 8" descr="地图.jpg">
              <a:extLst>
                <a:ext uri="{FF2B5EF4-FFF2-40B4-BE49-F238E27FC236}">
                  <a16:creationId xmlns:a16="http://schemas.microsoft.com/office/drawing/2014/main" id="{C974FC7B-601B-407B-8007-EFDD28BA11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9376" y="1556792"/>
              <a:ext cx="6624736" cy="446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3" name="TextBox 9">
              <a:extLst>
                <a:ext uri="{FF2B5EF4-FFF2-40B4-BE49-F238E27FC236}">
                  <a16:creationId xmlns:a16="http://schemas.microsoft.com/office/drawing/2014/main" id="{DC547229-3F78-4816-B7B6-CB9848D7A3B8}"/>
                </a:ext>
              </a:extLst>
            </p:cNvPr>
            <p:cNvSpPr txBox="1">
              <a:spLocks noChangeArrowheads="1"/>
            </p:cNvSpPr>
            <p:nvPr/>
          </p:nvSpPr>
          <p:spPr bwMode="auto">
            <a:xfrm>
              <a:off x="5087888" y="2132856"/>
              <a:ext cx="8242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Harbin</a:t>
              </a:r>
              <a:endParaRPr lang="zh-CN" altLang="en-US" sz="1600" b="1">
                <a:solidFill>
                  <a:srgbClr val="FF0000"/>
                </a:solidFill>
                <a:latin typeface="Times New Roman" panose="02020603050405020304" pitchFamily="18" charset="0"/>
                <a:cs typeface="Times New Roman" panose="02020603050405020304" pitchFamily="18" charset="0"/>
              </a:endParaRPr>
            </a:p>
          </p:txBody>
        </p:sp>
        <p:sp>
          <p:nvSpPr>
            <p:cNvPr id="40984" name="矩形 10">
              <a:extLst>
                <a:ext uri="{FF2B5EF4-FFF2-40B4-BE49-F238E27FC236}">
                  <a16:creationId xmlns:a16="http://schemas.microsoft.com/office/drawing/2014/main" id="{7B873FFE-C800-4E59-B491-C9F43A3DFE06}"/>
                </a:ext>
              </a:extLst>
            </p:cNvPr>
            <p:cNvSpPr>
              <a:spLocks noChangeArrowheads="1"/>
            </p:cNvSpPr>
            <p:nvPr/>
          </p:nvSpPr>
          <p:spPr bwMode="auto">
            <a:xfrm>
              <a:off x="4295800" y="2924944"/>
              <a:ext cx="8130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Beijing</a:t>
              </a:r>
              <a:endParaRPr lang="zh-CN" altLang="en-US" sz="1600" b="1">
                <a:solidFill>
                  <a:srgbClr val="FF0000"/>
                </a:solidFill>
                <a:latin typeface="Times New Roman" panose="02020603050405020304" pitchFamily="18" charset="0"/>
                <a:cs typeface="Times New Roman" panose="02020603050405020304" pitchFamily="18" charset="0"/>
              </a:endParaRPr>
            </a:p>
          </p:txBody>
        </p:sp>
        <p:sp>
          <p:nvSpPr>
            <p:cNvPr id="40985" name="矩形 11">
              <a:extLst>
                <a:ext uri="{FF2B5EF4-FFF2-40B4-BE49-F238E27FC236}">
                  <a16:creationId xmlns:a16="http://schemas.microsoft.com/office/drawing/2014/main" id="{D4167E4A-3B80-4356-9B0B-0416C0E6DA1C}"/>
                </a:ext>
              </a:extLst>
            </p:cNvPr>
            <p:cNvSpPr>
              <a:spLocks noChangeArrowheads="1"/>
            </p:cNvSpPr>
            <p:nvPr/>
          </p:nvSpPr>
          <p:spPr bwMode="auto">
            <a:xfrm>
              <a:off x="3935760" y="3573016"/>
              <a:ext cx="11641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Zhengzhou</a:t>
              </a:r>
              <a:endParaRPr lang="zh-CN" altLang="en-US" sz="1600" b="1">
                <a:solidFill>
                  <a:srgbClr val="FF0000"/>
                </a:solidFill>
                <a:latin typeface="Times New Roman" panose="02020603050405020304" pitchFamily="18" charset="0"/>
                <a:cs typeface="Times New Roman" panose="02020603050405020304" pitchFamily="18" charset="0"/>
              </a:endParaRPr>
            </a:p>
          </p:txBody>
        </p:sp>
        <p:sp>
          <p:nvSpPr>
            <p:cNvPr id="40986" name="矩形 12">
              <a:extLst>
                <a:ext uri="{FF2B5EF4-FFF2-40B4-BE49-F238E27FC236}">
                  <a16:creationId xmlns:a16="http://schemas.microsoft.com/office/drawing/2014/main" id="{8853B93D-8559-42B6-9493-2D23D3DDF0C4}"/>
                </a:ext>
              </a:extLst>
            </p:cNvPr>
            <p:cNvSpPr>
              <a:spLocks noChangeArrowheads="1"/>
            </p:cNvSpPr>
            <p:nvPr/>
          </p:nvSpPr>
          <p:spPr bwMode="auto">
            <a:xfrm>
              <a:off x="4871864" y="3861048"/>
              <a:ext cx="8915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Nanjing</a:t>
              </a:r>
              <a:endParaRPr lang="zh-CN" altLang="en-US" sz="1600" b="1">
                <a:solidFill>
                  <a:srgbClr val="FF0000"/>
                </a:solidFill>
                <a:latin typeface="Times New Roman" panose="02020603050405020304" pitchFamily="18" charset="0"/>
                <a:cs typeface="Times New Roman" panose="02020603050405020304" pitchFamily="18" charset="0"/>
              </a:endParaRPr>
            </a:p>
          </p:txBody>
        </p:sp>
        <p:sp>
          <p:nvSpPr>
            <p:cNvPr id="40987" name="矩形 13">
              <a:extLst>
                <a:ext uri="{FF2B5EF4-FFF2-40B4-BE49-F238E27FC236}">
                  <a16:creationId xmlns:a16="http://schemas.microsoft.com/office/drawing/2014/main" id="{5681AAFF-F9F6-4EA9-9149-A0337411DE51}"/>
                </a:ext>
              </a:extLst>
            </p:cNvPr>
            <p:cNvSpPr>
              <a:spLocks noChangeArrowheads="1"/>
            </p:cNvSpPr>
            <p:nvPr/>
          </p:nvSpPr>
          <p:spPr bwMode="auto">
            <a:xfrm>
              <a:off x="4007768" y="4077072"/>
              <a:ext cx="8301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Wuhan</a:t>
              </a:r>
              <a:endParaRPr lang="zh-CN" altLang="en-US" sz="1600" b="1">
                <a:solidFill>
                  <a:srgbClr val="FF0000"/>
                </a:solidFill>
                <a:latin typeface="Times New Roman" panose="02020603050405020304" pitchFamily="18" charset="0"/>
                <a:cs typeface="Times New Roman" panose="02020603050405020304" pitchFamily="18" charset="0"/>
              </a:endParaRPr>
            </a:p>
          </p:txBody>
        </p:sp>
      </p:grpSp>
      <p:cxnSp>
        <p:nvCxnSpPr>
          <p:cNvPr id="15" name="直接箭头连接符 14">
            <a:extLst>
              <a:ext uri="{FF2B5EF4-FFF2-40B4-BE49-F238E27FC236}">
                <a16:creationId xmlns:a16="http://schemas.microsoft.com/office/drawing/2014/main" id="{A078A6C5-D535-4023-A0A5-FFC11CB991A6}"/>
              </a:ext>
            </a:extLst>
          </p:cNvPr>
          <p:cNvCxnSpPr/>
          <p:nvPr/>
        </p:nvCxnSpPr>
        <p:spPr>
          <a:xfrm flipV="1">
            <a:off x="5808663" y="2420938"/>
            <a:ext cx="1008062" cy="25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BCEA7B07-06D7-49EF-89BC-9E1D7B5EF52C}"/>
              </a:ext>
            </a:extLst>
          </p:cNvPr>
          <p:cNvSpPr/>
          <p:nvPr/>
        </p:nvSpPr>
        <p:spPr>
          <a:xfrm>
            <a:off x="7123113" y="2133600"/>
            <a:ext cx="1377950" cy="554038"/>
          </a:xfrm>
          <a:prstGeom prst="rect">
            <a:avLst/>
          </a:prstGeom>
        </p:spPr>
        <p:txBody>
          <a:bodyPr wrap="none">
            <a:spAutoFit/>
          </a:bodyPr>
          <a:lstStyle/>
          <a:p>
            <a:pPr algn="ctr">
              <a:lnSpc>
                <a:spcPct val="125000"/>
              </a:lnSpc>
              <a:spcAft>
                <a:spcPts val="0"/>
              </a:spcAft>
              <a:defRPr/>
            </a:pPr>
            <a:r>
              <a:rPr lang="en-US" altLang="zh-CN" dirty="0">
                <a:latin typeface="Times New Roman" pitchFamily="18" charset="0"/>
                <a:cs typeface="Times New Roman" pitchFamily="18" charset="0"/>
              </a:rPr>
              <a:t>¥</a:t>
            </a:r>
            <a:r>
              <a:rPr lang="en-US" altLang="zh-CN" dirty="0">
                <a:solidFill>
                  <a:srgbClr val="333333"/>
                </a:solidFill>
                <a:latin typeface="arial"/>
              </a:rPr>
              <a:t> </a:t>
            </a:r>
            <a:r>
              <a:rPr lang="en-US" altLang="zh-CN" kern="100" dirty="0">
                <a:latin typeface="Times New Roman"/>
                <a:ea typeface="宋体"/>
                <a:cs typeface="Times New Roman"/>
              </a:rPr>
              <a:t>3.5 million</a:t>
            </a:r>
            <a:endParaRPr lang="zh-CN" altLang="zh-CN" sz="2400" kern="100" dirty="0">
              <a:latin typeface="Calibri"/>
              <a:ea typeface="宋体"/>
              <a:cs typeface="Times New Roman"/>
            </a:endParaRPr>
          </a:p>
        </p:txBody>
      </p:sp>
      <p:cxnSp>
        <p:nvCxnSpPr>
          <p:cNvPr id="20" name="直接箭头连接符 19">
            <a:extLst>
              <a:ext uri="{FF2B5EF4-FFF2-40B4-BE49-F238E27FC236}">
                <a16:creationId xmlns:a16="http://schemas.microsoft.com/office/drawing/2014/main" id="{BFA8BE2A-6225-49BB-BD8B-FFC93A8AFAC6}"/>
              </a:ext>
            </a:extLst>
          </p:cNvPr>
          <p:cNvCxnSpPr/>
          <p:nvPr/>
        </p:nvCxnSpPr>
        <p:spPr>
          <a:xfrm>
            <a:off x="5159375" y="3238500"/>
            <a:ext cx="1657350" cy="460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22DA4110-6F9B-47EC-A8AF-A08EE862D357}"/>
              </a:ext>
            </a:extLst>
          </p:cNvPr>
          <p:cNvSpPr/>
          <p:nvPr/>
        </p:nvSpPr>
        <p:spPr>
          <a:xfrm>
            <a:off x="7104063" y="2997200"/>
            <a:ext cx="1371600" cy="519113"/>
          </a:xfrm>
          <a:prstGeom prst="rect">
            <a:avLst/>
          </a:prstGeom>
        </p:spPr>
        <p:txBody>
          <a:bodyPr wrap="none">
            <a:spAutoFit/>
          </a:bodyPr>
          <a:lstStyle/>
          <a:p>
            <a:pPr algn="ctr">
              <a:lnSpc>
                <a:spcPct val="125000"/>
              </a:lnSpc>
              <a:spcAft>
                <a:spcPts val="0"/>
              </a:spcAft>
              <a:defRPr/>
            </a:pPr>
            <a:r>
              <a:rPr lang="en-US" altLang="zh-CN" dirty="0">
                <a:latin typeface="Times New Roman" pitchFamily="18" charset="0"/>
                <a:cs typeface="Times New Roman" pitchFamily="18" charset="0"/>
              </a:rPr>
              <a:t>¥ </a:t>
            </a:r>
            <a:r>
              <a:rPr lang="en-US" altLang="zh-CN" kern="100" dirty="0">
                <a:latin typeface="Times New Roman"/>
                <a:ea typeface="宋体"/>
                <a:cs typeface="Times New Roman"/>
              </a:rPr>
              <a:t>2.8 million</a:t>
            </a:r>
            <a:endParaRPr lang="zh-CN" altLang="zh-CN" sz="2400" kern="100" dirty="0">
              <a:latin typeface="Calibri"/>
              <a:ea typeface="宋体"/>
              <a:cs typeface="Times New Roman"/>
            </a:endParaRPr>
          </a:p>
        </p:txBody>
      </p:sp>
      <p:sp>
        <p:nvSpPr>
          <p:cNvPr id="25" name="矩形 24">
            <a:extLst>
              <a:ext uri="{FF2B5EF4-FFF2-40B4-BE49-F238E27FC236}">
                <a16:creationId xmlns:a16="http://schemas.microsoft.com/office/drawing/2014/main" id="{0C856D8B-2C7F-4EA1-B2D0-1AE12E6C6FBB}"/>
              </a:ext>
            </a:extLst>
          </p:cNvPr>
          <p:cNvSpPr/>
          <p:nvPr/>
        </p:nvSpPr>
        <p:spPr>
          <a:xfrm>
            <a:off x="7126288" y="3860800"/>
            <a:ext cx="1371600" cy="554038"/>
          </a:xfrm>
          <a:prstGeom prst="rect">
            <a:avLst/>
          </a:prstGeom>
        </p:spPr>
        <p:txBody>
          <a:bodyPr wrap="none">
            <a:spAutoFit/>
          </a:bodyPr>
          <a:lstStyle/>
          <a:p>
            <a:pPr algn="ctr">
              <a:lnSpc>
                <a:spcPct val="125000"/>
              </a:lnSpc>
              <a:spcAft>
                <a:spcPts val="0"/>
              </a:spcAft>
              <a:defRPr/>
            </a:pPr>
            <a:r>
              <a:rPr lang="en-US" altLang="zh-CN" dirty="0">
                <a:latin typeface="Times New Roman" pitchFamily="18" charset="0"/>
                <a:cs typeface="Times New Roman" pitchFamily="18" charset="0"/>
              </a:rPr>
              <a:t>¥ </a:t>
            </a:r>
            <a:r>
              <a:rPr lang="en-US" altLang="zh-CN" kern="100" dirty="0">
                <a:latin typeface="Times New Roman"/>
                <a:ea typeface="宋体"/>
                <a:cs typeface="Times New Roman"/>
              </a:rPr>
              <a:t>2.5 million</a:t>
            </a:r>
            <a:endParaRPr lang="zh-CN" altLang="zh-CN" sz="2400" kern="100" dirty="0">
              <a:latin typeface="Calibri"/>
              <a:ea typeface="宋体"/>
              <a:cs typeface="Times New Roman"/>
            </a:endParaRPr>
          </a:p>
        </p:txBody>
      </p:sp>
      <p:cxnSp>
        <p:nvCxnSpPr>
          <p:cNvPr id="30" name="直接箭头连接符 29">
            <a:extLst>
              <a:ext uri="{FF2B5EF4-FFF2-40B4-BE49-F238E27FC236}">
                <a16:creationId xmlns:a16="http://schemas.microsoft.com/office/drawing/2014/main" id="{2B9B0644-9119-4272-AED1-3B2B1C15B538}"/>
              </a:ext>
            </a:extLst>
          </p:cNvPr>
          <p:cNvCxnSpPr/>
          <p:nvPr/>
        </p:nvCxnSpPr>
        <p:spPr>
          <a:xfrm>
            <a:off x="5016500" y="3814763"/>
            <a:ext cx="1765300" cy="2317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B145C1FB-909B-4898-AC9F-3994D4A1E082}"/>
              </a:ext>
            </a:extLst>
          </p:cNvPr>
          <p:cNvCxnSpPr/>
          <p:nvPr/>
        </p:nvCxnSpPr>
        <p:spPr>
          <a:xfrm>
            <a:off x="5664200" y="4149725"/>
            <a:ext cx="115252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3908EFAF-691B-446F-9B4F-4F15E6606FA4}"/>
              </a:ext>
            </a:extLst>
          </p:cNvPr>
          <p:cNvCxnSpPr/>
          <p:nvPr/>
        </p:nvCxnSpPr>
        <p:spPr>
          <a:xfrm flipV="1">
            <a:off x="4800600" y="4221163"/>
            <a:ext cx="2016125" cy="28733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971" name="TextBox 40">
            <a:extLst>
              <a:ext uri="{FF2B5EF4-FFF2-40B4-BE49-F238E27FC236}">
                <a16:creationId xmlns:a16="http://schemas.microsoft.com/office/drawing/2014/main" id="{2D2E99CD-F768-4290-B7E5-22C0A0F08519}"/>
              </a:ext>
            </a:extLst>
          </p:cNvPr>
          <p:cNvSpPr txBox="1">
            <a:spLocks noChangeArrowheads="1"/>
          </p:cNvSpPr>
          <p:nvPr/>
        </p:nvSpPr>
        <p:spPr bwMode="auto">
          <a:xfrm>
            <a:off x="7019424" y="1657700"/>
            <a:ext cx="1710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dirty="0">
                <a:solidFill>
                  <a:srgbClr val="0000FF"/>
                </a:solidFill>
              </a:rPr>
              <a:t>Air source HP</a:t>
            </a:r>
            <a:endParaRPr lang="zh-CN" altLang="en-US" b="1" dirty="0">
              <a:solidFill>
                <a:srgbClr val="0000FF"/>
              </a:solidFill>
            </a:endParaRPr>
          </a:p>
        </p:txBody>
      </p:sp>
      <p:sp>
        <p:nvSpPr>
          <p:cNvPr id="40972" name="TextBox 42">
            <a:extLst>
              <a:ext uri="{FF2B5EF4-FFF2-40B4-BE49-F238E27FC236}">
                <a16:creationId xmlns:a16="http://schemas.microsoft.com/office/drawing/2014/main" id="{F4269DCA-965C-488D-AB60-192071194B9A}"/>
              </a:ext>
            </a:extLst>
          </p:cNvPr>
          <p:cNvSpPr txBox="1">
            <a:spLocks noChangeArrowheads="1"/>
          </p:cNvSpPr>
          <p:nvPr/>
        </p:nvSpPr>
        <p:spPr bwMode="auto">
          <a:xfrm>
            <a:off x="8878094" y="1434244"/>
            <a:ext cx="1377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dirty="0">
                <a:solidFill>
                  <a:srgbClr val="0000FF"/>
                </a:solidFill>
              </a:rPr>
              <a:t>Ground source HP</a:t>
            </a:r>
            <a:endParaRPr lang="zh-CN" altLang="en-US" b="1" dirty="0">
              <a:solidFill>
                <a:srgbClr val="0000FF"/>
              </a:solidFill>
            </a:endParaRPr>
          </a:p>
        </p:txBody>
      </p:sp>
      <p:sp>
        <p:nvSpPr>
          <p:cNvPr id="40973" name="TextBox 43">
            <a:extLst>
              <a:ext uri="{FF2B5EF4-FFF2-40B4-BE49-F238E27FC236}">
                <a16:creationId xmlns:a16="http://schemas.microsoft.com/office/drawing/2014/main" id="{CA441A95-2604-47A1-8B59-3896B74AC260}"/>
              </a:ext>
            </a:extLst>
          </p:cNvPr>
          <p:cNvSpPr txBox="1">
            <a:spLocks noChangeArrowheads="1"/>
          </p:cNvSpPr>
          <p:nvPr/>
        </p:nvSpPr>
        <p:spPr bwMode="auto">
          <a:xfrm>
            <a:off x="10582950" y="1665061"/>
            <a:ext cx="12618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dirty="0">
                <a:solidFill>
                  <a:srgbClr val="0000FF"/>
                </a:solidFill>
              </a:rPr>
              <a:t>Latent HP</a:t>
            </a:r>
            <a:endParaRPr lang="zh-CN" altLang="en-US" b="1" dirty="0">
              <a:solidFill>
                <a:srgbClr val="0000FF"/>
              </a:solidFill>
            </a:endParaRPr>
          </a:p>
        </p:txBody>
      </p:sp>
      <p:sp>
        <p:nvSpPr>
          <p:cNvPr id="45" name="矩形 44">
            <a:extLst>
              <a:ext uri="{FF2B5EF4-FFF2-40B4-BE49-F238E27FC236}">
                <a16:creationId xmlns:a16="http://schemas.microsoft.com/office/drawing/2014/main" id="{EE9B76D6-5550-46D6-89BF-1E4D2E4D57DD}"/>
              </a:ext>
            </a:extLst>
          </p:cNvPr>
          <p:cNvSpPr/>
          <p:nvPr/>
        </p:nvSpPr>
        <p:spPr>
          <a:xfrm>
            <a:off x="8759825" y="2997200"/>
            <a:ext cx="1377950" cy="554038"/>
          </a:xfrm>
          <a:prstGeom prst="rect">
            <a:avLst/>
          </a:prstGeom>
        </p:spPr>
        <p:txBody>
          <a:bodyPr wrap="none">
            <a:spAutoFit/>
          </a:bodyPr>
          <a:lstStyle/>
          <a:p>
            <a:pPr algn="ctr">
              <a:lnSpc>
                <a:spcPct val="125000"/>
              </a:lnSpc>
              <a:spcAft>
                <a:spcPts val="0"/>
              </a:spcAft>
              <a:defRPr/>
            </a:pPr>
            <a:r>
              <a:rPr lang="en-US" altLang="zh-CN" dirty="0">
                <a:latin typeface="Times New Roman" pitchFamily="18" charset="0"/>
                <a:cs typeface="Times New Roman" pitchFamily="18" charset="0"/>
              </a:rPr>
              <a:t>¥</a:t>
            </a:r>
            <a:r>
              <a:rPr lang="en-US" altLang="zh-CN" dirty="0">
                <a:solidFill>
                  <a:srgbClr val="333333"/>
                </a:solidFill>
                <a:latin typeface="arial"/>
              </a:rPr>
              <a:t> </a:t>
            </a:r>
            <a:r>
              <a:rPr lang="en-US" altLang="zh-CN" kern="100" dirty="0">
                <a:latin typeface="Times New Roman"/>
                <a:ea typeface="宋体"/>
                <a:cs typeface="Times New Roman"/>
              </a:rPr>
              <a:t>6.0 million</a:t>
            </a:r>
            <a:endParaRPr lang="zh-CN" altLang="zh-CN" sz="2400" kern="100" dirty="0">
              <a:latin typeface="Calibri"/>
              <a:ea typeface="宋体"/>
              <a:cs typeface="Times New Roman"/>
            </a:endParaRPr>
          </a:p>
        </p:txBody>
      </p:sp>
      <p:sp>
        <p:nvSpPr>
          <p:cNvPr id="46" name="矩形 45">
            <a:extLst>
              <a:ext uri="{FF2B5EF4-FFF2-40B4-BE49-F238E27FC236}">
                <a16:creationId xmlns:a16="http://schemas.microsoft.com/office/drawing/2014/main" id="{94A07E07-2309-490D-ABF3-57BB5993947C}"/>
              </a:ext>
            </a:extLst>
          </p:cNvPr>
          <p:cNvSpPr/>
          <p:nvPr/>
        </p:nvSpPr>
        <p:spPr>
          <a:xfrm>
            <a:off x="10417175" y="2997200"/>
            <a:ext cx="1376363" cy="554038"/>
          </a:xfrm>
          <a:prstGeom prst="rect">
            <a:avLst/>
          </a:prstGeom>
        </p:spPr>
        <p:txBody>
          <a:bodyPr wrap="none">
            <a:spAutoFit/>
          </a:bodyPr>
          <a:lstStyle/>
          <a:p>
            <a:pPr algn="ctr">
              <a:lnSpc>
                <a:spcPct val="125000"/>
              </a:lnSpc>
              <a:spcAft>
                <a:spcPts val="0"/>
              </a:spcAft>
              <a:defRPr/>
            </a:pPr>
            <a:r>
              <a:rPr lang="en-US" altLang="zh-CN" dirty="0">
                <a:latin typeface="Times New Roman" pitchFamily="18" charset="0"/>
                <a:cs typeface="Times New Roman" pitchFamily="18" charset="0"/>
              </a:rPr>
              <a:t>¥</a:t>
            </a:r>
            <a:r>
              <a:rPr lang="en-US" altLang="zh-CN" dirty="0">
                <a:solidFill>
                  <a:srgbClr val="333333"/>
                </a:solidFill>
                <a:latin typeface="arial"/>
              </a:rPr>
              <a:t> </a:t>
            </a:r>
            <a:r>
              <a:rPr lang="en-US" altLang="zh-CN" kern="100" dirty="0">
                <a:latin typeface="Times New Roman"/>
                <a:ea typeface="宋体"/>
                <a:cs typeface="Times New Roman"/>
              </a:rPr>
              <a:t>3.8 million</a:t>
            </a:r>
            <a:endParaRPr lang="zh-CN" altLang="zh-CN" sz="2400" kern="100" dirty="0">
              <a:latin typeface="Calibri"/>
              <a:ea typeface="宋体"/>
              <a:cs typeface="Times New Roman"/>
            </a:endParaRPr>
          </a:p>
        </p:txBody>
      </p:sp>
      <p:sp>
        <p:nvSpPr>
          <p:cNvPr id="47" name="矩形 46">
            <a:extLst>
              <a:ext uri="{FF2B5EF4-FFF2-40B4-BE49-F238E27FC236}">
                <a16:creationId xmlns:a16="http://schemas.microsoft.com/office/drawing/2014/main" id="{684EA09D-D9AC-4EA0-9FAE-75597EF27C9D}"/>
              </a:ext>
            </a:extLst>
          </p:cNvPr>
          <p:cNvSpPr/>
          <p:nvPr/>
        </p:nvSpPr>
        <p:spPr>
          <a:xfrm>
            <a:off x="479425" y="540196"/>
            <a:ext cx="6110968" cy="461665"/>
          </a:xfrm>
          <a:prstGeom prst="rect">
            <a:avLst/>
          </a:prstGeom>
        </p:spPr>
        <p:txBody>
          <a:bodyPr wrap="none">
            <a:spAutoFit/>
          </a:bodyPr>
          <a:lstStyle/>
          <a:p>
            <a:pPr>
              <a:defRPr/>
            </a:pPr>
            <a:r>
              <a:rPr lang="en-US" altLang="zh-CN" sz="2400" b="1" dirty="0">
                <a:solidFill>
                  <a:srgbClr val="FF0000"/>
                </a:solidFill>
                <a:latin typeface="+mn-lt"/>
                <a:cs typeface="Times New Roman" pitchFamily="18" charset="0"/>
              </a:rPr>
              <a:t>Initial investments for varies heat pump types</a:t>
            </a:r>
            <a:endParaRPr lang="zh-CN" altLang="en-US" sz="2400" b="1" dirty="0">
              <a:solidFill>
                <a:srgbClr val="FF0000"/>
              </a:solidFill>
              <a:latin typeface="+mn-lt"/>
              <a:cs typeface="Times New Roman" pitchFamily="18" charset="0"/>
            </a:endParaRPr>
          </a:p>
        </p:txBody>
      </p:sp>
      <p:sp>
        <p:nvSpPr>
          <p:cNvPr id="40977" name="矩形 49">
            <a:extLst>
              <a:ext uri="{FF2B5EF4-FFF2-40B4-BE49-F238E27FC236}">
                <a16:creationId xmlns:a16="http://schemas.microsoft.com/office/drawing/2014/main" id="{B02B644C-4B1D-43DC-9307-0D0545027D55}"/>
              </a:ext>
            </a:extLst>
          </p:cNvPr>
          <p:cNvSpPr>
            <a:spLocks noChangeArrowheads="1"/>
          </p:cNvSpPr>
          <p:nvPr/>
        </p:nvSpPr>
        <p:spPr bwMode="auto">
          <a:xfrm>
            <a:off x="192088" y="2122488"/>
            <a:ext cx="654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45ºN</a:t>
            </a:r>
            <a:endParaRPr lang="zh-CN" altLang="en-US">
              <a:latin typeface="Times New Roman" panose="02020603050405020304" pitchFamily="18" charset="0"/>
              <a:cs typeface="Times New Roman" panose="02020603050405020304" pitchFamily="18" charset="0"/>
            </a:endParaRPr>
          </a:p>
        </p:txBody>
      </p:sp>
      <p:sp>
        <p:nvSpPr>
          <p:cNvPr id="40978" name="矩形 50">
            <a:extLst>
              <a:ext uri="{FF2B5EF4-FFF2-40B4-BE49-F238E27FC236}">
                <a16:creationId xmlns:a16="http://schemas.microsoft.com/office/drawing/2014/main" id="{6C821893-3330-43EF-AF74-3C44BEE5EA12}"/>
              </a:ext>
            </a:extLst>
          </p:cNvPr>
          <p:cNvSpPr>
            <a:spLocks noChangeArrowheads="1"/>
          </p:cNvSpPr>
          <p:nvPr/>
        </p:nvSpPr>
        <p:spPr bwMode="auto">
          <a:xfrm>
            <a:off x="192088" y="3932238"/>
            <a:ext cx="654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30ºN</a:t>
            </a:r>
            <a:endParaRPr lang="zh-CN" altLang="en-US">
              <a:latin typeface="Times New Roman" panose="02020603050405020304" pitchFamily="18" charset="0"/>
              <a:cs typeface="Times New Roman" panose="02020603050405020304" pitchFamily="18" charset="0"/>
            </a:endParaRPr>
          </a:p>
        </p:txBody>
      </p:sp>
      <p:sp>
        <p:nvSpPr>
          <p:cNvPr id="40979" name="矩形 51">
            <a:extLst>
              <a:ext uri="{FF2B5EF4-FFF2-40B4-BE49-F238E27FC236}">
                <a16:creationId xmlns:a16="http://schemas.microsoft.com/office/drawing/2014/main" id="{0DC306F4-2ACA-4C05-9745-714E9093DF1C}"/>
              </a:ext>
            </a:extLst>
          </p:cNvPr>
          <p:cNvSpPr>
            <a:spLocks noChangeArrowheads="1"/>
          </p:cNvSpPr>
          <p:nvPr/>
        </p:nvSpPr>
        <p:spPr bwMode="auto">
          <a:xfrm>
            <a:off x="192088" y="3355975"/>
            <a:ext cx="654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35ºN</a:t>
            </a:r>
            <a:endParaRPr lang="zh-CN" altLang="en-US">
              <a:latin typeface="Times New Roman" panose="02020603050405020304" pitchFamily="18" charset="0"/>
              <a:cs typeface="Times New Roman" panose="02020603050405020304" pitchFamily="18" charset="0"/>
            </a:endParaRPr>
          </a:p>
        </p:txBody>
      </p:sp>
      <p:sp>
        <p:nvSpPr>
          <p:cNvPr id="40980" name="矩形 52">
            <a:extLst>
              <a:ext uri="{FF2B5EF4-FFF2-40B4-BE49-F238E27FC236}">
                <a16:creationId xmlns:a16="http://schemas.microsoft.com/office/drawing/2014/main" id="{206AE92B-BAE5-45B4-9CA7-0938ADDF0E29}"/>
              </a:ext>
            </a:extLst>
          </p:cNvPr>
          <p:cNvSpPr>
            <a:spLocks noChangeArrowheads="1"/>
          </p:cNvSpPr>
          <p:nvPr/>
        </p:nvSpPr>
        <p:spPr bwMode="auto">
          <a:xfrm>
            <a:off x="192088" y="4508500"/>
            <a:ext cx="654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25ºN</a:t>
            </a:r>
            <a:endParaRPr lang="zh-CN" altLang="en-US">
              <a:latin typeface="Times New Roman" panose="02020603050405020304" pitchFamily="18" charset="0"/>
              <a:cs typeface="Times New Roman" panose="02020603050405020304" pitchFamily="18" charset="0"/>
            </a:endParaRPr>
          </a:p>
        </p:txBody>
      </p:sp>
      <p:sp>
        <p:nvSpPr>
          <p:cNvPr id="40981" name="矩形 53">
            <a:extLst>
              <a:ext uri="{FF2B5EF4-FFF2-40B4-BE49-F238E27FC236}">
                <a16:creationId xmlns:a16="http://schemas.microsoft.com/office/drawing/2014/main" id="{A30F0200-EA06-405F-866B-8EFFAC0FFE87}"/>
              </a:ext>
            </a:extLst>
          </p:cNvPr>
          <p:cNvSpPr>
            <a:spLocks noChangeArrowheads="1"/>
          </p:cNvSpPr>
          <p:nvPr/>
        </p:nvSpPr>
        <p:spPr bwMode="auto">
          <a:xfrm>
            <a:off x="185738" y="2770188"/>
            <a:ext cx="654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40ºN</a:t>
            </a:r>
            <a:endParaRPr lang="zh-CN" altLang="en-US">
              <a:latin typeface="Times New Roman" panose="02020603050405020304" pitchFamily="18" charset="0"/>
              <a:cs typeface="Times New Roman" panose="02020603050405020304" pitchFamily="18" charset="0"/>
            </a:endParaRPr>
          </a:p>
        </p:txBody>
      </p:sp>
      <p:sp>
        <p:nvSpPr>
          <p:cNvPr id="28" name="矩形 27">
            <a:extLst>
              <a:ext uri="{FF2B5EF4-FFF2-40B4-BE49-F238E27FC236}">
                <a16:creationId xmlns:a16="http://schemas.microsoft.com/office/drawing/2014/main" id="{5177D0B5-70C3-41DB-93AB-9AF2A89D0399}"/>
              </a:ext>
            </a:extLst>
          </p:cNvPr>
          <p:cNvSpPr/>
          <p:nvPr/>
        </p:nvSpPr>
        <p:spPr>
          <a:xfrm>
            <a:off x="540120" y="5943430"/>
            <a:ext cx="2475999" cy="369332"/>
          </a:xfrm>
          <a:prstGeom prst="rect">
            <a:avLst/>
          </a:prstGeom>
        </p:spPr>
        <p:txBody>
          <a:bodyPr wrap="none">
            <a:spAutoFit/>
          </a:bodyPr>
          <a:lstStyle/>
          <a:p>
            <a:r>
              <a:rPr lang="en-US" altLang="zh-CN" b="1" dirty="0">
                <a:solidFill>
                  <a:srgbClr val="0000FF"/>
                </a:solidFill>
                <a:latin typeface="Times New Roman" panose="02020603050405020304" pitchFamily="18" charset="0"/>
                <a:cs typeface="Times New Roman" panose="02020603050405020304" pitchFamily="18" charset="0"/>
              </a:rPr>
              <a:t>1000kW heating ability</a:t>
            </a:r>
            <a:endParaRPr lang="zh-CN" altLang="en-US" b="1" dirty="0">
              <a:solidFill>
                <a:srgbClr val="0000FF"/>
              </a:solidFill>
            </a:endParaRPr>
          </a:p>
        </p:txBody>
      </p:sp>
    </p:spTree>
    <p:custDataLst>
      <p:tags r:id="rId1"/>
    </p:custData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D42383A-CAE6-4486-8651-1B2646B584D9}"/>
              </a:ext>
            </a:extLst>
          </p:cNvPr>
          <p:cNvSpPr txBox="1"/>
          <p:nvPr>
            <p:custDataLst>
              <p:tags r:id="rId2"/>
            </p:custDataLst>
          </p:nvPr>
        </p:nvSpPr>
        <p:spPr>
          <a:xfrm>
            <a:off x="404498" y="280657"/>
            <a:ext cx="6247389" cy="514350"/>
          </a:xfrm>
          <a:prstGeom prst="rect">
            <a:avLst/>
          </a:prstGeom>
          <a:noFill/>
        </p:spPr>
        <p:txBody>
          <a:bodyPr/>
          <a:lstStyle/>
          <a:p>
            <a:pPr>
              <a:lnSpc>
                <a:spcPct val="125000"/>
              </a:lnSpc>
              <a:defRPr/>
            </a:pPr>
            <a:r>
              <a:rPr lang="en-US" altLang="zh-CN" sz="2400" b="1" noProof="1">
                <a:solidFill>
                  <a:srgbClr val="FF0000"/>
                </a:solidFill>
                <a:latin typeface="+mn-lt"/>
                <a:cs typeface="Times New Roman" pitchFamily="18" charset="0"/>
              </a:rPr>
              <a:t>Operating costs</a:t>
            </a:r>
            <a:r>
              <a:rPr lang="en-US" altLang="zh-CN" sz="2400" b="1" dirty="0">
                <a:solidFill>
                  <a:srgbClr val="FF0000"/>
                </a:solidFill>
                <a:cs typeface="Times New Roman" pitchFamily="18" charset="0"/>
              </a:rPr>
              <a:t> for varies heat pump types</a:t>
            </a:r>
            <a:endParaRPr lang="zh-CN" altLang="zh-CN" sz="2400" b="1" noProof="1">
              <a:solidFill>
                <a:srgbClr val="FF0000"/>
              </a:solidFill>
              <a:cs typeface="Times New Roman" pitchFamily="18" charset="0"/>
            </a:endParaRPr>
          </a:p>
        </p:txBody>
      </p:sp>
      <p:grpSp>
        <p:nvGrpSpPr>
          <p:cNvPr id="43011" name="组合 24">
            <a:extLst>
              <a:ext uri="{FF2B5EF4-FFF2-40B4-BE49-F238E27FC236}">
                <a16:creationId xmlns:a16="http://schemas.microsoft.com/office/drawing/2014/main" id="{BAA24BC1-D50E-4991-8A37-ECF3B033DE62}"/>
              </a:ext>
            </a:extLst>
          </p:cNvPr>
          <p:cNvGrpSpPr>
            <a:grpSpLocks/>
          </p:cNvGrpSpPr>
          <p:nvPr/>
        </p:nvGrpSpPr>
        <p:grpSpPr bwMode="auto">
          <a:xfrm>
            <a:off x="9983788" y="908050"/>
            <a:ext cx="576262" cy="1800225"/>
            <a:chOff x="6641203" y="476672"/>
            <a:chExt cx="822949" cy="2088232"/>
          </a:xfrm>
        </p:grpSpPr>
        <p:pic>
          <p:nvPicPr>
            <p:cNvPr id="43085" name="Picture 9" descr="C:\Users\Administrator\Desktop\图片1.bmp">
              <a:extLst>
                <a:ext uri="{FF2B5EF4-FFF2-40B4-BE49-F238E27FC236}">
                  <a16:creationId xmlns:a16="http://schemas.microsoft.com/office/drawing/2014/main" id="{34D326A7-88CD-4194-B2C0-265CEBCAA6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153" r="9396"/>
            <a:stretch>
              <a:fillRect/>
            </a:stretch>
          </p:blipFill>
          <p:spPr bwMode="auto">
            <a:xfrm>
              <a:off x="6816080" y="692696"/>
              <a:ext cx="466452"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86" name="TextBox 21">
              <a:extLst>
                <a:ext uri="{FF2B5EF4-FFF2-40B4-BE49-F238E27FC236}">
                  <a16:creationId xmlns:a16="http://schemas.microsoft.com/office/drawing/2014/main" id="{7D6D071B-9B0D-425C-8240-9D112D6828CA}"/>
                </a:ext>
              </a:extLst>
            </p:cNvPr>
            <p:cNvSpPr txBox="1">
              <a:spLocks noChangeArrowheads="1"/>
            </p:cNvSpPr>
            <p:nvPr/>
          </p:nvSpPr>
          <p:spPr bwMode="auto">
            <a:xfrm>
              <a:off x="6641203" y="476672"/>
              <a:ext cx="3642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73</a:t>
              </a:r>
              <a:endParaRPr lang="zh-CN" altLang="en-US" sz="1400">
                <a:latin typeface="Times New Roman" panose="02020603050405020304" pitchFamily="18" charset="0"/>
                <a:cs typeface="Times New Roman" panose="02020603050405020304" pitchFamily="18" charset="0"/>
              </a:endParaRPr>
            </a:p>
          </p:txBody>
        </p:sp>
        <p:sp>
          <p:nvSpPr>
            <p:cNvPr id="43087" name="TextBox 22">
              <a:extLst>
                <a:ext uri="{FF2B5EF4-FFF2-40B4-BE49-F238E27FC236}">
                  <a16:creationId xmlns:a16="http://schemas.microsoft.com/office/drawing/2014/main" id="{02DE1CBB-5116-4010-B07C-E146298186F5}"/>
                </a:ext>
              </a:extLst>
            </p:cNvPr>
            <p:cNvSpPr txBox="1">
              <a:spLocks noChangeArrowheads="1"/>
            </p:cNvSpPr>
            <p:nvPr/>
          </p:nvSpPr>
          <p:spPr bwMode="auto">
            <a:xfrm>
              <a:off x="6791345" y="1556792"/>
              <a:ext cx="520289" cy="35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27</a:t>
              </a:r>
              <a:endParaRPr lang="zh-CN" altLang="en-US" sz="1400">
                <a:latin typeface="Times New Roman" panose="02020603050405020304" pitchFamily="18" charset="0"/>
                <a:cs typeface="Times New Roman" panose="02020603050405020304" pitchFamily="18" charset="0"/>
              </a:endParaRPr>
            </a:p>
          </p:txBody>
        </p:sp>
        <p:sp>
          <p:nvSpPr>
            <p:cNvPr id="43088" name="TextBox 23">
              <a:extLst>
                <a:ext uri="{FF2B5EF4-FFF2-40B4-BE49-F238E27FC236}">
                  <a16:creationId xmlns:a16="http://schemas.microsoft.com/office/drawing/2014/main" id="{714A813A-1D5D-4398-BEE2-001670A0067E}"/>
                </a:ext>
              </a:extLst>
            </p:cNvPr>
            <p:cNvSpPr txBox="1">
              <a:spLocks noChangeArrowheads="1"/>
            </p:cNvSpPr>
            <p:nvPr/>
          </p:nvSpPr>
          <p:spPr bwMode="auto">
            <a:xfrm>
              <a:off x="7099950" y="1556792"/>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29</a:t>
              </a:r>
              <a:endParaRPr lang="zh-CN" altLang="en-US" sz="1400">
                <a:latin typeface="Times New Roman" panose="02020603050405020304" pitchFamily="18" charset="0"/>
                <a:cs typeface="Times New Roman" panose="02020603050405020304" pitchFamily="18" charset="0"/>
              </a:endParaRPr>
            </a:p>
          </p:txBody>
        </p:sp>
      </p:grpSp>
      <p:grpSp>
        <p:nvGrpSpPr>
          <p:cNvPr id="43012" name="组合 29">
            <a:extLst>
              <a:ext uri="{FF2B5EF4-FFF2-40B4-BE49-F238E27FC236}">
                <a16:creationId xmlns:a16="http://schemas.microsoft.com/office/drawing/2014/main" id="{CE3FDA96-81FE-49E5-8BEF-AF3963A41AB8}"/>
              </a:ext>
            </a:extLst>
          </p:cNvPr>
          <p:cNvGrpSpPr>
            <a:grpSpLocks/>
          </p:cNvGrpSpPr>
          <p:nvPr/>
        </p:nvGrpSpPr>
        <p:grpSpPr bwMode="auto">
          <a:xfrm>
            <a:off x="10056813" y="2852738"/>
            <a:ext cx="647700" cy="1279525"/>
            <a:chOff x="6667902" y="2545159"/>
            <a:chExt cx="656396" cy="1279762"/>
          </a:xfrm>
        </p:grpSpPr>
        <p:pic>
          <p:nvPicPr>
            <p:cNvPr id="43081" name="Picture 10" descr="C:\Users\Administrator\Desktop\图片2.bmp">
              <a:extLst>
                <a:ext uri="{FF2B5EF4-FFF2-40B4-BE49-F238E27FC236}">
                  <a16:creationId xmlns:a16="http://schemas.microsoft.com/office/drawing/2014/main" id="{DA57CDE1-9866-4115-8A3F-E47EC9199E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4072" y="2708921"/>
              <a:ext cx="389818" cy="11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82" name="TextBox 26">
              <a:extLst>
                <a:ext uri="{FF2B5EF4-FFF2-40B4-BE49-F238E27FC236}">
                  <a16:creationId xmlns:a16="http://schemas.microsoft.com/office/drawing/2014/main" id="{1AB854A0-9BF7-4067-8BD9-B82E403DED64}"/>
                </a:ext>
              </a:extLst>
            </p:cNvPr>
            <p:cNvSpPr txBox="1">
              <a:spLocks noChangeArrowheads="1"/>
            </p:cNvSpPr>
            <p:nvPr/>
          </p:nvSpPr>
          <p:spPr bwMode="auto">
            <a:xfrm>
              <a:off x="6667902" y="2545159"/>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55</a:t>
              </a:r>
              <a:endParaRPr lang="zh-CN" altLang="en-US" sz="1400">
                <a:latin typeface="Times New Roman" panose="02020603050405020304" pitchFamily="18" charset="0"/>
                <a:cs typeface="Times New Roman" panose="02020603050405020304" pitchFamily="18" charset="0"/>
              </a:endParaRPr>
            </a:p>
          </p:txBody>
        </p:sp>
        <p:sp>
          <p:nvSpPr>
            <p:cNvPr id="43083" name="TextBox 27">
              <a:extLst>
                <a:ext uri="{FF2B5EF4-FFF2-40B4-BE49-F238E27FC236}">
                  <a16:creationId xmlns:a16="http://schemas.microsoft.com/office/drawing/2014/main" id="{3B958D0D-9EA7-4670-83DA-D3C51E5D6995}"/>
                </a:ext>
              </a:extLst>
            </p:cNvPr>
            <p:cNvSpPr txBox="1">
              <a:spLocks noChangeArrowheads="1"/>
            </p:cNvSpPr>
            <p:nvPr/>
          </p:nvSpPr>
          <p:spPr bwMode="auto">
            <a:xfrm>
              <a:off x="6744072" y="3068960"/>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25</a:t>
              </a:r>
              <a:endParaRPr lang="zh-CN" altLang="en-US" sz="1400">
                <a:latin typeface="Times New Roman" panose="02020603050405020304" pitchFamily="18" charset="0"/>
                <a:cs typeface="Times New Roman" panose="02020603050405020304" pitchFamily="18" charset="0"/>
              </a:endParaRPr>
            </a:p>
          </p:txBody>
        </p:sp>
        <p:sp>
          <p:nvSpPr>
            <p:cNvPr id="43084" name="TextBox 28">
              <a:extLst>
                <a:ext uri="{FF2B5EF4-FFF2-40B4-BE49-F238E27FC236}">
                  <a16:creationId xmlns:a16="http://schemas.microsoft.com/office/drawing/2014/main" id="{F5A04323-FE2C-438F-ADA7-B57B63AD3803}"/>
                </a:ext>
              </a:extLst>
            </p:cNvPr>
            <p:cNvSpPr txBox="1">
              <a:spLocks noChangeArrowheads="1"/>
            </p:cNvSpPr>
            <p:nvPr/>
          </p:nvSpPr>
          <p:spPr bwMode="auto">
            <a:xfrm>
              <a:off x="6960096" y="3068960"/>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27</a:t>
              </a:r>
              <a:endParaRPr lang="zh-CN" altLang="en-US" sz="1400">
                <a:latin typeface="Times New Roman" panose="02020603050405020304" pitchFamily="18" charset="0"/>
                <a:cs typeface="Times New Roman" panose="02020603050405020304" pitchFamily="18" charset="0"/>
              </a:endParaRPr>
            </a:p>
          </p:txBody>
        </p:sp>
      </p:grpSp>
      <p:grpSp>
        <p:nvGrpSpPr>
          <p:cNvPr id="43013" name="组合 35">
            <a:extLst>
              <a:ext uri="{FF2B5EF4-FFF2-40B4-BE49-F238E27FC236}">
                <a16:creationId xmlns:a16="http://schemas.microsoft.com/office/drawing/2014/main" id="{3563414C-99D8-4AD2-9194-53EA4E049E02}"/>
              </a:ext>
            </a:extLst>
          </p:cNvPr>
          <p:cNvGrpSpPr>
            <a:grpSpLocks/>
          </p:cNvGrpSpPr>
          <p:nvPr/>
        </p:nvGrpSpPr>
        <p:grpSpPr bwMode="auto">
          <a:xfrm>
            <a:off x="10056813" y="4292600"/>
            <a:ext cx="647700" cy="755650"/>
            <a:chOff x="6816080" y="4221088"/>
            <a:chExt cx="648072" cy="754859"/>
          </a:xfrm>
        </p:grpSpPr>
        <p:pic>
          <p:nvPicPr>
            <p:cNvPr id="43077" name="Picture 11" descr="C:\Users\Administrator\Desktop\图片3.bmp">
              <a:extLst>
                <a:ext uri="{FF2B5EF4-FFF2-40B4-BE49-F238E27FC236}">
                  <a16:creationId xmlns:a16="http://schemas.microsoft.com/office/drawing/2014/main" id="{9D5831F9-FC38-401B-B453-D79DA84E60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8088" y="4437112"/>
              <a:ext cx="360000" cy="53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78" name="TextBox 31">
              <a:extLst>
                <a:ext uri="{FF2B5EF4-FFF2-40B4-BE49-F238E27FC236}">
                  <a16:creationId xmlns:a16="http://schemas.microsoft.com/office/drawing/2014/main" id="{F6AE2A11-60AE-454B-B4AD-B061E7E2516E}"/>
                </a:ext>
              </a:extLst>
            </p:cNvPr>
            <p:cNvSpPr txBox="1">
              <a:spLocks noChangeArrowheads="1"/>
            </p:cNvSpPr>
            <p:nvPr/>
          </p:nvSpPr>
          <p:spPr bwMode="auto">
            <a:xfrm>
              <a:off x="6816080" y="4221088"/>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27</a:t>
              </a:r>
              <a:endParaRPr lang="zh-CN" altLang="en-US" sz="1400">
                <a:latin typeface="Times New Roman" panose="02020603050405020304" pitchFamily="18" charset="0"/>
                <a:cs typeface="Times New Roman" panose="02020603050405020304" pitchFamily="18" charset="0"/>
              </a:endParaRPr>
            </a:p>
          </p:txBody>
        </p:sp>
        <p:sp>
          <p:nvSpPr>
            <p:cNvPr id="43079" name="TextBox 32">
              <a:extLst>
                <a:ext uri="{FF2B5EF4-FFF2-40B4-BE49-F238E27FC236}">
                  <a16:creationId xmlns:a16="http://schemas.microsoft.com/office/drawing/2014/main" id="{759B1ED2-B3DB-4308-8499-D7E9893BBDC3}"/>
                </a:ext>
              </a:extLst>
            </p:cNvPr>
            <p:cNvSpPr txBox="1">
              <a:spLocks noChangeArrowheads="1"/>
            </p:cNvSpPr>
            <p:nvPr/>
          </p:nvSpPr>
          <p:spPr bwMode="auto">
            <a:xfrm>
              <a:off x="6888088" y="4509120"/>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14</a:t>
              </a:r>
              <a:endParaRPr lang="zh-CN" altLang="en-US" sz="1400">
                <a:latin typeface="Times New Roman" panose="02020603050405020304" pitchFamily="18" charset="0"/>
                <a:cs typeface="Times New Roman" panose="02020603050405020304" pitchFamily="18" charset="0"/>
              </a:endParaRPr>
            </a:p>
          </p:txBody>
        </p:sp>
        <p:sp>
          <p:nvSpPr>
            <p:cNvPr id="43080" name="TextBox 33">
              <a:extLst>
                <a:ext uri="{FF2B5EF4-FFF2-40B4-BE49-F238E27FC236}">
                  <a16:creationId xmlns:a16="http://schemas.microsoft.com/office/drawing/2014/main" id="{FE046783-57EC-46A6-8149-D06E4CBA3F39}"/>
                </a:ext>
              </a:extLst>
            </p:cNvPr>
            <p:cNvSpPr txBox="1">
              <a:spLocks noChangeArrowheads="1"/>
            </p:cNvSpPr>
            <p:nvPr/>
          </p:nvSpPr>
          <p:spPr bwMode="auto">
            <a:xfrm>
              <a:off x="7099950" y="4509120"/>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14</a:t>
              </a:r>
              <a:endParaRPr lang="zh-CN" altLang="en-US" sz="1400">
                <a:latin typeface="Times New Roman" panose="02020603050405020304" pitchFamily="18" charset="0"/>
                <a:cs typeface="Times New Roman" panose="02020603050405020304" pitchFamily="18" charset="0"/>
              </a:endParaRPr>
            </a:p>
          </p:txBody>
        </p:sp>
      </p:grpSp>
      <p:grpSp>
        <p:nvGrpSpPr>
          <p:cNvPr id="43014" name="组合 44">
            <a:extLst>
              <a:ext uri="{FF2B5EF4-FFF2-40B4-BE49-F238E27FC236}">
                <a16:creationId xmlns:a16="http://schemas.microsoft.com/office/drawing/2014/main" id="{4F3BA304-6A33-4D96-909F-EBEAA7B9D1BC}"/>
              </a:ext>
            </a:extLst>
          </p:cNvPr>
          <p:cNvGrpSpPr>
            <a:grpSpLocks/>
          </p:cNvGrpSpPr>
          <p:nvPr/>
        </p:nvGrpSpPr>
        <p:grpSpPr bwMode="auto">
          <a:xfrm>
            <a:off x="10056813" y="5300663"/>
            <a:ext cx="579437" cy="504825"/>
            <a:chOff x="6739910" y="4869160"/>
            <a:chExt cx="580226" cy="504056"/>
          </a:xfrm>
        </p:grpSpPr>
        <p:pic>
          <p:nvPicPr>
            <p:cNvPr id="43071" name="Picture 12" descr="C:\Users\Administrator\Desktop\图片4.bmp">
              <a:extLst>
                <a:ext uri="{FF2B5EF4-FFF2-40B4-BE49-F238E27FC236}">
                  <a16:creationId xmlns:a16="http://schemas.microsoft.com/office/drawing/2014/main" id="{942C5C22-3E40-4F7A-9BCD-CDC3E358E9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6080" y="5085184"/>
              <a:ext cx="323574"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72" name="组合 43">
              <a:extLst>
                <a:ext uri="{FF2B5EF4-FFF2-40B4-BE49-F238E27FC236}">
                  <a16:creationId xmlns:a16="http://schemas.microsoft.com/office/drawing/2014/main" id="{4060B566-FADE-4BE7-86E8-D987D5C10FF9}"/>
                </a:ext>
              </a:extLst>
            </p:cNvPr>
            <p:cNvGrpSpPr>
              <a:grpSpLocks/>
            </p:cNvGrpSpPr>
            <p:nvPr/>
          </p:nvGrpSpPr>
          <p:grpSpPr bwMode="auto">
            <a:xfrm>
              <a:off x="6739910" y="4869160"/>
              <a:ext cx="580226" cy="451793"/>
              <a:chOff x="5659790" y="4725144"/>
              <a:chExt cx="580226" cy="451793"/>
            </a:xfrm>
          </p:grpSpPr>
          <p:sp>
            <p:nvSpPr>
              <p:cNvPr id="43073" name="TextBox 38">
                <a:extLst>
                  <a:ext uri="{FF2B5EF4-FFF2-40B4-BE49-F238E27FC236}">
                    <a16:creationId xmlns:a16="http://schemas.microsoft.com/office/drawing/2014/main" id="{F526D38E-DABE-420B-A729-D528BA1E4A6A}"/>
                  </a:ext>
                </a:extLst>
              </p:cNvPr>
              <p:cNvSpPr txBox="1">
                <a:spLocks noChangeArrowheads="1"/>
              </p:cNvSpPr>
              <p:nvPr/>
            </p:nvSpPr>
            <p:spPr bwMode="auto">
              <a:xfrm>
                <a:off x="5659790" y="4725144"/>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9</a:t>
                </a:r>
                <a:endParaRPr lang="zh-CN" altLang="en-US" sz="1400">
                  <a:latin typeface="Times New Roman" panose="02020603050405020304" pitchFamily="18" charset="0"/>
                  <a:cs typeface="Times New Roman" panose="02020603050405020304" pitchFamily="18" charset="0"/>
                </a:endParaRPr>
              </a:p>
            </p:txBody>
          </p:sp>
          <p:grpSp>
            <p:nvGrpSpPr>
              <p:cNvPr id="43074" name="组合 42">
                <a:extLst>
                  <a:ext uri="{FF2B5EF4-FFF2-40B4-BE49-F238E27FC236}">
                    <a16:creationId xmlns:a16="http://schemas.microsoft.com/office/drawing/2014/main" id="{FD988E41-E871-46C9-B90E-7BB1E97D00E8}"/>
                  </a:ext>
                </a:extLst>
              </p:cNvPr>
              <p:cNvGrpSpPr>
                <a:grpSpLocks/>
              </p:cNvGrpSpPr>
              <p:nvPr/>
            </p:nvGrpSpPr>
            <p:grpSpPr bwMode="auto">
              <a:xfrm>
                <a:off x="5774244" y="4869160"/>
                <a:ext cx="465772" cy="307777"/>
                <a:chOff x="5774244" y="4869160"/>
                <a:chExt cx="465772" cy="307777"/>
              </a:xfrm>
            </p:grpSpPr>
            <p:sp>
              <p:nvSpPr>
                <p:cNvPr id="43075" name="TextBox 39">
                  <a:extLst>
                    <a:ext uri="{FF2B5EF4-FFF2-40B4-BE49-F238E27FC236}">
                      <a16:creationId xmlns:a16="http://schemas.microsoft.com/office/drawing/2014/main" id="{0365FA8C-699A-4D13-B296-215ABB0C8E83}"/>
                    </a:ext>
                  </a:extLst>
                </p:cNvPr>
                <p:cNvSpPr txBox="1">
                  <a:spLocks noChangeArrowheads="1"/>
                </p:cNvSpPr>
                <p:nvPr/>
              </p:nvSpPr>
              <p:spPr bwMode="auto">
                <a:xfrm>
                  <a:off x="5774244" y="4869160"/>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7</a:t>
                  </a:r>
                  <a:endParaRPr lang="zh-CN" altLang="en-US" sz="1400">
                    <a:latin typeface="Times New Roman" panose="02020603050405020304" pitchFamily="18" charset="0"/>
                    <a:cs typeface="Times New Roman" panose="02020603050405020304" pitchFamily="18" charset="0"/>
                  </a:endParaRPr>
                </a:p>
              </p:txBody>
            </p:sp>
            <p:sp>
              <p:nvSpPr>
                <p:cNvPr id="43076" name="TextBox 40">
                  <a:extLst>
                    <a:ext uri="{FF2B5EF4-FFF2-40B4-BE49-F238E27FC236}">
                      <a16:creationId xmlns:a16="http://schemas.microsoft.com/office/drawing/2014/main" id="{269E41ED-E907-4126-8CDB-46893F8B0A0E}"/>
                    </a:ext>
                  </a:extLst>
                </p:cNvPr>
                <p:cNvSpPr txBox="1">
                  <a:spLocks noChangeArrowheads="1"/>
                </p:cNvSpPr>
                <p:nvPr/>
              </p:nvSpPr>
              <p:spPr bwMode="auto">
                <a:xfrm>
                  <a:off x="5875814" y="4869160"/>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7</a:t>
                  </a:r>
                  <a:endParaRPr lang="zh-CN" altLang="en-US" sz="1400">
                    <a:latin typeface="Times New Roman" panose="02020603050405020304" pitchFamily="18" charset="0"/>
                    <a:cs typeface="Times New Roman" panose="02020603050405020304" pitchFamily="18" charset="0"/>
                  </a:endParaRPr>
                </a:p>
              </p:txBody>
            </p:sp>
          </p:grpSp>
        </p:grpSp>
      </p:grpSp>
      <p:grpSp>
        <p:nvGrpSpPr>
          <p:cNvPr id="43015" name="组合 50">
            <a:extLst>
              <a:ext uri="{FF2B5EF4-FFF2-40B4-BE49-F238E27FC236}">
                <a16:creationId xmlns:a16="http://schemas.microsoft.com/office/drawing/2014/main" id="{75CB72AE-CB5C-4CDC-BD8F-F2C2FBEAD5C8}"/>
              </a:ext>
            </a:extLst>
          </p:cNvPr>
          <p:cNvGrpSpPr>
            <a:grpSpLocks/>
          </p:cNvGrpSpPr>
          <p:nvPr/>
        </p:nvGrpSpPr>
        <p:grpSpPr bwMode="auto">
          <a:xfrm>
            <a:off x="10107613" y="6092825"/>
            <a:ext cx="596900" cy="431800"/>
            <a:chOff x="6769472" y="5589240"/>
            <a:chExt cx="597272" cy="432048"/>
          </a:xfrm>
        </p:grpSpPr>
        <p:pic>
          <p:nvPicPr>
            <p:cNvPr id="43066" name="Picture 13" descr="C:\Users\Administrator\Desktop\图片5.bmp">
              <a:extLst>
                <a:ext uri="{FF2B5EF4-FFF2-40B4-BE49-F238E27FC236}">
                  <a16:creationId xmlns:a16="http://schemas.microsoft.com/office/drawing/2014/main" id="{1B3B5591-F9DD-4032-9AA7-D45CCFBE4F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6080" y="5805264"/>
              <a:ext cx="377771"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67" name="组合 49">
              <a:extLst>
                <a:ext uri="{FF2B5EF4-FFF2-40B4-BE49-F238E27FC236}">
                  <a16:creationId xmlns:a16="http://schemas.microsoft.com/office/drawing/2014/main" id="{31F0D946-9EB8-4A90-B0E6-3DEEEB3C428C}"/>
                </a:ext>
              </a:extLst>
            </p:cNvPr>
            <p:cNvGrpSpPr>
              <a:grpSpLocks/>
            </p:cNvGrpSpPr>
            <p:nvPr/>
          </p:nvGrpSpPr>
          <p:grpSpPr bwMode="auto">
            <a:xfrm>
              <a:off x="6769472" y="5589240"/>
              <a:ext cx="597272" cy="388169"/>
              <a:chOff x="4537224" y="5589240"/>
              <a:chExt cx="597272" cy="388169"/>
            </a:xfrm>
          </p:grpSpPr>
          <p:sp>
            <p:nvSpPr>
              <p:cNvPr id="43068" name="TextBox 34">
                <a:extLst>
                  <a:ext uri="{FF2B5EF4-FFF2-40B4-BE49-F238E27FC236}">
                    <a16:creationId xmlns:a16="http://schemas.microsoft.com/office/drawing/2014/main" id="{4C5747A0-DBFD-4E0D-9335-E46D0B99D4E1}"/>
                  </a:ext>
                </a:extLst>
              </p:cNvPr>
              <p:cNvSpPr txBox="1">
                <a:spLocks noChangeArrowheads="1"/>
              </p:cNvSpPr>
              <p:nvPr/>
            </p:nvSpPr>
            <p:spPr bwMode="auto">
              <a:xfrm>
                <a:off x="4537224" y="5589240"/>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9</a:t>
                </a:r>
                <a:endParaRPr lang="zh-CN" altLang="en-US" sz="1400">
                  <a:latin typeface="Times New Roman" panose="02020603050405020304" pitchFamily="18" charset="0"/>
                  <a:cs typeface="Times New Roman" panose="02020603050405020304" pitchFamily="18" charset="0"/>
                </a:endParaRPr>
              </a:p>
            </p:txBody>
          </p:sp>
          <p:sp>
            <p:nvSpPr>
              <p:cNvPr id="43069" name="TextBox 47">
                <a:extLst>
                  <a:ext uri="{FF2B5EF4-FFF2-40B4-BE49-F238E27FC236}">
                    <a16:creationId xmlns:a16="http://schemas.microsoft.com/office/drawing/2014/main" id="{584CA40E-208A-4535-80B8-C15E55FFD0DD}"/>
                  </a:ext>
                </a:extLst>
              </p:cNvPr>
              <p:cNvSpPr txBox="1">
                <a:spLocks noChangeArrowheads="1"/>
              </p:cNvSpPr>
              <p:nvPr/>
            </p:nvSpPr>
            <p:spPr bwMode="auto">
              <a:xfrm>
                <a:off x="4651678" y="5669632"/>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4</a:t>
                </a:r>
                <a:endParaRPr lang="zh-CN" altLang="en-US" sz="1400">
                  <a:latin typeface="Times New Roman" panose="02020603050405020304" pitchFamily="18" charset="0"/>
                  <a:cs typeface="Times New Roman" panose="02020603050405020304" pitchFamily="18" charset="0"/>
                </a:endParaRPr>
              </a:p>
            </p:txBody>
          </p:sp>
          <p:sp>
            <p:nvSpPr>
              <p:cNvPr id="43070" name="TextBox 48">
                <a:extLst>
                  <a:ext uri="{FF2B5EF4-FFF2-40B4-BE49-F238E27FC236}">
                    <a16:creationId xmlns:a16="http://schemas.microsoft.com/office/drawing/2014/main" id="{C8763F2D-2451-424D-A503-EF02DD325547}"/>
                  </a:ext>
                </a:extLst>
              </p:cNvPr>
              <p:cNvSpPr txBox="1">
                <a:spLocks noChangeArrowheads="1"/>
              </p:cNvSpPr>
              <p:nvPr/>
            </p:nvSpPr>
            <p:spPr bwMode="auto">
              <a:xfrm>
                <a:off x="4770294" y="5635848"/>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7</a:t>
                </a:r>
                <a:endParaRPr lang="zh-CN" altLang="en-US" sz="1400">
                  <a:latin typeface="Times New Roman" panose="02020603050405020304" pitchFamily="18" charset="0"/>
                  <a:cs typeface="Times New Roman" panose="02020603050405020304" pitchFamily="18" charset="0"/>
                </a:endParaRPr>
              </a:p>
            </p:txBody>
          </p:sp>
        </p:grpSp>
      </p:grpSp>
      <p:grpSp>
        <p:nvGrpSpPr>
          <p:cNvPr id="43016" name="组合 60">
            <a:extLst>
              <a:ext uri="{FF2B5EF4-FFF2-40B4-BE49-F238E27FC236}">
                <a16:creationId xmlns:a16="http://schemas.microsoft.com/office/drawing/2014/main" id="{22C86D6F-EC91-4169-8CA5-ECA4988A4D2A}"/>
              </a:ext>
            </a:extLst>
          </p:cNvPr>
          <p:cNvGrpSpPr>
            <a:grpSpLocks/>
          </p:cNvGrpSpPr>
          <p:nvPr/>
        </p:nvGrpSpPr>
        <p:grpSpPr bwMode="auto">
          <a:xfrm>
            <a:off x="7032625" y="1052513"/>
            <a:ext cx="706438" cy="1579562"/>
            <a:chOff x="7176120" y="552872"/>
            <a:chExt cx="707380" cy="1579984"/>
          </a:xfrm>
        </p:grpSpPr>
        <p:pic>
          <p:nvPicPr>
            <p:cNvPr id="43062" name="Picture 14" descr="C:\Users\Administrator\Desktop\图片6.bmp">
              <a:extLst>
                <a:ext uri="{FF2B5EF4-FFF2-40B4-BE49-F238E27FC236}">
                  <a16:creationId xmlns:a16="http://schemas.microsoft.com/office/drawing/2014/main" id="{9D776724-2B11-408D-8B02-C468D375AD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20136" y="764704"/>
              <a:ext cx="378992"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63" name="TextBox 57">
              <a:extLst>
                <a:ext uri="{FF2B5EF4-FFF2-40B4-BE49-F238E27FC236}">
                  <a16:creationId xmlns:a16="http://schemas.microsoft.com/office/drawing/2014/main" id="{ECEB0E8D-4D1F-4CF2-8C3F-BBDB1C390835}"/>
                </a:ext>
              </a:extLst>
            </p:cNvPr>
            <p:cNvSpPr txBox="1">
              <a:spLocks noChangeArrowheads="1"/>
            </p:cNvSpPr>
            <p:nvPr/>
          </p:nvSpPr>
          <p:spPr bwMode="auto">
            <a:xfrm>
              <a:off x="7176120" y="552872"/>
              <a:ext cx="4539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169</a:t>
              </a:r>
              <a:endParaRPr lang="zh-CN" altLang="en-US" sz="1400">
                <a:latin typeface="Times New Roman" panose="02020603050405020304" pitchFamily="18" charset="0"/>
                <a:cs typeface="Times New Roman" panose="02020603050405020304" pitchFamily="18" charset="0"/>
              </a:endParaRPr>
            </a:p>
          </p:txBody>
        </p:sp>
        <p:sp>
          <p:nvSpPr>
            <p:cNvPr id="43064" name="TextBox 58">
              <a:extLst>
                <a:ext uri="{FF2B5EF4-FFF2-40B4-BE49-F238E27FC236}">
                  <a16:creationId xmlns:a16="http://schemas.microsoft.com/office/drawing/2014/main" id="{11D40898-D95A-4B0B-B27A-699DA4409EE7}"/>
                </a:ext>
              </a:extLst>
            </p:cNvPr>
            <p:cNvSpPr txBox="1">
              <a:spLocks noChangeArrowheads="1"/>
            </p:cNvSpPr>
            <p:nvPr/>
          </p:nvSpPr>
          <p:spPr bwMode="auto">
            <a:xfrm>
              <a:off x="7320136" y="1340768"/>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51</a:t>
              </a:r>
              <a:endParaRPr lang="zh-CN" altLang="en-US" sz="1400">
                <a:latin typeface="Times New Roman" panose="02020603050405020304" pitchFamily="18" charset="0"/>
                <a:cs typeface="Times New Roman" panose="02020603050405020304" pitchFamily="18" charset="0"/>
              </a:endParaRPr>
            </a:p>
          </p:txBody>
        </p:sp>
        <p:sp>
          <p:nvSpPr>
            <p:cNvPr id="43065" name="TextBox 59">
              <a:extLst>
                <a:ext uri="{FF2B5EF4-FFF2-40B4-BE49-F238E27FC236}">
                  <a16:creationId xmlns:a16="http://schemas.microsoft.com/office/drawing/2014/main" id="{8187B161-D40F-4558-8D45-EBBA650B3C56}"/>
                </a:ext>
              </a:extLst>
            </p:cNvPr>
            <p:cNvSpPr txBox="1">
              <a:spLocks noChangeArrowheads="1"/>
            </p:cNvSpPr>
            <p:nvPr/>
          </p:nvSpPr>
          <p:spPr bwMode="auto">
            <a:xfrm>
              <a:off x="7519298" y="1367631"/>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67</a:t>
              </a:r>
              <a:endParaRPr lang="zh-CN" altLang="en-US" sz="1400">
                <a:latin typeface="Times New Roman" panose="02020603050405020304" pitchFamily="18" charset="0"/>
                <a:cs typeface="Times New Roman" panose="02020603050405020304" pitchFamily="18" charset="0"/>
              </a:endParaRPr>
            </a:p>
          </p:txBody>
        </p:sp>
      </p:grpSp>
      <p:grpSp>
        <p:nvGrpSpPr>
          <p:cNvPr id="43017" name="组合 65">
            <a:extLst>
              <a:ext uri="{FF2B5EF4-FFF2-40B4-BE49-F238E27FC236}">
                <a16:creationId xmlns:a16="http://schemas.microsoft.com/office/drawing/2014/main" id="{96EDFE14-511F-42FA-9FEA-FCAD4F45F2FC}"/>
              </a:ext>
            </a:extLst>
          </p:cNvPr>
          <p:cNvGrpSpPr>
            <a:grpSpLocks/>
          </p:cNvGrpSpPr>
          <p:nvPr/>
        </p:nvGrpSpPr>
        <p:grpSpPr bwMode="auto">
          <a:xfrm>
            <a:off x="7069138" y="2722563"/>
            <a:ext cx="717550" cy="1354137"/>
            <a:chOff x="7213506" y="2435051"/>
            <a:chExt cx="716602" cy="1353989"/>
          </a:xfrm>
        </p:grpSpPr>
        <p:pic>
          <p:nvPicPr>
            <p:cNvPr id="43058" name="Picture 15" descr="C:\Users\Administrator\Desktop\图片7.bmp">
              <a:extLst>
                <a:ext uri="{FF2B5EF4-FFF2-40B4-BE49-F238E27FC236}">
                  <a16:creationId xmlns:a16="http://schemas.microsoft.com/office/drawing/2014/main" id="{B35D4AD9-0BCE-4229-BFB6-EAFFB59AB9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0136" y="2636912"/>
              <a:ext cx="392278"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59" name="TextBox 62">
              <a:extLst>
                <a:ext uri="{FF2B5EF4-FFF2-40B4-BE49-F238E27FC236}">
                  <a16:creationId xmlns:a16="http://schemas.microsoft.com/office/drawing/2014/main" id="{873408DC-3EAF-4BBA-9E96-65C53E5012EA}"/>
                </a:ext>
              </a:extLst>
            </p:cNvPr>
            <p:cNvSpPr txBox="1">
              <a:spLocks noChangeArrowheads="1"/>
            </p:cNvSpPr>
            <p:nvPr/>
          </p:nvSpPr>
          <p:spPr bwMode="auto">
            <a:xfrm>
              <a:off x="7213506" y="2435051"/>
              <a:ext cx="4539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137</a:t>
              </a:r>
              <a:endParaRPr lang="zh-CN" altLang="en-US" sz="1400">
                <a:latin typeface="Times New Roman" panose="02020603050405020304" pitchFamily="18" charset="0"/>
                <a:cs typeface="Times New Roman" panose="02020603050405020304" pitchFamily="18" charset="0"/>
              </a:endParaRPr>
            </a:p>
          </p:txBody>
        </p:sp>
        <p:sp>
          <p:nvSpPr>
            <p:cNvPr id="43060" name="TextBox 63">
              <a:extLst>
                <a:ext uri="{FF2B5EF4-FFF2-40B4-BE49-F238E27FC236}">
                  <a16:creationId xmlns:a16="http://schemas.microsoft.com/office/drawing/2014/main" id="{0E8167EE-D387-4FBC-9193-9A78FFB13C66}"/>
                </a:ext>
              </a:extLst>
            </p:cNvPr>
            <p:cNvSpPr txBox="1">
              <a:spLocks noChangeArrowheads="1"/>
            </p:cNvSpPr>
            <p:nvPr/>
          </p:nvSpPr>
          <p:spPr bwMode="auto">
            <a:xfrm>
              <a:off x="7362582" y="3040707"/>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52</a:t>
              </a:r>
              <a:endParaRPr lang="zh-CN" altLang="en-US" sz="1400">
                <a:latin typeface="Times New Roman" panose="02020603050405020304" pitchFamily="18" charset="0"/>
                <a:cs typeface="Times New Roman" panose="02020603050405020304" pitchFamily="18" charset="0"/>
              </a:endParaRPr>
            </a:p>
          </p:txBody>
        </p:sp>
        <p:sp>
          <p:nvSpPr>
            <p:cNvPr id="43061" name="TextBox 64">
              <a:extLst>
                <a:ext uri="{FF2B5EF4-FFF2-40B4-BE49-F238E27FC236}">
                  <a16:creationId xmlns:a16="http://schemas.microsoft.com/office/drawing/2014/main" id="{6479C6FB-004F-47DA-B32D-E199AB38EFB7}"/>
                </a:ext>
              </a:extLst>
            </p:cNvPr>
            <p:cNvSpPr txBox="1">
              <a:spLocks noChangeArrowheads="1"/>
            </p:cNvSpPr>
            <p:nvPr/>
          </p:nvSpPr>
          <p:spPr bwMode="auto">
            <a:xfrm>
              <a:off x="7565906" y="3011115"/>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66</a:t>
              </a:r>
              <a:endParaRPr lang="zh-CN" altLang="en-US" sz="1400">
                <a:latin typeface="Times New Roman" panose="02020603050405020304" pitchFamily="18" charset="0"/>
                <a:cs typeface="Times New Roman" panose="02020603050405020304" pitchFamily="18" charset="0"/>
              </a:endParaRPr>
            </a:p>
          </p:txBody>
        </p:sp>
      </p:grpSp>
      <p:grpSp>
        <p:nvGrpSpPr>
          <p:cNvPr id="43018" name="组合 71">
            <a:extLst>
              <a:ext uri="{FF2B5EF4-FFF2-40B4-BE49-F238E27FC236}">
                <a16:creationId xmlns:a16="http://schemas.microsoft.com/office/drawing/2014/main" id="{13EED106-CCFA-42D5-9313-FAC4D69E6067}"/>
              </a:ext>
            </a:extLst>
          </p:cNvPr>
          <p:cNvGrpSpPr>
            <a:grpSpLocks/>
          </p:cNvGrpSpPr>
          <p:nvPr/>
        </p:nvGrpSpPr>
        <p:grpSpPr bwMode="auto">
          <a:xfrm>
            <a:off x="7116763" y="4292600"/>
            <a:ext cx="677862" cy="801688"/>
            <a:chOff x="7239620" y="3996556"/>
            <a:chExt cx="677634" cy="800595"/>
          </a:xfrm>
        </p:grpSpPr>
        <p:pic>
          <p:nvPicPr>
            <p:cNvPr id="43054" name="Picture 16" descr="C:\Users\Administrator\Desktop\图片8.bmp">
              <a:extLst>
                <a:ext uri="{FF2B5EF4-FFF2-40B4-BE49-F238E27FC236}">
                  <a16:creationId xmlns:a16="http://schemas.microsoft.com/office/drawing/2014/main" id="{DB8991E7-4BEE-4A1D-B267-BE940C7E1C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20136" y="4221088"/>
              <a:ext cx="389353" cy="57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55" name="TextBox 68">
              <a:extLst>
                <a:ext uri="{FF2B5EF4-FFF2-40B4-BE49-F238E27FC236}">
                  <a16:creationId xmlns:a16="http://schemas.microsoft.com/office/drawing/2014/main" id="{38E6DACF-5EED-43F8-8F7F-FD0A74364CCE}"/>
                </a:ext>
              </a:extLst>
            </p:cNvPr>
            <p:cNvSpPr txBox="1">
              <a:spLocks noChangeArrowheads="1"/>
            </p:cNvSpPr>
            <p:nvPr/>
          </p:nvSpPr>
          <p:spPr bwMode="auto">
            <a:xfrm>
              <a:off x="7239620" y="3996556"/>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64</a:t>
              </a:r>
              <a:endParaRPr lang="zh-CN" altLang="en-US" sz="1400">
                <a:latin typeface="Times New Roman" panose="02020603050405020304" pitchFamily="18" charset="0"/>
                <a:cs typeface="Times New Roman" panose="02020603050405020304" pitchFamily="18" charset="0"/>
              </a:endParaRPr>
            </a:p>
          </p:txBody>
        </p:sp>
        <p:sp>
          <p:nvSpPr>
            <p:cNvPr id="43056" name="TextBox 69">
              <a:extLst>
                <a:ext uri="{FF2B5EF4-FFF2-40B4-BE49-F238E27FC236}">
                  <a16:creationId xmlns:a16="http://schemas.microsoft.com/office/drawing/2014/main" id="{A0D4E5C1-C276-4C56-9035-BE0CD537E193}"/>
                </a:ext>
              </a:extLst>
            </p:cNvPr>
            <p:cNvSpPr txBox="1">
              <a:spLocks noChangeArrowheads="1"/>
            </p:cNvSpPr>
            <p:nvPr/>
          </p:nvSpPr>
          <p:spPr bwMode="auto">
            <a:xfrm>
              <a:off x="7345536" y="4221088"/>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32</a:t>
              </a:r>
              <a:endParaRPr lang="zh-CN" altLang="en-US" sz="1400">
                <a:latin typeface="Times New Roman" panose="02020603050405020304" pitchFamily="18" charset="0"/>
                <a:cs typeface="Times New Roman" panose="02020603050405020304" pitchFamily="18" charset="0"/>
              </a:endParaRPr>
            </a:p>
          </p:txBody>
        </p:sp>
        <p:sp>
          <p:nvSpPr>
            <p:cNvPr id="43057" name="TextBox 70">
              <a:extLst>
                <a:ext uri="{FF2B5EF4-FFF2-40B4-BE49-F238E27FC236}">
                  <a16:creationId xmlns:a16="http://schemas.microsoft.com/office/drawing/2014/main" id="{B70DECCF-3442-4508-9D96-BEFEEC9273D8}"/>
                </a:ext>
              </a:extLst>
            </p:cNvPr>
            <p:cNvSpPr txBox="1">
              <a:spLocks noChangeArrowheads="1"/>
            </p:cNvSpPr>
            <p:nvPr/>
          </p:nvSpPr>
          <p:spPr bwMode="auto">
            <a:xfrm>
              <a:off x="7553052" y="4242296"/>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33</a:t>
              </a:r>
              <a:endParaRPr lang="zh-CN" altLang="en-US" sz="1400">
                <a:latin typeface="Times New Roman" panose="02020603050405020304" pitchFamily="18" charset="0"/>
                <a:cs typeface="Times New Roman" panose="02020603050405020304" pitchFamily="18" charset="0"/>
              </a:endParaRPr>
            </a:p>
          </p:txBody>
        </p:sp>
      </p:grpSp>
      <p:grpSp>
        <p:nvGrpSpPr>
          <p:cNvPr id="43019" name="组合 76">
            <a:extLst>
              <a:ext uri="{FF2B5EF4-FFF2-40B4-BE49-F238E27FC236}">
                <a16:creationId xmlns:a16="http://schemas.microsoft.com/office/drawing/2014/main" id="{0E02269C-A520-4E7E-9D72-1414EDAC474E}"/>
              </a:ext>
            </a:extLst>
          </p:cNvPr>
          <p:cNvGrpSpPr>
            <a:grpSpLocks/>
          </p:cNvGrpSpPr>
          <p:nvPr/>
        </p:nvGrpSpPr>
        <p:grpSpPr bwMode="auto">
          <a:xfrm>
            <a:off x="7104063" y="5241925"/>
            <a:ext cx="746125" cy="563563"/>
            <a:chOff x="7294736" y="4953868"/>
            <a:chExt cx="745480" cy="563364"/>
          </a:xfrm>
        </p:grpSpPr>
        <p:pic>
          <p:nvPicPr>
            <p:cNvPr id="43050" name="Picture 17" descr="C:\Users\Administrator\Desktop\图片9.bmp">
              <a:extLst>
                <a:ext uri="{FF2B5EF4-FFF2-40B4-BE49-F238E27FC236}">
                  <a16:creationId xmlns:a16="http://schemas.microsoft.com/office/drawing/2014/main" id="{A72B4F4B-B9E9-4AC3-927E-1BB11F71189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2144" y="5157192"/>
              <a:ext cx="360040"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51" name="TextBox 73">
              <a:extLst>
                <a:ext uri="{FF2B5EF4-FFF2-40B4-BE49-F238E27FC236}">
                  <a16:creationId xmlns:a16="http://schemas.microsoft.com/office/drawing/2014/main" id="{3BBC6E57-0E65-43D3-993B-B7F62A88761F}"/>
                </a:ext>
              </a:extLst>
            </p:cNvPr>
            <p:cNvSpPr txBox="1">
              <a:spLocks noChangeArrowheads="1"/>
            </p:cNvSpPr>
            <p:nvPr/>
          </p:nvSpPr>
          <p:spPr bwMode="auto">
            <a:xfrm>
              <a:off x="7294736" y="4953868"/>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34</a:t>
              </a:r>
              <a:endParaRPr lang="zh-CN" altLang="en-US" sz="1400">
                <a:latin typeface="Times New Roman" panose="02020603050405020304" pitchFamily="18" charset="0"/>
                <a:cs typeface="Times New Roman" panose="02020603050405020304" pitchFamily="18" charset="0"/>
              </a:endParaRPr>
            </a:p>
          </p:txBody>
        </p:sp>
        <p:sp>
          <p:nvSpPr>
            <p:cNvPr id="43052" name="TextBox 74">
              <a:extLst>
                <a:ext uri="{FF2B5EF4-FFF2-40B4-BE49-F238E27FC236}">
                  <a16:creationId xmlns:a16="http://schemas.microsoft.com/office/drawing/2014/main" id="{04AB8E30-0601-4C9D-98B1-8BB6DE69CF5C}"/>
                </a:ext>
              </a:extLst>
            </p:cNvPr>
            <p:cNvSpPr txBox="1">
              <a:spLocks noChangeArrowheads="1"/>
            </p:cNvSpPr>
            <p:nvPr/>
          </p:nvSpPr>
          <p:spPr bwMode="auto">
            <a:xfrm>
              <a:off x="7476852" y="5013176"/>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26</a:t>
              </a:r>
              <a:endParaRPr lang="zh-CN" altLang="en-US" sz="1400">
                <a:latin typeface="Times New Roman" panose="02020603050405020304" pitchFamily="18" charset="0"/>
                <a:cs typeface="Times New Roman" panose="02020603050405020304" pitchFamily="18" charset="0"/>
              </a:endParaRPr>
            </a:p>
          </p:txBody>
        </p:sp>
        <p:sp>
          <p:nvSpPr>
            <p:cNvPr id="43053" name="TextBox 75">
              <a:extLst>
                <a:ext uri="{FF2B5EF4-FFF2-40B4-BE49-F238E27FC236}">
                  <a16:creationId xmlns:a16="http://schemas.microsoft.com/office/drawing/2014/main" id="{88D1E08B-1FBA-47EC-B277-70AE9AA12438}"/>
                </a:ext>
              </a:extLst>
            </p:cNvPr>
            <p:cNvSpPr txBox="1">
              <a:spLocks noChangeArrowheads="1"/>
            </p:cNvSpPr>
            <p:nvPr/>
          </p:nvSpPr>
          <p:spPr bwMode="auto">
            <a:xfrm>
              <a:off x="7676014" y="5017368"/>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26</a:t>
              </a:r>
              <a:endParaRPr lang="zh-CN" altLang="en-US" sz="1400">
                <a:latin typeface="Times New Roman" panose="02020603050405020304" pitchFamily="18" charset="0"/>
                <a:cs typeface="Times New Roman" panose="02020603050405020304" pitchFamily="18" charset="0"/>
              </a:endParaRPr>
            </a:p>
          </p:txBody>
        </p:sp>
      </p:grpSp>
      <p:grpSp>
        <p:nvGrpSpPr>
          <p:cNvPr id="43020" name="组合 82">
            <a:extLst>
              <a:ext uri="{FF2B5EF4-FFF2-40B4-BE49-F238E27FC236}">
                <a16:creationId xmlns:a16="http://schemas.microsoft.com/office/drawing/2014/main" id="{B298436C-BE87-4A74-9670-7DF7C92C7E62}"/>
              </a:ext>
            </a:extLst>
          </p:cNvPr>
          <p:cNvGrpSpPr>
            <a:grpSpLocks/>
          </p:cNvGrpSpPr>
          <p:nvPr/>
        </p:nvGrpSpPr>
        <p:grpSpPr bwMode="auto">
          <a:xfrm>
            <a:off x="7104063" y="5949950"/>
            <a:ext cx="715962" cy="574675"/>
            <a:chOff x="7320136" y="5661248"/>
            <a:chExt cx="715734" cy="576064"/>
          </a:xfrm>
        </p:grpSpPr>
        <p:pic>
          <p:nvPicPr>
            <p:cNvPr id="43046" name="Picture 18" descr="C:\Users\Administrator\Desktop\图片10.bmp">
              <a:extLst>
                <a:ext uri="{FF2B5EF4-FFF2-40B4-BE49-F238E27FC236}">
                  <a16:creationId xmlns:a16="http://schemas.microsoft.com/office/drawing/2014/main" id="{FF98186A-80DB-4FA5-8BBB-FE547FC04F4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64152" y="5877272"/>
              <a:ext cx="360040"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47" name="TextBox 78">
              <a:extLst>
                <a:ext uri="{FF2B5EF4-FFF2-40B4-BE49-F238E27FC236}">
                  <a16:creationId xmlns:a16="http://schemas.microsoft.com/office/drawing/2014/main" id="{0E2D24D9-E3FA-45BB-A243-A2382D333CB2}"/>
                </a:ext>
              </a:extLst>
            </p:cNvPr>
            <p:cNvSpPr txBox="1">
              <a:spLocks noChangeArrowheads="1"/>
            </p:cNvSpPr>
            <p:nvPr/>
          </p:nvSpPr>
          <p:spPr bwMode="auto">
            <a:xfrm>
              <a:off x="7320136" y="5661248"/>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34</a:t>
              </a:r>
              <a:endParaRPr lang="zh-CN" altLang="en-US" sz="1400">
                <a:latin typeface="Times New Roman" panose="02020603050405020304" pitchFamily="18" charset="0"/>
                <a:cs typeface="Times New Roman" panose="02020603050405020304" pitchFamily="18" charset="0"/>
              </a:endParaRPr>
            </a:p>
          </p:txBody>
        </p:sp>
        <p:sp>
          <p:nvSpPr>
            <p:cNvPr id="43048" name="TextBox 80">
              <a:extLst>
                <a:ext uri="{FF2B5EF4-FFF2-40B4-BE49-F238E27FC236}">
                  <a16:creationId xmlns:a16="http://schemas.microsoft.com/office/drawing/2014/main" id="{BF31664C-53EA-422B-847E-07BDF594BDED}"/>
                </a:ext>
              </a:extLst>
            </p:cNvPr>
            <p:cNvSpPr txBox="1">
              <a:spLocks noChangeArrowheads="1"/>
            </p:cNvSpPr>
            <p:nvPr/>
          </p:nvSpPr>
          <p:spPr bwMode="auto">
            <a:xfrm>
              <a:off x="7489552" y="5810919"/>
              <a:ext cx="4320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17</a:t>
              </a:r>
              <a:endParaRPr lang="zh-CN" altLang="en-US" sz="1400">
                <a:latin typeface="Times New Roman" panose="02020603050405020304" pitchFamily="18" charset="0"/>
                <a:cs typeface="Times New Roman" panose="02020603050405020304" pitchFamily="18" charset="0"/>
              </a:endParaRPr>
            </a:p>
          </p:txBody>
        </p:sp>
        <p:sp>
          <p:nvSpPr>
            <p:cNvPr id="43049" name="TextBox 81">
              <a:extLst>
                <a:ext uri="{FF2B5EF4-FFF2-40B4-BE49-F238E27FC236}">
                  <a16:creationId xmlns:a16="http://schemas.microsoft.com/office/drawing/2014/main" id="{009CFB93-9CE4-499B-98A7-961A690EEBF9}"/>
                </a:ext>
              </a:extLst>
            </p:cNvPr>
            <p:cNvSpPr txBox="1">
              <a:spLocks noChangeArrowheads="1"/>
            </p:cNvSpPr>
            <p:nvPr/>
          </p:nvSpPr>
          <p:spPr bwMode="auto">
            <a:xfrm>
              <a:off x="7671668" y="5794027"/>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latin typeface="Times New Roman" panose="02020603050405020304" pitchFamily="18" charset="0"/>
                  <a:cs typeface="Times New Roman" panose="02020603050405020304" pitchFamily="18" charset="0"/>
                </a:rPr>
                <a:t>17</a:t>
              </a:r>
              <a:endParaRPr lang="zh-CN" altLang="en-US" sz="1400">
                <a:latin typeface="Times New Roman" panose="02020603050405020304" pitchFamily="18" charset="0"/>
                <a:cs typeface="Times New Roman" panose="02020603050405020304" pitchFamily="18" charset="0"/>
              </a:endParaRPr>
            </a:p>
          </p:txBody>
        </p:sp>
      </p:grpSp>
      <p:sp>
        <p:nvSpPr>
          <p:cNvPr id="43021" name="矩形 89">
            <a:extLst>
              <a:ext uri="{FF2B5EF4-FFF2-40B4-BE49-F238E27FC236}">
                <a16:creationId xmlns:a16="http://schemas.microsoft.com/office/drawing/2014/main" id="{CDC072F5-579F-405C-B093-B77CE354E203}"/>
              </a:ext>
            </a:extLst>
          </p:cNvPr>
          <p:cNvSpPr>
            <a:spLocks noChangeArrowheads="1"/>
          </p:cNvSpPr>
          <p:nvPr/>
        </p:nvSpPr>
        <p:spPr bwMode="auto">
          <a:xfrm>
            <a:off x="9048750" y="333375"/>
            <a:ext cx="2513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dirty="0"/>
              <a:t>Electricity costs per m</a:t>
            </a:r>
            <a:r>
              <a:rPr lang="en-US" altLang="zh-CN" baseline="30000" dirty="0"/>
              <a:t>2</a:t>
            </a:r>
          </a:p>
          <a:p>
            <a:pPr algn="ctr" eaLnBrk="1" hangingPunct="1"/>
            <a:r>
              <a:rPr lang="en-US" altLang="zh-CN" dirty="0"/>
              <a:t>(yuan)</a:t>
            </a:r>
            <a:endParaRPr lang="zh-CN" altLang="en-US" dirty="0"/>
          </a:p>
        </p:txBody>
      </p:sp>
      <p:grpSp>
        <p:nvGrpSpPr>
          <p:cNvPr id="43022" name="组合 108">
            <a:extLst>
              <a:ext uri="{FF2B5EF4-FFF2-40B4-BE49-F238E27FC236}">
                <a16:creationId xmlns:a16="http://schemas.microsoft.com/office/drawing/2014/main" id="{83A17ED8-5C5A-4333-BF5B-FB896BD8C8B9}"/>
              </a:ext>
            </a:extLst>
          </p:cNvPr>
          <p:cNvGrpSpPr>
            <a:grpSpLocks/>
          </p:cNvGrpSpPr>
          <p:nvPr/>
        </p:nvGrpSpPr>
        <p:grpSpPr bwMode="auto">
          <a:xfrm>
            <a:off x="192088" y="1052513"/>
            <a:ext cx="6840537" cy="4464050"/>
            <a:chOff x="119336" y="1052736"/>
            <a:chExt cx="6840760" cy="4463191"/>
          </a:xfrm>
        </p:grpSpPr>
        <p:grpSp>
          <p:nvGrpSpPr>
            <p:cNvPr id="43034" name="组合 8">
              <a:extLst>
                <a:ext uri="{FF2B5EF4-FFF2-40B4-BE49-F238E27FC236}">
                  <a16:creationId xmlns:a16="http://schemas.microsoft.com/office/drawing/2014/main" id="{9C8774E7-09AF-4CEA-A7D6-4D16D33D78E6}"/>
                </a:ext>
              </a:extLst>
            </p:cNvPr>
            <p:cNvGrpSpPr>
              <a:grpSpLocks/>
            </p:cNvGrpSpPr>
            <p:nvPr/>
          </p:nvGrpSpPr>
          <p:grpSpPr bwMode="auto">
            <a:xfrm>
              <a:off x="335360" y="1052736"/>
              <a:ext cx="6624736" cy="4463191"/>
              <a:chOff x="479376" y="1268760"/>
              <a:chExt cx="6624736" cy="4463191"/>
            </a:xfrm>
          </p:grpSpPr>
          <p:pic>
            <p:nvPicPr>
              <p:cNvPr id="43040" name="图片 9" descr="地图.jpg">
                <a:extLst>
                  <a:ext uri="{FF2B5EF4-FFF2-40B4-BE49-F238E27FC236}">
                    <a16:creationId xmlns:a16="http://schemas.microsoft.com/office/drawing/2014/main" id="{D4A9CBE8-75FA-4E0A-A01B-8FEEB5B712D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79376" y="1268760"/>
                <a:ext cx="6624736" cy="446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41" name="TextBox 10">
                <a:extLst>
                  <a:ext uri="{FF2B5EF4-FFF2-40B4-BE49-F238E27FC236}">
                    <a16:creationId xmlns:a16="http://schemas.microsoft.com/office/drawing/2014/main" id="{DA59FEE8-6E59-4926-A589-F669A6392026}"/>
                  </a:ext>
                </a:extLst>
              </p:cNvPr>
              <p:cNvSpPr txBox="1">
                <a:spLocks noChangeArrowheads="1"/>
              </p:cNvSpPr>
              <p:nvPr/>
            </p:nvSpPr>
            <p:spPr bwMode="auto">
              <a:xfrm>
                <a:off x="5087888" y="2132856"/>
                <a:ext cx="8242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Harbin</a:t>
                </a:r>
                <a:endParaRPr lang="zh-CN" altLang="en-US" sz="1600" b="1">
                  <a:solidFill>
                    <a:srgbClr val="FF0000"/>
                  </a:solidFill>
                  <a:latin typeface="Times New Roman" panose="02020603050405020304" pitchFamily="18" charset="0"/>
                  <a:cs typeface="Times New Roman" panose="02020603050405020304" pitchFamily="18" charset="0"/>
                </a:endParaRPr>
              </a:p>
            </p:txBody>
          </p:sp>
          <p:sp>
            <p:nvSpPr>
              <p:cNvPr id="43042" name="矩形 11">
                <a:extLst>
                  <a:ext uri="{FF2B5EF4-FFF2-40B4-BE49-F238E27FC236}">
                    <a16:creationId xmlns:a16="http://schemas.microsoft.com/office/drawing/2014/main" id="{A656AE2D-6AC1-460D-B408-6E83C5E5903F}"/>
                  </a:ext>
                </a:extLst>
              </p:cNvPr>
              <p:cNvSpPr>
                <a:spLocks noChangeArrowheads="1"/>
              </p:cNvSpPr>
              <p:nvPr/>
            </p:nvSpPr>
            <p:spPr bwMode="auto">
              <a:xfrm>
                <a:off x="4295800" y="2924944"/>
                <a:ext cx="8130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Beijing</a:t>
                </a:r>
                <a:endParaRPr lang="zh-CN" altLang="en-US" sz="1600" b="1">
                  <a:solidFill>
                    <a:srgbClr val="FF0000"/>
                  </a:solidFill>
                  <a:latin typeface="Times New Roman" panose="02020603050405020304" pitchFamily="18" charset="0"/>
                  <a:cs typeface="Times New Roman" panose="02020603050405020304" pitchFamily="18" charset="0"/>
                </a:endParaRPr>
              </a:p>
            </p:txBody>
          </p:sp>
          <p:sp>
            <p:nvSpPr>
              <p:cNvPr id="43043" name="矩形 12">
                <a:extLst>
                  <a:ext uri="{FF2B5EF4-FFF2-40B4-BE49-F238E27FC236}">
                    <a16:creationId xmlns:a16="http://schemas.microsoft.com/office/drawing/2014/main" id="{D4594B19-4852-4757-9866-E85AD2038CDA}"/>
                  </a:ext>
                </a:extLst>
              </p:cNvPr>
              <p:cNvSpPr>
                <a:spLocks noChangeArrowheads="1"/>
              </p:cNvSpPr>
              <p:nvPr/>
            </p:nvSpPr>
            <p:spPr bwMode="auto">
              <a:xfrm>
                <a:off x="3935760" y="3573016"/>
                <a:ext cx="11641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Zhengzhou</a:t>
                </a:r>
                <a:endParaRPr lang="zh-CN" altLang="en-US" sz="1600" b="1">
                  <a:solidFill>
                    <a:srgbClr val="FF0000"/>
                  </a:solidFill>
                  <a:latin typeface="Times New Roman" panose="02020603050405020304" pitchFamily="18" charset="0"/>
                  <a:cs typeface="Times New Roman" panose="02020603050405020304" pitchFamily="18" charset="0"/>
                </a:endParaRPr>
              </a:p>
            </p:txBody>
          </p:sp>
          <p:sp>
            <p:nvSpPr>
              <p:cNvPr id="43044" name="矩形 13">
                <a:extLst>
                  <a:ext uri="{FF2B5EF4-FFF2-40B4-BE49-F238E27FC236}">
                    <a16:creationId xmlns:a16="http://schemas.microsoft.com/office/drawing/2014/main" id="{6BDB69D5-6B8A-412A-A902-C71CA1D59EAB}"/>
                  </a:ext>
                </a:extLst>
              </p:cNvPr>
              <p:cNvSpPr>
                <a:spLocks noChangeArrowheads="1"/>
              </p:cNvSpPr>
              <p:nvPr/>
            </p:nvSpPr>
            <p:spPr bwMode="auto">
              <a:xfrm>
                <a:off x="4871864" y="3861048"/>
                <a:ext cx="8915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Nanjing</a:t>
                </a:r>
                <a:endParaRPr lang="zh-CN" altLang="en-US" sz="1600" b="1">
                  <a:solidFill>
                    <a:srgbClr val="FF0000"/>
                  </a:solidFill>
                  <a:latin typeface="Times New Roman" panose="02020603050405020304" pitchFamily="18" charset="0"/>
                  <a:cs typeface="Times New Roman" panose="02020603050405020304" pitchFamily="18" charset="0"/>
                </a:endParaRPr>
              </a:p>
            </p:txBody>
          </p:sp>
          <p:sp>
            <p:nvSpPr>
              <p:cNvPr id="43045" name="矩形 14">
                <a:extLst>
                  <a:ext uri="{FF2B5EF4-FFF2-40B4-BE49-F238E27FC236}">
                    <a16:creationId xmlns:a16="http://schemas.microsoft.com/office/drawing/2014/main" id="{70567125-8179-4FED-8320-C84A5465645F}"/>
                  </a:ext>
                </a:extLst>
              </p:cNvPr>
              <p:cNvSpPr>
                <a:spLocks noChangeArrowheads="1"/>
              </p:cNvSpPr>
              <p:nvPr/>
            </p:nvSpPr>
            <p:spPr bwMode="auto">
              <a:xfrm>
                <a:off x="4007768" y="4077072"/>
                <a:ext cx="8301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Wuhan</a:t>
                </a:r>
                <a:endParaRPr lang="zh-CN" altLang="en-US" sz="1600" b="1">
                  <a:solidFill>
                    <a:srgbClr val="FF0000"/>
                  </a:solidFill>
                  <a:latin typeface="Times New Roman" panose="02020603050405020304" pitchFamily="18" charset="0"/>
                  <a:cs typeface="Times New Roman" panose="02020603050405020304" pitchFamily="18" charset="0"/>
                </a:endParaRPr>
              </a:p>
            </p:txBody>
          </p:sp>
        </p:grpSp>
        <p:sp>
          <p:nvSpPr>
            <p:cNvPr id="43035" name="矩形 102">
              <a:extLst>
                <a:ext uri="{FF2B5EF4-FFF2-40B4-BE49-F238E27FC236}">
                  <a16:creationId xmlns:a16="http://schemas.microsoft.com/office/drawing/2014/main" id="{CE9C1D93-CEA5-4834-ADC5-96D31522F9B1}"/>
                </a:ext>
              </a:extLst>
            </p:cNvPr>
            <p:cNvSpPr>
              <a:spLocks noChangeArrowheads="1"/>
            </p:cNvSpPr>
            <p:nvPr/>
          </p:nvSpPr>
          <p:spPr bwMode="auto">
            <a:xfrm>
              <a:off x="125610" y="1538208"/>
              <a:ext cx="654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45ºN</a:t>
              </a:r>
              <a:endParaRPr lang="zh-CN" altLang="en-US">
                <a:latin typeface="Times New Roman" panose="02020603050405020304" pitchFamily="18" charset="0"/>
                <a:cs typeface="Times New Roman" panose="02020603050405020304" pitchFamily="18" charset="0"/>
              </a:endParaRPr>
            </a:p>
          </p:txBody>
        </p:sp>
        <p:sp>
          <p:nvSpPr>
            <p:cNvPr id="43036" name="矩形 103">
              <a:extLst>
                <a:ext uri="{FF2B5EF4-FFF2-40B4-BE49-F238E27FC236}">
                  <a16:creationId xmlns:a16="http://schemas.microsoft.com/office/drawing/2014/main" id="{BC300770-07D1-44CA-9D64-26330AF93D01}"/>
                </a:ext>
              </a:extLst>
            </p:cNvPr>
            <p:cNvSpPr>
              <a:spLocks noChangeArrowheads="1"/>
            </p:cNvSpPr>
            <p:nvPr/>
          </p:nvSpPr>
          <p:spPr bwMode="auto">
            <a:xfrm>
              <a:off x="125610" y="3347700"/>
              <a:ext cx="654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30ºN</a:t>
              </a:r>
              <a:endParaRPr lang="zh-CN" altLang="en-US">
                <a:latin typeface="Times New Roman" panose="02020603050405020304" pitchFamily="18" charset="0"/>
                <a:cs typeface="Times New Roman" panose="02020603050405020304" pitchFamily="18" charset="0"/>
              </a:endParaRPr>
            </a:p>
          </p:txBody>
        </p:sp>
        <p:sp>
          <p:nvSpPr>
            <p:cNvPr id="43037" name="矩形 104">
              <a:extLst>
                <a:ext uri="{FF2B5EF4-FFF2-40B4-BE49-F238E27FC236}">
                  <a16:creationId xmlns:a16="http://schemas.microsoft.com/office/drawing/2014/main" id="{A33E94DE-FADF-4538-8AA5-2EC03D8D43D6}"/>
                </a:ext>
              </a:extLst>
            </p:cNvPr>
            <p:cNvSpPr>
              <a:spLocks noChangeArrowheads="1"/>
            </p:cNvSpPr>
            <p:nvPr/>
          </p:nvSpPr>
          <p:spPr bwMode="auto">
            <a:xfrm>
              <a:off x="125610" y="2771636"/>
              <a:ext cx="654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35ºN</a:t>
              </a:r>
              <a:endParaRPr lang="zh-CN" altLang="en-US">
                <a:latin typeface="Times New Roman" panose="02020603050405020304" pitchFamily="18" charset="0"/>
                <a:cs typeface="Times New Roman" panose="02020603050405020304" pitchFamily="18" charset="0"/>
              </a:endParaRPr>
            </a:p>
          </p:txBody>
        </p:sp>
        <p:sp>
          <p:nvSpPr>
            <p:cNvPr id="43038" name="矩形 105">
              <a:extLst>
                <a:ext uri="{FF2B5EF4-FFF2-40B4-BE49-F238E27FC236}">
                  <a16:creationId xmlns:a16="http://schemas.microsoft.com/office/drawing/2014/main" id="{EBCCF037-D747-4663-BF09-E7BCB9E2474A}"/>
                </a:ext>
              </a:extLst>
            </p:cNvPr>
            <p:cNvSpPr>
              <a:spLocks noChangeArrowheads="1"/>
            </p:cNvSpPr>
            <p:nvPr/>
          </p:nvSpPr>
          <p:spPr bwMode="auto">
            <a:xfrm>
              <a:off x="125610" y="3923764"/>
              <a:ext cx="654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25ºN</a:t>
              </a:r>
              <a:endParaRPr lang="zh-CN" altLang="en-US">
                <a:latin typeface="Times New Roman" panose="02020603050405020304" pitchFamily="18" charset="0"/>
                <a:cs typeface="Times New Roman" panose="02020603050405020304" pitchFamily="18" charset="0"/>
              </a:endParaRPr>
            </a:p>
          </p:txBody>
        </p:sp>
        <p:sp>
          <p:nvSpPr>
            <p:cNvPr id="43039" name="矩形 106">
              <a:extLst>
                <a:ext uri="{FF2B5EF4-FFF2-40B4-BE49-F238E27FC236}">
                  <a16:creationId xmlns:a16="http://schemas.microsoft.com/office/drawing/2014/main" id="{70E91E98-05B4-43A1-8CE5-D818191831AC}"/>
                </a:ext>
              </a:extLst>
            </p:cNvPr>
            <p:cNvSpPr>
              <a:spLocks noChangeArrowheads="1"/>
            </p:cNvSpPr>
            <p:nvPr/>
          </p:nvSpPr>
          <p:spPr bwMode="auto">
            <a:xfrm>
              <a:off x="119336" y="2186280"/>
              <a:ext cx="654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40ºN</a:t>
              </a:r>
              <a:endParaRPr lang="zh-CN" altLang="en-US">
                <a:latin typeface="Times New Roman" panose="02020603050405020304" pitchFamily="18" charset="0"/>
                <a:cs typeface="Times New Roman" panose="02020603050405020304" pitchFamily="18" charset="0"/>
              </a:endParaRPr>
            </a:p>
          </p:txBody>
        </p:sp>
      </p:grpSp>
      <p:cxnSp>
        <p:nvCxnSpPr>
          <p:cNvPr id="91" name="直接箭头连接符 90">
            <a:extLst>
              <a:ext uri="{FF2B5EF4-FFF2-40B4-BE49-F238E27FC236}">
                <a16:creationId xmlns:a16="http://schemas.microsoft.com/office/drawing/2014/main" id="{DF71075A-7C66-41C1-B325-D414E4C366D0}"/>
              </a:ext>
            </a:extLst>
          </p:cNvPr>
          <p:cNvCxnSpPr/>
          <p:nvPr/>
        </p:nvCxnSpPr>
        <p:spPr>
          <a:xfrm flipV="1">
            <a:off x="5735638" y="1916113"/>
            <a:ext cx="1081087" cy="269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3" name="直接箭头连接符 92">
            <a:extLst>
              <a:ext uri="{FF2B5EF4-FFF2-40B4-BE49-F238E27FC236}">
                <a16:creationId xmlns:a16="http://schemas.microsoft.com/office/drawing/2014/main" id="{631A4529-252B-4637-8475-58F8E5B90680}"/>
              </a:ext>
            </a:extLst>
          </p:cNvPr>
          <p:cNvCxnSpPr/>
          <p:nvPr/>
        </p:nvCxnSpPr>
        <p:spPr>
          <a:xfrm>
            <a:off x="4943475" y="2879725"/>
            <a:ext cx="1873250" cy="4778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5" name="直接箭头连接符 94">
            <a:extLst>
              <a:ext uri="{FF2B5EF4-FFF2-40B4-BE49-F238E27FC236}">
                <a16:creationId xmlns:a16="http://schemas.microsoft.com/office/drawing/2014/main" id="{CE202324-E045-4AD2-9532-9BF39716B67D}"/>
              </a:ext>
            </a:extLst>
          </p:cNvPr>
          <p:cNvCxnSpPr/>
          <p:nvPr/>
        </p:nvCxnSpPr>
        <p:spPr>
          <a:xfrm>
            <a:off x="4943475" y="3500438"/>
            <a:ext cx="1873250" cy="8651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7" name="直接箭头连接符 96">
            <a:extLst>
              <a:ext uri="{FF2B5EF4-FFF2-40B4-BE49-F238E27FC236}">
                <a16:creationId xmlns:a16="http://schemas.microsoft.com/office/drawing/2014/main" id="{0453E16B-E21D-461E-BA89-23750EF73D3E}"/>
              </a:ext>
            </a:extLst>
          </p:cNvPr>
          <p:cNvCxnSpPr/>
          <p:nvPr/>
        </p:nvCxnSpPr>
        <p:spPr>
          <a:xfrm>
            <a:off x="5159375" y="4005263"/>
            <a:ext cx="1657350" cy="1295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9" name="直接箭头连接符 98">
            <a:extLst>
              <a:ext uri="{FF2B5EF4-FFF2-40B4-BE49-F238E27FC236}">
                <a16:creationId xmlns:a16="http://schemas.microsoft.com/office/drawing/2014/main" id="{5AA47196-A7C1-4275-80C1-1EC5CC23F042}"/>
              </a:ext>
            </a:extLst>
          </p:cNvPr>
          <p:cNvCxnSpPr/>
          <p:nvPr/>
        </p:nvCxnSpPr>
        <p:spPr>
          <a:xfrm>
            <a:off x="4583113" y="4221163"/>
            <a:ext cx="2233612" cy="19446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3028" name="组合 87">
            <a:extLst>
              <a:ext uri="{FF2B5EF4-FFF2-40B4-BE49-F238E27FC236}">
                <a16:creationId xmlns:a16="http://schemas.microsoft.com/office/drawing/2014/main" id="{69CE7576-F725-4229-87CD-1DCEAA44AE34}"/>
              </a:ext>
            </a:extLst>
          </p:cNvPr>
          <p:cNvGrpSpPr>
            <a:grpSpLocks/>
          </p:cNvGrpSpPr>
          <p:nvPr/>
        </p:nvGrpSpPr>
        <p:grpSpPr bwMode="auto">
          <a:xfrm>
            <a:off x="7692757" y="1660182"/>
            <a:ext cx="2459793" cy="986742"/>
            <a:chOff x="1919536" y="5373216"/>
            <a:chExt cx="2460304" cy="986565"/>
          </a:xfrm>
        </p:grpSpPr>
        <p:pic>
          <p:nvPicPr>
            <p:cNvPr id="43030" name="图片 135">
              <a:extLst>
                <a:ext uri="{FF2B5EF4-FFF2-40B4-BE49-F238E27FC236}">
                  <a16:creationId xmlns:a16="http://schemas.microsoft.com/office/drawing/2014/main" id="{A5228449-F9F2-4889-9BDC-1991D287E19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60606" t="23808" r="32945" b="59601"/>
            <a:stretch>
              <a:fillRect/>
            </a:stretch>
          </p:blipFill>
          <p:spPr bwMode="auto">
            <a:xfrm>
              <a:off x="1919536" y="5445224"/>
              <a:ext cx="504056" cy="90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1" name="TextBox 84">
              <a:extLst>
                <a:ext uri="{FF2B5EF4-FFF2-40B4-BE49-F238E27FC236}">
                  <a16:creationId xmlns:a16="http://schemas.microsoft.com/office/drawing/2014/main" id="{A7F4A798-5E50-4EAB-A43F-058D7BB942E7}"/>
                </a:ext>
              </a:extLst>
            </p:cNvPr>
            <p:cNvSpPr txBox="1">
              <a:spLocks noChangeArrowheads="1"/>
            </p:cNvSpPr>
            <p:nvPr/>
          </p:nvSpPr>
          <p:spPr bwMode="auto">
            <a:xfrm>
              <a:off x="2495600" y="5373216"/>
              <a:ext cx="1449737" cy="33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dirty="0"/>
                <a:t>Air source HP</a:t>
              </a:r>
              <a:endParaRPr lang="zh-CN" altLang="en-US" sz="1600" dirty="0"/>
            </a:p>
          </p:txBody>
        </p:sp>
        <p:sp>
          <p:nvSpPr>
            <p:cNvPr id="43032" name="TextBox 85">
              <a:extLst>
                <a:ext uri="{FF2B5EF4-FFF2-40B4-BE49-F238E27FC236}">
                  <a16:creationId xmlns:a16="http://schemas.microsoft.com/office/drawing/2014/main" id="{C67FBC51-140F-4678-ABEA-3EF1A3103DD7}"/>
                </a:ext>
              </a:extLst>
            </p:cNvPr>
            <p:cNvSpPr txBox="1">
              <a:spLocks noChangeArrowheads="1"/>
            </p:cNvSpPr>
            <p:nvPr/>
          </p:nvSpPr>
          <p:spPr bwMode="auto">
            <a:xfrm>
              <a:off x="2495600" y="5711264"/>
              <a:ext cx="1884240" cy="33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dirty="0"/>
                <a:t>Ground source HP</a:t>
              </a:r>
              <a:endParaRPr lang="zh-CN" altLang="en-US" sz="1600" dirty="0"/>
            </a:p>
          </p:txBody>
        </p:sp>
        <p:sp>
          <p:nvSpPr>
            <p:cNvPr id="43033" name="TextBox 86">
              <a:extLst>
                <a:ext uri="{FF2B5EF4-FFF2-40B4-BE49-F238E27FC236}">
                  <a16:creationId xmlns:a16="http://schemas.microsoft.com/office/drawing/2014/main" id="{B8BD06DE-C1ED-4F33-813F-A22DD812DD92}"/>
                </a:ext>
              </a:extLst>
            </p:cNvPr>
            <p:cNvSpPr txBox="1">
              <a:spLocks noChangeArrowheads="1"/>
            </p:cNvSpPr>
            <p:nvPr/>
          </p:nvSpPr>
          <p:spPr bwMode="auto">
            <a:xfrm>
              <a:off x="2495600" y="6021288"/>
              <a:ext cx="1097003" cy="33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dirty="0"/>
                <a:t>Latent HP</a:t>
              </a:r>
              <a:endParaRPr lang="zh-CN" altLang="en-US" sz="1600" dirty="0"/>
            </a:p>
          </p:txBody>
        </p:sp>
      </p:grpSp>
      <p:sp>
        <p:nvSpPr>
          <p:cNvPr id="43029" name="矩形 88">
            <a:extLst>
              <a:ext uri="{FF2B5EF4-FFF2-40B4-BE49-F238E27FC236}">
                <a16:creationId xmlns:a16="http://schemas.microsoft.com/office/drawing/2014/main" id="{FCEB4CCA-96D8-4D65-9BD4-3E9143BDA913}"/>
              </a:ext>
            </a:extLst>
          </p:cNvPr>
          <p:cNvSpPr>
            <a:spLocks noChangeArrowheads="1"/>
          </p:cNvSpPr>
          <p:nvPr/>
        </p:nvSpPr>
        <p:spPr bwMode="auto">
          <a:xfrm>
            <a:off x="5735638" y="260350"/>
            <a:ext cx="30972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dirty="0"/>
              <a:t>Total electricity costs during heating period</a:t>
            </a:r>
          </a:p>
          <a:p>
            <a:pPr algn="ctr" eaLnBrk="1" hangingPunct="1"/>
            <a:r>
              <a:rPr lang="en-US" altLang="zh-CN" dirty="0"/>
              <a:t>(X10000 yuan)</a:t>
            </a:r>
            <a:endParaRPr lang="zh-CN" altLang="en-US" dirty="0"/>
          </a:p>
        </p:txBody>
      </p:sp>
      <p:sp>
        <p:nvSpPr>
          <p:cNvPr id="2" name="矩形 1">
            <a:extLst>
              <a:ext uri="{FF2B5EF4-FFF2-40B4-BE49-F238E27FC236}">
                <a16:creationId xmlns:a16="http://schemas.microsoft.com/office/drawing/2014/main" id="{A117E3D4-6181-49BC-9965-DCC901BECC4F}"/>
              </a:ext>
            </a:extLst>
          </p:cNvPr>
          <p:cNvSpPr/>
          <p:nvPr/>
        </p:nvSpPr>
        <p:spPr>
          <a:xfrm>
            <a:off x="540120" y="5943430"/>
            <a:ext cx="2475999" cy="369332"/>
          </a:xfrm>
          <a:prstGeom prst="rect">
            <a:avLst/>
          </a:prstGeom>
        </p:spPr>
        <p:txBody>
          <a:bodyPr wrap="none">
            <a:spAutoFit/>
          </a:bodyPr>
          <a:lstStyle/>
          <a:p>
            <a:r>
              <a:rPr lang="en-US" altLang="zh-CN" b="1" dirty="0">
                <a:solidFill>
                  <a:srgbClr val="0000FF"/>
                </a:solidFill>
                <a:latin typeface="Times New Roman" panose="02020603050405020304" pitchFamily="18" charset="0"/>
                <a:cs typeface="Times New Roman" panose="02020603050405020304" pitchFamily="18" charset="0"/>
              </a:rPr>
              <a:t>1000kW heating ability</a:t>
            </a:r>
            <a:endParaRPr lang="zh-CN" altLang="en-US" b="1" dirty="0">
              <a:solidFill>
                <a:srgbClr val="0000FF"/>
              </a:solidFill>
            </a:endParaRPr>
          </a:p>
        </p:txBody>
      </p:sp>
    </p:spTree>
    <p:custDataLst>
      <p:tags r:id="rId1"/>
    </p:custData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8162F6C-8CE9-43CB-B74E-573583193946}"/>
              </a:ext>
            </a:extLst>
          </p:cNvPr>
          <p:cNvSpPr txBox="1"/>
          <p:nvPr>
            <p:custDataLst>
              <p:tags r:id="rId2"/>
            </p:custDataLst>
          </p:nvPr>
        </p:nvSpPr>
        <p:spPr>
          <a:xfrm>
            <a:off x="642938" y="568325"/>
            <a:ext cx="10782300" cy="514350"/>
          </a:xfrm>
          <a:prstGeom prst="rect">
            <a:avLst/>
          </a:prstGeom>
          <a:noFill/>
        </p:spPr>
        <p:txBody>
          <a:bodyPr/>
          <a:lstStyle/>
          <a:p>
            <a:pPr>
              <a:lnSpc>
                <a:spcPct val="125000"/>
              </a:lnSpc>
              <a:defRPr/>
            </a:pPr>
            <a:r>
              <a:rPr lang="en-US" altLang="zh-CN" sz="2400" b="1" noProof="1">
                <a:solidFill>
                  <a:srgbClr val="FF0000"/>
                </a:solidFill>
                <a:latin typeface="+mn-lt"/>
                <a:cs typeface="Times New Roman" pitchFamily="18" charset="0"/>
              </a:rPr>
              <a:t>The i</a:t>
            </a:r>
            <a:r>
              <a:rPr lang="en-US" altLang="zh-CN" sz="2400" b="1" noProof="1">
                <a:solidFill>
                  <a:srgbClr val="FF0000"/>
                </a:solidFill>
                <a:cs typeface="Times New Roman" pitchFamily="18" charset="0"/>
              </a:rPr>
              <a:t>nitial cost</a:t>
            </a:r>
            <a:r>
              <a:rPr lang="en-US" altLang="zh-CN" sz="2400" b="1" noProof="1">
                <a:solidFill>
                  <a:srgbClr val="FF0000"/>
                </a:solidFill>
                <a:latin typeface="+mn-lt"/>
                <a:cs typeface="Times New Roman" pitchFamily="18" charset="0"/>
              </a:rPr>
              <a:t> recovery period of Latent Heat Pump (Comparing with Air source HP) </a:t>
            </a:r>
            <a:endParaRPr lang="zh-CN" altLang="zh-CN" sz="2400" b="1" noProof="1">
              <a:solidFill>
                <a:srgbClr val="FF0000"/>
              </a:solidFill>
              <a:latin typeface="+mn-lt"/>
              <a:cs typeface="Times New Roman" pitchFamily="18" charset="0"/>
            </a:endParaRPr>
          </a:p>
        </p:txBody>
      </p:sp>
      <p:grpSp>
        <p:nvGrpSpPr>
          <p:cNvPr id="44035" name="组合 17">
            <a:extLst>
              <a:ext uri="{FF2B5EF4-FFF2-40B4-BE49-F238E27FC236}">
                <a16:creationId xmlns:a16="http://schemas.microsoft.com/office/drawing/2014/main" id="{A5688573-2008-4E3E-9605-AB540EB83516}"/>
              </a:ext>
            </a:extLst>
          </p:cNvPr>
          <p:cNvGrpSpPr>
            <a:grpSpLocks/>
          </p:cNvGrpSpPr>
          <p:nvPr/>
        </p:nvGrpSpPr>
        <p:grpSpPr bwMode="auto">
          <a:xfrm>
            <a:off x="407988" y="1484313"/>
            <a:ext cx="6983412" cy="4464050"/>
            <a:chOff x="119336" y="1340768"/>
            <a:chExt cx="6984776" cy="4463191"/>
          </a:xfrm>
        </p:grpSpPr>
        <p:grpSp>
          <p:nvGrpSpPr>
            <p:cNvPr id="44055" name="组合 5">
              <a:extLst>
                <a:ext uri="{FF2B5EF4-FFF2-40B4-BE49-F238E27FC236}">
                  <a16:creationId xmlns:a16="http://schemas.microsoft.com/office/drawing/2014/main" id="{A60AA2F1-E013-4E03-9EE7-AAE63233BD37}"/>
                </a:ext>
              </a:extLst>
            </p:cNvPr>
            <p:cNvGrpSpPr>
              <a:grpSpLocks/>
            </p:cNvGrpSpPr>
            <p:nvPr/>
          </p:nvGrpSpPr>
          <p:grpSpPr bwMode="auto">
            <a:xfrm>
              <a:off x="479376" y="1340768"/>
              <a:ext cx="6624736" cy="4463191"/>
              <a:chOff x="479376" y="1268760"/>
              <a:chExt cx="6624736" cy="4463191"/>
            </a:xfrm>
          </p:grpSpPr>
          <p:pic>
            <p:nvPicPr>
              <p:cNvPr id="44061" name="图片 6" descr="地图.jpg">
                <a:extLst>
                  <a:ext uri="{FF2B5EF4-FFF2-40B4-BE49-F238E27FC236}">
                    <a16:creationId xmlns:a16="http://schemas.microsoft.com/office/drawing/2014/main" id="{B6C1E59B-74B6-4582-8BD5-2A59EEDA58C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376" y="1268760"/>
                <a:ext cx="6624736" cy="446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62" name="TextBox 7">
                <a:extLst>
                  <a:ext uri="{FF2B5EF4-FFF2-40B4-BE49-F238E27FC236}">
                    <a16:creationId xmlns:a16="http://schemas.microsoft.com/office/drawing/2014/main" id="{681460CF-41D7-4EAD-8DC7-B2B758046E34}"/>
                  </a:ext>
                </a:extLst>
              </p:cNvPr>
              <p:cNvSpPr txBox="1">
                <a:spLocks noChangeArrowheads="1"/>
              </p:cNvSpPr>
              <p:nvPr/>
            </p:nvSpPr>
            <p:spPr bwMode="auto">
              <a:xfrm>
                <a:off x="5087888" y="2132856"/>
                <a:ext cx="8242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Harbin</a:t>
                </a:r>
                <a:endParaRPr lang="zh-CN" altLang="en-US" sz="1600" b="1">
                  <a:solidFill>
                    <a:srgbClr val="FF0000"/>
                  </a:solidFill>
                  <a:latin typeface="Times New Roman" panose="02020603050405020304" pitchFamily="18" charset="0"/>
                  <a:cs typeface="Times New Roman" panose="02020603050405020304" pitchFamily="18" charset="0"/>
                </a:endParaRPr>
              </a:p>
            </p:txBody>
          </p:sp>
          <p:sp>
            <p:nvSpPr>
              <p:cNvPr id="44063" name="矩形 8">
                <a:extLst>
                  <a:ext uri="{FF2B5EF4-FFF2-40B4-BE49-F238E27FC236}">
                    <a16:creationId xmlns:a16="http://schemas.microsoft.com/office/drawing/2014/main" id="{F8D46BE3-F53F-4285-9B32-0CC4A714CCA1}"/>
                  </a:ext>
                </a:extLst>
              </p:cNvPr>
              <p:cNvSpPr>
                <a:spLocks noChangeArrowheads="1"/>
              </p:cNvSpPr>
              <p:nvPr/>
            </p:nvSpPr>
            <p:spPr bwMode="auto">
              <a:xfrm>
                <a:off x="4295800" y="2924944"/>
                <a:ext cx="8130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Beijing</a:t>
                </a:r>
                <a:endParaRPr lang="zh-CN" altLang="en-US" sz="1600" b="1">
                  <a:solidFill>
                    <a:srgbClr val="FF0000"/>
                  </a:solidFill>
                  <a:latin typeface="Times New Roman" panose="02020603050405020304" pitchFamily="18" charset="0"/>
                  <a:cs typeface="Times New Roman" panose="02020603050405020304" pitchFamily="18" charset="0"/>
                </a:endParaRPr>
              </a:p>
            </p:txBody>
          </p:sp>
          <p:sp>
            <p:nvSpPr>
              <p:cNvPr id="44064" name="矩形 9">
                <a:extLst>
                  <a:ext uri="{FF2B5EF4-FFF2-40B4-BE49-F238E27FC236}">
                    <a16:creationId xmlns:a16="http://schemas.microsoft.com/office/drawing/2014/main" id="{6002CAEF-2440-4766-942E-2126DEF978F4}"/>
                  </a:ext>
                </a:extLst>
              </p:cNvPr>
              <p:cNvSpPr>
                <a:spLocks noChangeArrowheads="1"/>
              </p:cNvSpPr>
              <p:nvPr/>
            </p:nvSpPr>
            <p:spPr bwMode="auto">
              <a:xfrm>
                <a:off x="3935760" y="3573016"/>
                <a:ext cx="11641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Zhengzhou</a:t>
                </a:r>
                <a:endParaRPr lang="zh-CN" altLang="en-US" sz="1600" b="1">
                  <a:solidFill>
                    <a:srgbClr val="FF0000"/>
                  </a:solidFill>
                  <a:latin typeface="Times New Roman" panose="02020603050405020304" pitchFamily="18" charset="0"/>
                  <a:cs typeface="Times New Roman" panose="02020603050405020304" pitchFamily="18" charset="0"/>
                </a:endParaRPr>
              </a:p>
            </p:txBody>
          </p:sp>
          <p:sp>
            <p:nvSpPr>
              <p:cNvPr id="44065" name="矩形 10">
                <a:extLst>
                  <a:ext uri="{FF2B5EF4-FFF2-40B4-BE49-F238E27FC236}">
                    <a16:creationId xmlns:a16="http://schemas.microsoft.com/office/drawing/2014/main" id="{0A5A24DA-2226-4896-8824-72009BF2D443}"/>
                  </a:ext>
                </a:extLst>
              </p:cNvPr>
              <p:cNvSpPr>
                <a:spLocks noChangeArrowheads="1"/>
              </p:cNvSpPr>
              <p:nvPr/>
            </p:nvSpPr>
            <p:spPr bwMode="auto">
              <a:xfrm>
                <a:off x="4871864" y="3861048"/>
                <a:ext cx="8915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Nanjing</a:t>
                </a:r>
                <a:endParaRPr lang="zh-CN" altLang="en-US" sz="1600" b="1">
                  <a:solidFill>
                    <a:srgbClr val="FF0000"/>
                  </a:solidFill>
                  <a:latin typeface="Times New Roman" panose="02020603050405020304" pitchFamily="18" charset="0"/>
                  <a:cs typeface="Times New Roman" panose="02020603050405020304" pitchFamily="18" charset="0"/>
                </a:endParaRPr>
              </a:p>
            </p:txBody>
          </p:sp>
          <p:sp>
            <p:nvSpPr>
              <p:cNvPr id="44066" name="矩形 11">
                <a:extLst>
                  <a:ext uri="{FF2B5EF4-FFF2-40B4-BE49-F238E27FC236}">
                    <a16:creationId xmlns:a16="http://schemas.microsoft.com/office/drawing/2014/main" id="{24EE1959-A68E-4A42-B1EC-3CA849AA18CF}"/>
                  </a:ext>
                </a:extLst>
              </p:cNvPr>
              <p:cNvSpPr>
                <a:spLocks noChangeArrowheads="1"/>
              </p:cNvSpPr>
              <p:nvPr/>
            </p:nvSpPr>
            <p:spPr bwMode="auto">
              <a:xfrm>
                <a:off x="4007768" y="4077072"/>
                <a:ext cx="8301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a:solidFill>
                      <a:srgbClr val="FF0000"/>
                    </a:solidFill>
                    <a:latin typeface="Times New Roman" panose="02020603050405020304" pitchFamily="18" charset="0"/>
                    <a:cs typeface="Times New Roman" panose="02020603050405020304" pitchFamily="18" charset="0"/>
                  </a:rPr>
                  <a:t>Wuhan</a:t>
                </a:r>
                <a:endParaRPr lang="zh-CN" altLang="en-US" sz="1600" b="1">
                  <a:solidFill>
                    <a:srgbClr val="FF0000"/>
                  </a:solidFill>
                  <a:latin typeface="Times New Roman" panose="02020603050405020304" pitchFamily="18" charset="0"/>
                  <a:cs typeface="Times New Roman" panose="02020603050405020304" pitchFamily="18" charset="0"/>
                </a:endParaRPr>
              </a:p>
            </p:txBody>
          </p:sp>
        </p:grpSp>
        <p:sp>
          <p:nvSpPr>
            <p:cNvPr id="44056" name="矩形 12">
              <a:extLst>
                <a:ext uri="{FF2B5EF4-FFF2-40B4-BE49-F238E27FC236}">
                  <a16:creationId xmlns:a16="http://schemas.microsoft.com/office/drawing/2014/main" id="{86CD1490-FDAA-4AE0-A2F0-ABC8590313E0}"/>
                </a:ext>
              </a:extLst>
            </p:cNvPr>
            <p:cNvSpPr>
              <a:spLocks noChangeArrowheads="1"/>
            </p:cNvSpPr>
            <p:nvPr/>
          </p:nvSpPr>
          <p:spPr bwMode="auto">
            <a:xfrm>
              <a:off x="125610" y="1772816"/>
              <a:ext cx="654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45ºN</a:t>
              </a:r>
              <a:endParaRPr lang="zh-CN" altLang="en-US">
                <a:latin typeface="Times New Roman" panose="02020603050405020304" pitchFamily="18" charset="0"/>
                <a:cs typeface="Times New Roman" panose="02020603050405020304" pitchFamily="18" charset="0"/>
              </a:endParaRPr>
            </a:p>
          </p:txBody>
        </p:sp>
        <p:sp>
          <p:nvSpPr>
            <p:cNvPr id="44057" name="矩形 13">
              <a:extLst>
                <a:ext uri="{FF2B5EF4-FFF2-40B4-BE49-F238E27FC236}">
                  <a16:creationId xmlns:a16="http://schemas.microsoft.com/office/drawing/2014/main" id="{89AE8AAB-8A22-4A2D-B243-10F4F0A329D7}"/>
                </a:ext>
              </a:extLst>
            </p:cNvPr>
            <p:cNvSpPr>
              <a:spLocks noChangeArrowheads="1"/>
            </p:cNvSpPr>
            <p:nvPr/>
          </p:nvSpPr>
          <p:spPr bwMode="auto">
            <a:xfrm>
              <a:off x="125610" y="3582308"/>
              <a:ext cx="654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30ºN</a:t>
              </a:r>
              <a:endParaRPr lang="zh-CN" altLang="en-US">
                <a:latin typeface="Times New Roman" panose="02020603050405020304" pitchFamily="18" charset="0"/>
                <a:cs typeface="Times New Roman" panose="02020603050405020304" pitchFamily="18" charset="0"/>
              </a:endParaRPr>
            </a:p>
          </p:txBody>
        </p:sp>
        <p:sp>
          <p:nvSpPr>
            <p:cNvPr id="44058" name="矩形 14">
              <a:extLst>
                <a:ext uri="{FF2B5EF4-FFF2-40B4-BE49-F238E27FC236}">
                  <a16:creationId xmlns:a16="http://schemas.microsoft.com/office/drawing/2014/main" id="{A96B1799-F3BA-453E-BC4D-CF324C599F4D}"/>
                </a:ext>
              </a:extLst>
            </p:cNvPr>
            <p:cNvSpPr>
              <a:spLocks noChangeArrowheads="1"/>
            </p:cNvSpPr>
            <p:nvPr/>
          </p:nvSpPr>
          <p:spPr bwMode="auto">
            <a:xfrm>
              <a:off x="125610" y="3006244"/>
              <a:ext cx="654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35ºN</a:t>
              </a:r>
              <a:endParaRPr lang="zh-CN" altLang="en-US">
                <a:latin typeface="Times New Roman" panose="02020603050405020304" pitchFamily="18" charset="0"/>
                <a:cs typeface="Times New Roman" panose="02020603050405020304" pitchFamily="18" charset="0"/>
              </a:endParaRPr>
            </a:p>
          </p:txBody>
        </p:sp>
        <p:sp>
          <p:nvSpPr>
            <p:cNvPr id="44059" name="矩形 15">
              <a:extLst>
                <a:ext uri="{FF2B5EF4-FFF2-40B4-BE49-F238E27FC236}">
                  <a16:creationId xmlns:a16="http://schemas.microsoft.com/office/drawing/2014/main" id="{85064250-9490-4330-A7D6-9CFA7A3482EA}"/>
                </a:ext>
              </a:extLst>
            </p:cNvPr>
            <p:cNvSpPr>
              <a:spLocks noChangeArrowheads="1"/>
            </p:cNvSpPr>
            <p:nvPr/>
          </p:nvSpPr>
          <p:spPr bwMode="auto">
            <a:xfrm>
              <a:off x="125610" y="4158372"/>
              <a:ext cx="654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25ºN</a:t>
              </a:r>
              <a:endParaRPr lang="zh-CN" altLang="en-US">
                <a:latin typeface="Times New Roman" panose="02020603050405020304" pitchFamily="18" charset="0"/>
                <a:cs typeface="Times New Roman" panose="02020603050405020304" pitchFamily="18" charset="0"/>
              </a:endParaRPr>
            </a:p>
          </p:txBody>
        </p:sp>
        <p:sp>
          <p:nvSpPr>
            <p:cNvPr id="44060" name="矩形 16">
              <a:extLst>
                <a:ext uri="{FF2B5EF4-FFF2-40B4-BE49-F238E27FC236}">
                  <a16:creationId xmlns:a16="http://schemas.microsoft.com/office/drawing/2014/main" id="{2804BB2F-A44C-4C35-85FC-0F1A33A89BCA}"/>
                </a:ext>
              </a:extLst>
            </p:cNvPr>
            <p:cNvSpPr>
              <a:spLocks noChangeArrowheads="1"/>
            </p:cNvSpPr>
            <p:nvPr/>
          </p:nvSpPr>
          <p:spPr bwMode="auto">
            <a:xfrm>
              <a:off x="119336" y="2420888"/>
              <a:ext cx="654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Times New Roman" panose="02020603050405020304" pitchFamily="18" charset="0"/>
                  <a:cs typeface="Times New Roman" panose="02020603050405020304" pitchFamily="18" charset="0"/>
                </a:rPr>
                <a:t>40ºN</a:t>
              </a:r>
              <a:endParaRPr lang="zh-CN" altLang="en-US">
                <a:latin typeface="Times New Roman" panose="02020603050405020304" pitchFamily="18" charset="0"/>
                <a:cs typeface="Times New Roman" panose="02020603050405020304" pitchFamily="18" charset="0"/>
              </a:endParaRPr>
            </a:p>
          </p:txBody>
        </p:sp>
      </p:grpSp>
      <p:grpSp>
        <p:nvGrpSpPr>
          <p:cNvPr id="44036" name="组合 50">
            <a:extLst>
              <a:ext uri="{FF2B5EF4-FFF2-40B4-BE49-F238E27FC236}">
                <a16:creationId xmlns:a16="http://schemas.microsoft.com/office/drawing/2014/main" id="{7609AA3C-DC22-4BB4-9FFA-54DD1170F661}"/>
              </a:ext>
            </a:extLst>
          </p:cNvPr>
          <p:cNvGrpSpPr>
            <a:grpSpLocks/>
          </p:cNvGrpSpPr>
          <p:nvPr/>
        </p:nvGrpSpPr>
        <p:grpSpPr bwMode="auto">
          <a:xfrm>
            <a:off x="9609759" y="2060575"/>
            <a:ext cx="1005218" cy="2803822"/>
            <a:chOff x="8865218" y="1757050"/>
            <a:chExt cx="1003194" cy="2804185"/>
          </a:xfrm>
        </p:grpSpPr>
        <p:sp>
          <p:nvSpPr>
            <p:cNvPr id="26" name="矩形 25">
              <a:extLst>
                <a:ext uri="{FF2B5EF4-FFF2-40B4-BE49-F238E27FC236}">
                  <a16:creationId xmlns:a16="http://schemas.microsoft.com/office/drawing/2014/main" id="{FA074DEE-72ED-45FE-B2B1-ACBAED4D7193}"/>
                </a:ext>
              </a:extLst>
            </p:cNvPr>
            <p:cNvSpPr/>
            <p:nvPr/>
          </p:nvSpPr>
          <p:spPr>
            <a:xfrm>
              <a:off x="8922018" y="2404834"/>
              <a:ext cx="868997" cy="411512"/>
            </a:xfrm>
            <a:prstGeom prst="rect">
              <a:avLst/>
            </a:prstGeom>
          </p:spPr>
          <p:txBody>
            <a:bodyPr wrap="none">
              <a:spAutoFit/>
            </a:bodyPr>
            <a:lstStyle/>
            <a:p>
              <a:pPr algn="ctr">
                <a:lnSpc>
                  <a:spcPct val="125000"/>
                </a:lnSpc>
                <a:spcAft>
                  <a:spcPts val="0"/>
                </a:spcAft>
                <a:defRPr/>
              </a:pPr>
              <a:r>
                <a:rPr lang="en-US" altLang="zh-CN" kern="100" dirty="0">
                  <a:latin typeface="Times New Roman"/>
                  <a:ea typeface="宋体"/>
                  <a:cs typeface="Times New Roman"/>
                </a:rPr>
                <a:t>4.2year</a:t>
              </a:r>
              <a:endParaRPr lang="zh-CN" altLang="zh-CN" sz="2400" kern="100" dirty="0">
                <a:latin typeface="Calibri"/>
                <a:ea typeface="宋体"/>
                <a:cs typeface="Times New Roman"/>
              </a:endParaRPr>
            </a:p>
          </p:txBody>
        </p:sp>
        <p:sp>
          <p:nvSpPr>
            <p:cNvPr id="27" name="矩形 26">
              <a:extLst>
                <a:ext uri="{FF2B5EF4-FFF2-40B4-BE49-F238E27FC236}">
                  <a16:creationId xmlns:a16="http://schemas.microsoft.com/office/drawing/2014/main" id="{0D0E2D03-AA0C-42D5-BCB3-58E3266FF05C}"/>
                </a:ext>
              </a:extLst>
            </p:cNvPr>
            <p:cNvSpPr/>
            <p:nvPr/>
          </p:nvSpPr>
          <p:spPr>
            <a:xfrm>
              <a:off x="8922017" y="1757050"/>
              <a:ext cx="868997" cy="411512"/>
            </a:xfrm>
            <a:prstGeom prst="rect">
              <a:avLst/>
            </a:prstGeom>
          </p:spPr>
          <p:txBody>
            <a:bodyPr wrap="none">
              <a:spAutoFit/>
            </a:bodyPr>
            <a:lstStyle/>
            <a:p>
              <a:pPr algn="ctr">
                <a:lnSpc>
                  <a:spcPct val="125000"/>
                </a:lnSpc>
                <a:spcAft>
                  <a:spcPts val="0"/>
                </a:spcAft>
                <a:defRPr/>
              </a:pPr>
              <a:r>
                <a:rPr lang="en-US" altLang="zh-CN" kern="100" dirty="0">
                  <a:latin typeface="Times New Roman"/>
                  <a:ea typeface="宋体"/>
                  <a:cs typeface="Times New Roman"/>
                </a:rPr>
                <a:t>2.3year</a:t>
              </a:r>
              <a:endParaRPr lang="zh-CN" altLang="zh-CN" sz="2400" kern="100" dirty="0">
                <a:latin typeface="Calibri"/>
                <a:ea typeface="宋体"/>
                <a:cs typeface="Times New Roman"/>
              </a:endParaRPr>
            </a:p>
          </p:txBody>
        </p:sp>
        <p:sp>
          <p:nvSpPr>
            <p:cNvPr id="29" name="矩形 28">
              <a:extLst>
                <a:ext uri="{FF2B5EF4-FFF2-40B4-BE49-F238E27FC236}">
                  <a16:creationId xmlns:a16="http://schemas.microsoft.com/office/drawing/2014/main" id="{6B3C2511-9CDD-4439-9AF6-4FB8363EB886}"/>
                </a:ext>
              </a:extLst>
            </p:cNvPr>
            <p:cNvSpPr/>
            <p:nvPr/>
          </p:nvSpPr>
          <p:spPr>
            <a:xfrm>
              <a:off x="8865218" y="2997049"/>
              <a:ext cx="984182" cy="411512"/>
            </a:xfrm>
            <a:prstGeom prst="rect">
              <a:avLst/>
            </a:prstGeom>
          </p:spPr>
          <p:txBody>
            <a:bodyPr wrap="none">
              <a:spAutoFit/>
            </a:bodyPr>
            <a:lstStyle/>
            <a:p>
              <a:pPr algn="ctr">
                <a:lnSpc>
                  <a:spcPct val="125000"/>
                </a:lnSpc>
                <a:spcAft>
                  <a:spcPts val="0"/>
                </a:spcAft>
                <a:defRPr/>
              </a:pPr>
              <a:r>
                <a:rPr lang="en-US" altLang="zh-CN" kern="100" dirty="0">
                  <a:latin typeface="Times New Roman"/>
                  <a:ea typeface="宋体"/>
                  <a:cs typeface="Times New Roman"/>
                </a:rPr>
                <a:t>10.8year</a:t>
              </a:r>
              <a:endParaRPr lang="zh-CN" altLang="zh-CN" sz="2400" kern="100" dirty="0">
                <a:latin typeface="Calibri"/>
                <a:ea typeface="宋体"/>
                <a:cs typeface="Times New Roman"/>
              </a:endParaRPr>
            </a:p>
          </p:txBody>
        </p:sp>
        <p:sp>
          <p:nvSpPr>
            <p:cNvPr id="31" name="矩形 30">
              <a:extLst>
                <a:ext uri="{FF2B5EF4-FFF2-40B4-BE49-F238E27FC236}">
                  <a16:creationId xmlns:a16="http://schemas.microsoft.com/office/drawing/2014/main" id="{5463B453-B784-4BF3-BF80-644CC06CFC1E}"/>
                </a:ext>
              </a:extLst>
            </p:cNvPr>
            <p:cNvSpPr/>
            <p:nvPr/>
          </p:nvSpPr>
          <p:spPr>
            <a:xfrm>
              <a:off x="8884230" y="3557508"/>
              <a:ext cx="984182" cy="411512"/>
            </a:xfrm>
            <a:prstGeom prst="rect">
              <a:avLst/>
            </a:prstGeom>
          </p:spPr>
          <p:txBody>
            <a:bodyPr wrap="none">
              <a:spAutoFit/>
            </a:bodyPr>
            <a:lstStyle/>
            <a:p>
              <a:pPr algn="ctr">
                <a:lnSpc>
                  <a:spcPct val="125000"/>
                </a:lnSpc>
                <a:spcAft>
                  <a:spcPts val="0"/>
                </a:spcAft>
                <a:defRPr/>
              </a:pPr>
              <a:r>
                <a:rPr lang="en-US" altLang="zh-CN" kern="100" dirty="0">
                  <a:latin typeface="Times New Roman"/>
                  <a:ea typeface="宋体"/>
                  <a:cs typeface="Times New Roman"/>
                </a:rPr>
                <a:t>13.9year</a:t>
              </a:r>
              <a:endParaRPr lang="zh-CN" altLang="zh-CN" sz="2400" kern="100" dirty="0">
                <a:latin typeface="Calibri"/>
                <a:ea typeface="宋体"/>
                <a:cs typeface="Times New Roman"/>
              </a:endParaRPr>
            </a:p>
          </p:txBody>
        </p:sp>
        <p:sp>
          <p:nvSpPr>
            <p:cNvPr id="32" name="矩形 31">
              <a:extLst>
                <a:ext uri="{FF2B5EF4-FFF2-40B4-BE49-F238E27FC236}">
                  <a16:creationId xmlns:a16="http://schemas.microsoft.com/office/drawing/2014/main" id="{9304ECA3-F434-4DC2-8F03-C4B2378AB890}"/>
                </a:ext>
              </a:extLst>
            </p:cNvPr>
            <p:cNvSpPr/>
            <p:nvPr/>
          </p:nvSpPr>
          <p:spPr>
            <a:xfrm>
              <a:off x="8876309" y="4149723"/>
              <a:ext cx="984182" cy="411512"/>
            </a:xfrm>
            <a:prstGeom prst="rect">
              <a:avLst/>
            </a:prstGeom>
          </p:spPr>
          <p:txBody>
            <a:bodyPr wrap="none">
              <a:spAutoFit/>
            </a:bodyPr>
            <a:lstStyle/>
            <a:p>
              <a:pPr algn="ctr">
                <a:lnSpc>
                  <a:spcPct val="125000"/>
                </a:lnSpc>
                <a:spcAft>
                  <a:spcPts val="0"/>
                </a:spcAft>
                <a:defRPr/>
              </a:pPr>
              <a:r>
                <a:rPr lang="en-US" altLang="zh-CN" kern="100" dirty="0">
                  <a:latin typeface="Times New Roman"/>
                  <a:ea typeface="宋体"/>
                  <a:cs typeface="Times New Roman"/>
                </a:rPr>
                <a:t>19.9year</a:t>
              </a:r>
              <a:endParaRPr lang="zh-CN" altLang="zh-CN" sz="2400" kern="100" dirty="0">
                <a:latin typeface="Calibri"/>
                <a:ea typeface="宋体"/>
                <a:cs typeface="Times New Roman"/>
              </a:endParaRPr>
            </a:p>
          </p:txBody>
        </p:sp>
      </p:grpSp>
      <p:grpSp>
        <p:nvGrpSpPr>
          <p:cNvPr id="44037" name="组合 49">
            <a:extLst>
              <a:ext uri="{FF2B5EF4-FFF2-40B4-BE49-F238E27FC236}">
                <a16:creationId xmlns:a16="http://schemas.microsoft.com/office/drawing/2014/main" id="{4481387F-E278-4592-8E2C-69AF08578B7E}"/>
              </a:ext>
            </a:extLst>
          </p:cNvPr>
          <p:cNvGrpSpPr>
            <a:grpSpLocks/>
          </p:cNvGrpSpPr>
          <p:nvPr/>
        </p:nvGrpSpPr>
        <p:grpSpPr bwMode="auto">
          <a:xfrm>
            <a:off x="7856687" y="2060575"/>
            <a:ext cx="1111823" cy="2772072"/>
            <a:chOff x="7353122" y="1772816"/>
            <a:chExt cx="1110130" cy="2771116"/>
          </a:xfrm>
        </p:grpSpPr>
        <p:sp>
          <p:nvSpPr>
            <p:cNvPr id="24" name="矩形 23">
              <a:extLst>
                <a:ext uri="{FF2B5EF4-FFF2-40B4-BE49-F238E27FC236}">
                  <a16:creationId xmlns:a16="http://schemas.microsoft.com/office/drawing/2014/main" id="{4667E007-38DF-45EE-AEB7-A3A30A4557E0}"/>
                </a:ext>
              </a:extLst>
            </p:cNvPr>
            <p:cNvSpPr/>
            <p:nvPr/>
          </p:nvSpPr>
          <p:spPr>
            <a:xfrm>
              <a:off x="7410426" y="1772816"/>
              <a:ext cx="869425" cy="411317"/>
            </a:xfrm>
            <a:prstGeom prst="rect">
              <a:avLst/>
            </a:prstGeom>
          </p:spPr>
          <p:txBody>
            <a:bodyPr wrap="none">
              <a:spAutoFit/>
            </a:bodyPr>
            <a:lstStyle/>
            <a:p>
              <a:pPr algn="ctr">
                <a:lnSpc>
                  <a:spcPct val="125000"/>
                </a:lnSpc>
                <a:spcAft>
                  <a:spcPts val="0"/>
                </a:spcAft>
                <a:defRPr/>
              </a:pPr>
              <a:r>
                <a:rPr lang="en-US" altLang="zh-CN" kern="100" dirty="0">
                  <a:latin typeface="Times New Roman"/>
                  <a:ea typeface="宋体"/>
                  <a:cs typeface="Times New Roman"/>
                </a:rPr>
                <a:t>0.3year</a:t>
              </a:r>
              <a:endParaRPr lang="zh-CN" altLang="zh-CN" sz="2400" kern="100" dirty="0">
                <a:latin typeface="Calibri"/>
                <a:ea typeface="宋体"/>
                <a:cs typeface="Times New Roman"/>
              </a:endParaRPr>
            </a:p>
          </p:txBody>
        </p:sp>
        <p:sp>
          <p:nvSpPr>
            <p:cNvPr id="25" name="矩形 24">
              <a:extLst>
                <a:ext uri="{FF2B5EF4-FFF2-40B4-BE49-F238E27FC236}">
                  <a16:creationId xmlns:a16="http://schemas.microsoft.com/office/drawing/2014/main" id="{3829CC46-A7F1-4532-BBAE-C8DCC2CA505F}"/>
                </a:ext>
              </a:extLst>
            </p:cNvPr>
            <p:cNvSpPr/>
            <p:nvPr/>
          </p:nvSpPr>
          <p:spPr>
            <a:xfrm>
              <a:off x="7410426" y="2420293"/>
              <a:ext cx="869425" cy="411317"/>
            </a:xfrm>
            <a:prstGeom prst="rect">
              <a:avLst/>
            </a:prstGeom>
          </p:spPr>
          <p:txBody>
            <a:bodyPr wrap="none">
              <a:spAutoFit/>
            </a:bodyPr>
            <a:lstStyle/>
            <a:p>
              <a:pPr algn="ctr">
                <a:lnSpc>
                  <a:spcPct val="125000"/>
                </a:lnSpc>
                <a:spcAft>
                  <a:spcPts val="0"/>
                </a:spcAft>
                <a:defRPr/>
              </a:pPr>
              <a:r>
                <a:rPr lang="en-US" altLang="zh-CN" kern="100" dirty="0">
                  <a:latin typeface="Times New Roman"/>
                  <a:ea typeface="宋体"/>
                  <a:cs typeface="Times New Roman"/>
                </a:rPr>
                <a:t>1.4year</a:t>
              </a:r>
              <a:endParaRPr lang="zh-CN" altLang="zh-CN" sz="2400" kern="100" dirty="0">
                <a:latin typeface="Calibri"/>
                <a:ea typeface="宋体"/>
                <a:cs typeface="Times New Roman"/>
              </a:endParaRPr>
            </a:p>
          </p:txBody>
        </p:sp>
        <p:sp>
          <p:nvSpPr>
            <p:cNvPr id="28" name="矩形 27">
              <a:extLst>
                <a:ext uri="{FF2B5EF4-FFF2-40B4-BE49-F238E27FC236}">
                  <a16:creationId xmlns:a16="http://schemas.microsoft.com/office/drawing/2014/main" id="{A474FAA4-194C-4C58-935A-52E2EFC39362}"/>
                </a:ext>
              </a:extLst>
            </p:cNvPr>
            <p:cNvSpPr/>
            <p:nvPr/>
          </p:nvSpPr>
          <p:spPr>
            <a:xfrm>
              <a:off x="7440543" y="2996357"/>
              <a:ext cx="869425" cy="411317"/>
            </a:xfrm>
            <a:prstGeom prst="rect">
              <a:avLst/>
            </a:prstGeom>
          </p:spPr>
          <p:txBody>
            <a:bodyPr wrap="none">
              <a:spAutoFit/>
            </a:bodyPr>
            <a:lstStyle/>
            <a:p>
              <a:pPr algn="ctr">
                <a:lnSpc>
                  <a:spcPct val="125000"/>
                </a:lnSpc>
                <a:spcAft>
                  <a:spcPts val="0"/>
                </a:spcAft>
                <a:defRPr/>
              </a:pPr>
              <a:r>
                <a:rPr lang="en-US" altLang="zh-CN" kern="100" dirty="0">
                  <a:latin typeface="Times New Roman"/>
                  <a:ea typeface="宋体"/>
                  <a:cs typeface="Times New Roman"/>
                </a:rPr>
                <a:t>4.1year</a:t>
              </a:r>
              <a:endParaRPr lang="zh-CN" altLang="zh-CN" sz="2400" kern="100" dirty="0">
                <a:latin typeface="Calibri"/>
                <a:ea typeface="宋体"/>
                <a:cs typeface="Times New Roman"/>
              </a:endParaRPr>
            </a:p>
          </p:txBody>
        </p:sp>
        <p:sp>
          <p:nvSpPr>
            <p:cNvPr id="30" name="矩形 29">
              <a:extLst>
                <a:ext uri="{FF2B5EF4-FFF2-40B4-BE49-F238E27FC236}">
                  <a16:creationId xmlns:a16="http://schemas.microsoft.com/office/drawing/2014/main" id="{9A38F533-75FF-4678-B201-0AE2A83C1D8F}"/>
                </a:ext>
              </a:extLst>
            </p:cNvPr>
            <p:cNvSpPr/>
            <p:nvPr/>
          </p:nvSpPr>
          <p:spPr>
            <a:xfrm>
              <a:off x="7440543" y="3556551"/>
              <a:ext cx="869425" cy="411317"/>
            </a:xfrm>
            <a:prstGeom prst="rect">
              <a:avLst/>
            </a:prstGeom>
          </p:spPr>
          <p:txBody>
            <a:bodyPr wrap="none">
              <a:spAutoFit/>
            </a:bodyPr>
            <a:lstStyle/>
            <a:p>
              <a:pPr algn="ctr">
                <a:lnSpc>
                  <a:spcPct val="125000"/>
                </a:lnSpc>
                <a:spcAft>
                  <a:spcPts val="0"/>
                </a:spcAft>
                <a:defRPr/>
              </a:pPr>
              <a:r>
                <a:rPr lang="en-US" altLang="zh-CN" kern="100" dirty="0">
                  <a:latin typeface="Times New Roman"/>
                  <a:ea typeface="宋体"/>
                  <a:cs typeface="Times New Roman"/>
                </a:rPr>
                <a:t>5.1year</a:t>
              </a:r>
              <a:endParaRPr lang="zh-CN" altLang="zh-CN" sz="2400" kern="100" dirty="0">
                <a:latin typeface="Calibri"/>
                <a:ea typeface="宋体"/>
                <a:cs typeface="Times New Roman"/>
              </a:endParaRPr>
            </a:p>
          </p:txBody>
        </p:sp>
        <p:sp>
          <p:nvSpPr>
            <p:cNvPr id="33" name="矩形 32">
              <a:extLst>
                <a:ext uri="{FF2B5EF4-FFF2-40B4-BE49-F238E27FC236}">
                  <a16:creationId xmlns:a16="http://schemas.microsoft.com/office/drawing/2014/main" id="{0332AC82-364B-4961-9238-251BBC77BA45}"/>
                </a:ext>
              </a:extLst>
            </p:cNvPr>
            <p:cNvSpPr/>
            <p:nvPr/>
          </p:nvSpPr>
          <p:spPr>
            <a:xfrm>
              <a:off x="7353122" y="4132615"/>
              <a:ext cx="1110130" cy="411317"/>
            </a:xfrm>
            <a:prstGeom prst="rect">
              <a:avLst/>
            </a:prstGeom>
          </p:spPr>
          <p:txBody>
            <a:bodyPr wrap="square">
              <a:spAutoFit/>
            </a:bodyPr>
            <a:lstStyle/>
            <a:p>
              <a:pPr algn="ctr">
                <a:lnSpc>
                  <a:spcPct val="125000"/>
                </a:lnSpc>
                <a:spcAft>
                  <a:spcPts val="0"/>
                </a:spcAft>
                <a:defRPr/>
              </a:pPr>
              <a:r>
                <a:rPr lang="en-US" altLang="zh-CN" kern="100" dirty="0">
                  <a:latin typeface="Times New Roman"/>
                  <a:ea typeface="宋体"/>
                  <a:cs typeface="Times New Roman"/>
                </a:rPr>
                <a:t>7.4year</a:t>
              </a:r>
              <a:endParaRPr lang="zh-CN" altLang="zh-CN" sz="2400" kern="100" dirty="0">
                <a:latin typeface="Calibri"/>
                <a:ea typeface="宋体"/>
                <a:cs typeface="Times New Roman"/>
              </a:endParaRPr>
            </a:p>
          </p:txBody>
        </p:sp>
      </p:grpSp>
      <p:cxnSp>
        <p:nvCxnSpPr>
          <p:cNvPr id="34" name="直接箭头连接符 33">
            <a:extLst>
              <a:ext uri="{FF2B5EF4-FFF2-40B4-BE49-F238E27FC236}">
                <a16:creationId xmlns:a16="http://schemas.microsoft.com/office/drawing/2014/main" id="{9C2B9EFF-033E-4150-BF8A-72E2CAFA3CFC}"/>
              </a:ext>
            </a:extLst>
          </p:cNvPr>
          <p:cNvCxnSpPr/>
          <p:nvPr/>
        </p:nvCxnSpPr>
        <p:spPr>
          <a:xfrm flipV="1">
            <a:off x="6167438" y="2349500"/>
            <a:ext cx="1441450" cy="71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14D151AC-299A-496C-8EDE-B2912A86E4DD}"/>
              </a:ext>
            </a:extLst>
          </p:cNvPr>
          <p:cNvCxnSpPr/>
          <p:nvPr/>
        </p:nvCxnSpPr>
        <p:spPr>
          <a:xfrm flipV="1">
            <a:off x="5303838" y="2997200"/>
            <a:ext cx="2305050" cy="1444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F086BD14-5C97-455C-9347-E17745136E9E}"/>
              </a:ext>
            </a:extLst>
          </p:cNvPr>
          <p:cNvCxnSpPr/>
          <p:nvPr/>
        </p:nvCxnSpPr>
        <p:spPr>
          <a:xfrm flipV="1">
            <a:off x="5375275" y="3644900"/>
            <a:ext cx="2233613" cy="2159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90E42BA6-2978-4A55-8416-5C1DA4744040}"/>
              </a:ext>
            </a:extLst>
          </p:cNvPr>
          <p:cNvCxnSpPr/>
          <p:nvPr/>
        </p:nvCxnSpPr>
        <p:spPr>
          <a:xfrm>
            <a:off x="5880100" y="4149725"/>
            <a:ext cx="1728788"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1AEA1929-40D0-4E42-8639-E5DBE957FF2C}"/>
              </a:ext>
            </a:extLst>
          </p:cNvPr>
          <p:cNvCxnSpPr/>
          <p:nvPr/>
        </p:nvCxnSpPr>
        <p:spPr>
          <a:xfrm>
            <a:off x="5159375" y="4508500"/>
            <a:ext cx="2449513" cy="2159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043" name="矩形 47">
            <a:extLst>
              <a:ext uri="{FF2B5EF4-FFF2-40B4-BE49-F238E27FC236}">
                <a16:creationId xmlns:a16="http://schemas.microsoft.com/office/drawing/2014/main" id="{72602A66-16E8-4D08-8883-E01B069E4093}"/>
              </a:ext>
            </a:extLst>
          </p:cNvPr>
          <p:cNvSpPr>
            <a:spLocks noChangeArrowheads="1"/>
          </p:cNvSpPr>
          <p:nvPr/>
        </p:nvSpPr>
        <p:spPr bwMode="auto">
          <a:xfrm>
            <a:off x="7745097" y="1531735"/>
            <a:ext cx="127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dirty="0">
                <a:solidFill>
                  <a:srgbClr val="0000FF"/>
                </a:solidFill>
                <a:latin typeface="Times New Roman" panose="02020603050405020304" pitchFamily="18" charset="0"/>
                <a:cs typeface="Times New Roman" panose="02020603050405020304" pitchFamily="18" charset="0"/>
              </a:rPr>
              <a:t> Latent HP</a:t>
            </a:r>
            <a:endParaRPr lang="zh-CN" altLang="en-US" b="1" dirty="0">
              <a:solidFill>
                <a:srgbClr val="0000FF"/>
              </a:solidFill>
            </a:endParaRPr>
          </a:p>
        </p:txBody>
      </p:sp>
      <p:sp>
        <p:nvSpPr>
          <p:cNvPr id="44044" name="矩形 48">
            <a:extLst>
              <a:ext uri="{FF2B5EF4-FFF2-40B4-BE49-F238E27FC236}">
                <a16:creationId xmlns:a16="http://schemas.microsoft.com/office/drawing/2014/main" id="{6235E0BB-9F78-4161-8691-9EA29A0A06A2}"/>
              </a:ext>
            </a:extLst>
          </p:cNvPr>
          <p:cNvSpPr>
            <a:spLocks noChangeArrowheads="1"/>
          </p:cNvSpPr>
          <p:nvPr/>
        </p:nvSpPr>
        <p:spPr bwMode="auto">
          <a:xfrm>
            <a:off x="9351712" y="1460296"/>
            <a:ext cx="2093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dirty="0">
                <a:solidFill>
                  <a:srgbClr val="0000FF"/>
                </a:solidFill>
                <a:latin typeface="Times New Roman" panose="02020603050405020304" pitchFamily="18" charset="0"/>
                <a:cs typeface="Times New Roman" panose="02020603050405020304" pitchFamily="18" charset="0"/>
              </a:rPr>
              <a:t> Ground source HP</a:t>
            </a:r>
            <a:endParaRPr lang="zh-CN" altLang="en-US" b="1" dirty="0">
              <a:solidFill>
                <a:srgbClr val="0000FF"/>
              </a:solidFill>
              <a:latin typeface="Times New Roman" panose="02020603050405020304" pitchFamily="18" charset="0"/>
              <a:cs typeface="Times New Roman" panose="02020603050405020304" pitchFamily="18" charset="0"/>
            </a:endParaRPr>
          </a:p>
        </p:txBody>
      </p:sp>
      <p:sp>
        <p:nvSpPr>
          <p:cNvPr id="35" name="矩形 34">
            <a:extLst>
              <a:ext uri="{FF2B5EF4-FFF2-40B4-BE49-F238E27FC236}">
                <a16:creationId xmlns:a16="http://schemas.microsoft.com/office/drawing/2014/main" id="{07412986-359D-47CF-A4E4-E3F8D6F7F77C}"/>
              </a:ext>
            </a:extLst>
          </p:cNvPr>
          <p:cNvSpPr/>
          <p:nvPr/>
        </p:nvSpPr>
        <p:spPr>
          <a:xfrm>
            <a:off x="540120" y="5943430"/>
            <a:ext cx="2475999" cy="369332"/>
          </a:xfrm>
          <a:prstGeom prst="rect">
            <a:avLst/>
          </a:prstGeom>
        </p:spPr>
        <p:txBody>
          <a:bodyPr wrap="none">
            <a:spAutoFit/>
          </a:bodyPr>
          <a:lstStyle/>
          <a:p>
            <a:r>
              <a:rPr lang="en-US" altLang="zh-CN" b="1" dirty="0">
                <a:solidFill>
                  <a:srgbClr val="0000FF"/>
                </a:solidFill>
                <a:latin typeface="Times New Roman" panose="02020603050405020304" pitchFamily="18" charset="0"/>
                <a:cs typeface="Times New Roman" panose="02020603050405020304" pitchFamily="18" charset="0"/>
              </a:rPr>
              <a:t>1000kW heating ability</a:t>
            </a:r>
            <a:endParaRPr lang="zh-CN" altLang="en-US" b="1" dirty="0">
              <a:solidFill>
                <a:srgbClr val="0000FF"/>
              </a:solidFill>
            </a:endParaRPr>
          </a:p>
        </p:txBody>
      </p:sp>
    </p:spTree>
    <p:custDataLst>
      <p:tags r:id="rId1"/>
    </p:custData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bwMode="auto">
          <a:xfrm>
            <a:off x="0" y="1763659"/>
            <a:ext cx="12192000" cy="1096963"/>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algn="ctr"/>
            <a:r>
              <a:rPr lang="en-US" altLang="zh-CN" sz="5400" dirty="0">
                <a:solidFill>
                  <a:srgbClr val="FF0066"/>
                </a:solidFill>
                <a:latin typeface="Times New Roman" panose="02020603050405020304" pitchFamily="18" charset="0"/>
                <a:ea typeface="黑体" panose="02010609060101010101" pitchFamily="49" charset="-122"/>
                <a:cs typeface="Times New Roman" panose="02020603050405020304" pitchFamily="18" charset="0"/>
              </a:rPr>
              <a:t>Thank you for your attention</a:t>
            </a:r>
            <a:endParaRPr lang="zh-CN" altLang="en-US" sz="5400" dirty="0">
              <a:solidFill>
                <a:srgbClr val="FF0066"/>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文本框 1"/>
          <p:cNvSpPr txBox="1"/>
          <p:nvPr/>
        </p:nvSpPr>
        <p:spPr>
          <a:xfrm>
            <a:off x="4543891" y="3279722"/>
            <a:ext cx="5228181" cy="1685846"/>
          </a:xfrm>
          <a:prstGeom prst="rect">
            <a:avLst/>
          </a:prstGeom>
          <a:noFill/>
        </p:spPr>
        <p:txBody>
          <a:bodyPr wrap="square" rtlCol="0">
            <a:spAutoFit/>
          </a:bodyPr>
          <a:lstStyle/>
          <a:p>
            <a:pPr>
              <a:lnSpc>
                <a:spcPct val="150000"/>
              </a:lnSpc>
            </a:pPr>
            <a:r>
              <a:rPr lang="en-US" altLang="zh-CN" sz="2400" dirty="0" err="1">
                <a:solidFill>
                  <a:srgbClr val="002060"/>
                </a:solidFill>
                <a:latin typeface="Arial" panose="020B0604020202020204" pitchFamily="34" charset="0"/>
                <a:ea typeface="黑体" panose="02010609060101010101" pitchFamily="49" charset="-122"/>
                <a:cs typeface="Arial" panose="020B0604020202020204" pitchFamily="34" charset="0"/>
              </a:rPr>
              <a:t>Ziping</a:t>
            </a:r>
            <a:r>
              <a:rPr lang="en-US" altLang="zh-CN" sz="2400" dirty="0">
                <a:solidFill>
                  <a:srgbClr val="002060"/>
                </a:solidFill>
                <a:latin typeface="Arial" panose="020B0604020202020204" pitchFamily="34" charset="0"/>
                <a:ea typeface="黑体" panose="02010609060101010101" pitchFamily="49" charset="-122"/>
                <a:cs typeface="Arial" panose="020B0604020202020204" pitchFamily="34" charset="0"/>
              </a:rPr>
              <a:t> Feng</a:t>
            </a:r>
          </a:p>
          <a:p>
            <a:pPr>
              <a:lnSpc>
                <a:spcPct val="150000"/>
              </a:lnSpc>
            </a:pPr>
            <a:r>
              <a:rPr lang="en-US" altLang="zh-CN" sz="2400" dirty="0">
                <a:solidFill>
                  <a:srgbClr val="002060"/>
                </a:solidFill>
                <a:latin typeface="Arial" panose="020B0604020202020204" pitchFamily="34" charset="0"/>
                <a:ea typeface="黑体" panose="02010609060101010101" pitchFamily="49" charset="-122"/>
                <a:cs typeface="Arial" panose="020B0604020202020204" pitchFamily="34" charset="0"/>
              </a:rPr>
              <a:t>Phone: +86-13570091132</a:t>
            </a:r>
          </a:p>
          <a:p>
            <a:pPr>
              <a:lnSpc>
                <a:spcPct val="150000"/>
              </a:lnSpc>
            </a:pPr>
            <a:r>
              <a:rPr lang="en-US" altLang="zh-CN" sz="2400" dirty="0">
                <a:solidFill>
                  <a:srgbClr val="002060"/>
                </a:solidFill>
                <a:latin typeface="Arial" panose="020B0604020202020204" pitchFamily="34" charset="0"/>
                <a:ea typeface="黑体" panose="02010609060101010101" pitchFamily="49" charset="-122"/>
                <a:cs typeface="Arial" panose="020B0604020202020204" pitchFamily="34" charset="0"/>
              </a:rPr>
              <a:t>E-Mail: fengzp@ms.giec.ac.cn</a:t>
            </a:r>
          </a:p>
        </p:txBody>
      </p:sp>
    </p:spTree>
    <p:extLst>
      <p:ext uri="{BB962C8B-B14F-4D97-AF65-F5344CB8AC3E}">
        <p14:creationId xmlns:p14="http://schemas.microsoft.com/office/powerpoint/2010/main" val="1338325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467781" y="854062"/>
            <a:ext cx="10328084" cy="93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仿宋_GB2312" pitchFamily="49" charset="-122"/>
              </a:defRPr>
            </a:lvl1pPr>
            <a:lvl2pPr marL="742950" indent="-285750" eaLnBrk="0" hangingPunct="0">
              <a:defRPr>
                <a:solidFill>
                  <a:schemeClr val="tx1"/>
                </a:solidFill>
                <a:latin typeface="Arial" panose="020B0604020202020204" pitchFamily="34" charset="0"/>
                <a:ea typeface="仿宋_GB2312" pitchFamily="49" charset="-122"/>
              </a:defRPr>
            </a:lvl2pPr>
            <a:lvl3pPr marL="1143000" indent="-228600" eaLnBrk="0" hangingPunct="0">
              <a:defRPr>
                <a:solidFill>
                  <a:schemeClr val="tx1"/>
                </a:solidFill>
                <a:latin typeface="Arial" panose="020B0604020202020204" pitchFamily="34" charset="0"/>
                <a:ea typeface="仿宋_GB2312" pitchFamily="49" charset="-122"/>
              </a:defRPr>
            </a:lvl3pPr>
            <a:lvl4pPr marL="1600200" indent="-228600" eaLnBrk="0" hangingPunct="0">
              <a:defRPr>
                <a:solidFill>
                  <a:schemeClr val="tx1"/>
                </a:solidFill>
                <a:latin typeface="Arial" panose="020B0604020202020204" pitchFamily="34" charset="0"/>
                <a:ea typeface="仿宋_GB2312" pitchFamily="49" charset="-122"/>
              </a:defRPr>
            </a:lvl4pPr>
            <a:lvl5pPr marL="2057400" indent="-228600" eaLnBrk="0" hangingPunct="0">
              <a:defRPr>
                <a:solidFill>
                  <a:schemeClr val="tx1"/>
                </a:solidFill>
                <a:latin typeface="Arial" panose="020B0604020202020204" pitchFamily="34" charset="0"/>
                <a:ea typeface="仿宋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9pPr>
          </a:lstStyle>
          <a:p>
            <a:pPr eaLnBrk="1" hangingPunct="1">
              <a:lnSpc>
                <a:spcPct val="120000"/>
              </a:lnSpc>
            </a:pPr>
            <a:r>
              <a:rPr lang="en-US" altLang="zh-CN" sz="2400" b="1" dirty="0">
                <a:solidFill>
                  <a:srgbClr val="6600CC"/>
                </a:solidFill>
                <a:ea typeface="黑体" panose="02010609060101010101" pitchFamily="49" charset="-122"/>
              </a:rPr>
              <a:t>Ice Slurry Generating Process: Type 1-Indirect Cold Source</a:t>
            </a:r>
            <a:endParaRPr lang="zh-CN" altLang="en-US" sz="2400" b="1" dirty="0"/>
          </a:p>
          <a:p>
            <a:pPr eaLnBrk="1" hangingPunct="1">
              <a:lnSpc>
                <a:spcPct val="120000"/>
              </a:lnSpc>
            </a:pPr>
            <a:endParaRPr lang="zh-CN" altLang="en-US" sz="2400" b="1" dirty="0">
              <a:solidFill>
                <a:srgbClr val="6600CC"/>
              </a:solidFill>
              <a:ea typeface="黑体" panose="02010609060101010101" pitchFamily="49" charset="-122"/>
            </a:endParaRPr>
          </a:p>
        </p:txBody>
      </p:sp>
      <p:sp>
        <p:nvSpPr>
          <p:cNvPr id="112" name="Rectangle 133" descr="图片4"/>
          <p:cNvSpPr>
            <a:spLocks noChangeArrowheads="1"/>
          </p:cNvSpPr>
          <p:nvPr/>
        </p:nvSpPr>
        <p:spPr bwMode="auto">
          <a:xfrm>
            <a:off x="3768731" y="5099063"/>
            <a:ext cx="6928075" cy="1222030"/>
          </a:xfrm>
          <a:prstGeom prst="rect">
            <a:avLst/>
          </a:prstGeom>
          <a:solidFill>
            <a:schemeClr val="tx2">
              <a:lumMod val="40000"/>
              <a:lumOff val="60000"/>
              <a:alpha val="30000"/>
            </a:schemeClr>
          </a:solidFill>
          <a:ln>
            <a:noFill/>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13" name="任意多边形 112"/>
          <p:cNvSpPr/>
          <p:nvPr/>
        </p:nvSpPr>
        <p:spPr>
          <a:xfrm>
            <a:off x="3763371" y="4561595"/>
            <a:ext cx="6928067" cy="1018245"/>
          </a:xfrm>
          <a:custGeom>
            <a:avLst/>
            <a:gdLst>
              <a:gd name="connsiteX0" fmla="*/ 95864 w 5206180"/>
              <a:gd name="connsiteY0" fmla="*/ 309716 h 1115844"/>
              <a:gd name="connsiteX1" fmla="*/ 132735 w 5206180"/>
              <a:gd name="connsiteY1" fmla="*/ 250723 h 1115844"/>
              <a:gd name="connsiteX2" fmla="*/ 346587 w 5206180"/>
              <a:gd name="connsiteY2" fmla="*/ 213852 h 1115844"/>
              <a:gd name="connsiteX3" fmla="*/ 368709 w 5206180"/>
              <a:gd name="connsiteY3" fmla="*/ 206477 h 1115844"/>
              <a:gd name="connsiteX4" fmla="*/ 383458 w 5206180"/>
              <a:gd name="connsiteY4" fmla="*/ 191729 h 1115844"/>
              <a:gd name="connsiteX5" fmla="*/ 405580 w 5206180"/>
              <a:gd name="connsiteY5" fmla="*/ 176981 h 1115844"/>
              <a:gd name="connsiteX6" fmla="*/ 560438 w 5206180"/>
              <a:gd name="connsiteY6" fmla="*/ 184355 h 1115844"/>
              <a:gd name="connsiteX7" fmla="*/ 582561 w 5206180"/>
              <a:gd name="connsiteY7" fmla="*/ 191729 h 1115844"/>
              <a:gd name="connsiteX8" fmla="*/ 612058 w 5206180"/>
              <a:gd name="connsiteY8" fmla="*/ 199103 h 1115844"/>
              <a:gd name="connsiteX9" fmla="*/ 833283 w 5206180"/>
              <a:gd name="connsiteY9" fmla="*/ 191729 h 1115844"/>
              <a:gd name="connsiteX10" fmla="*/ 862780 w 5206180"/>
              <a:gd name="connsiteY10" fmla="*/ 184355 h 1115844"/>
              <a:gd name="connsiteX11" fmla="*/ 914400 w 5206180"/>
              <a:gd name="connsiteY11" fmla="*/ 176981 h 1115844"/>
              <a:gd name="connsiteX12" fmla="*/ 958645 w 5206180"/>
              <a:gd name="connsiteY12" fmla="*/ 191729 h 1115844"/>
              <a:gd name="connsiteX13" fmla="*/ 1069258 w 5206180"/>
              <a:gd name="connsiteY13" fmla="*/ 169606 h 1115844"/>
              <a:gd name="connsiteX14" fmla="*/ 1135625 w 5206180"/>
              <a:gd name="connsiteY14" fmla="*/ 140110 h 1115844"/>
              <a:gd name="connsiteX15" fmla="*/ 1179870 w 5206180"/>
              <a:gd name="connsiteY15" fmla="*/ 125361 h 1115844"/>
              <a:gd name="connsiteX16" fmla="*/ 1253612 w 5206180"/>
              <a:gd name="connsiteY16" fmla="*/ 117987 h 1115844"/>
              <a:gd name="connsiteX17" fmla="*/ 1319980 w 5206180"/>
              <a:gd name="connsiteY17" fmla="*/ 95865 h 1115844"/>
              <a:gd name="connsiteX18" fmla="*/ 1342103 w 5206180"/>
              <a:gd name="connsiteY18" fmla="*/ 88490 h 1115844"/>
              <a:gd name="connsiteX19" fmla="*/ 1364225 w 5206180"/>
              <a:gd name="connsiteY19" fmla="*/ 95865 h 1115844"/>
              <a:gd name="connsiteX20" fmla="*/ 1430593 w 5206180"/>
              <a:gd name="connsiteY20" fmla="*/ 110613 h 1115844"/>
              <a:gd name="connsiteX21" fmla="*/ 1600200 w 5206180"/>
              <a:gd name="connsiteY21" fmla="*/ 103239 h 1115844"/>
              <a:gd name="connsiteX22" fmla="*/ 1629696 w 5206180"/>
              <a:gd name="connsiteY22" fmla="*/ 95865 h 1115844"/>
              <a:gd name="connsiteX23" fmla="*/ 1666567 w 5206180"/>
              <a:gd name="connsiteY23" fmla="*/ 88490 h 1115844"/>
              <a:gd name="connsiteX24" fmla="*/ 1799303 w 5206180"/>
              <a:gd name="connsiteY24" fmla="*/ 73742 h 1115844"/>
              <a:gd name="connsiteX25" fmla="*/ 1843548 w 5206180"/>
              <a:gd name="connsiteY25" fmla="*/ 58994 h 1115844"/>
              <a:gd name="connsiteX26" fmla="*/ 1865670 w 5206180"/>
              <a:gd name="connsiteY26" fmla="*/ 51619 h 1115844"/>
              <a:gd name="connsiteX27" fmla="*/ 1909916 w 5206180"/>
              <a:gd name="connsiteY27" fmla="*/ 29497 h 1115844"/>
              <a:gd name="connsiteX28" fmla="*/ 1976283 w 5206180"/>
              <a:gd name="connsiteY28" fmla="*/ 51619 h 1115844"/>
              <a:gd name="connsiteX29" fmla="*/ 2005780 w 5206180"/>
              <a:gd name="connsiteY29" fmla="*/ 58994 h 1115844"/>
              <a:gd name="connsiteX30" fmla="*/ 2027903 w 5206180"/>
              <a:gd name="connsiteY30" fmla="*/ 66368 h 1115844"/>
              <a:gd name="connsiteX31" fmla="*/ 2168012 w 5206180"/>
              <a:gd name="connsiteY31" fmla="*/ 58994 h 1115844"/>
              <a:gd name="connsiteX32" fmla="*/ 2344993 w 5206180"/>
              <a:gd name="connsiteY32" fmla="*/ 51619 h 1115844"/>
              <a:gd name="connsiteX33" fmla="*/ 2367116 w 5206180"/>
              <a:gd name="connsiteY33" fmla="*/ 36871 h 1115844"/>
              <a:gd name="connsiteX34" fmla="*/ 2389238 w 5206180"/>
              <a:gd name="connsiteY34" fmla="*/ 29497 h 1115844"/>
              <a:gd name="connsiteX35" fmla="*/ 2411361 w 5206180"/>
              <a:gd name="connsiteY35" fmla="*/ 14748 h 1115844"/>
              <a:gd name="connsiteX36" fmla="*/ 2470354 w 5206180"/>
              <a:gd name="connsiteY36" fmla="*/ 29497 h 1115844"/>
              <a:gd name="connsiteX37" fmla="*/ 2558845 w 5206180"/>
              <a:gd name="connsiteY37" fmla="*/ 51619 h 1115844"/>
              <a:gd name="connsiteX38" fmla="*/ 2647335 w 5206180"/>
              <a:gd name="connsiteY38" fmla="*/ 66368 h 1115844"/>
              <a:gd name="connsiteX39" fmla="*/ 2706329 w 5206180"/>
              <a:gd name="connsiteY39" fmla="*/ 58994 h 1115844"/>
              <a:gd name="connsiteX40" fmla="*/ 2750574 w 5206180"/>
              <a:gd name="connsiteY40" fmla="*/ 44245 h 1115844"/>
              <a:gd name="connsiteX41" fmla="*/ 2787445 w 5206180"/>
              <a:gd name="connsiteY41" fmla="*/ 36871 h 1115844"/>
              <a:gd name="connsiteX42" fmla="*/ 2809567 w 5206180"/>
              <a:gd name="connsiteY42" fmla="*/ 44245 h 1115844"/>
              <a:gd name="connsiteX43" fmla="*/ 2846438 w 5206180"/>
              <a:gd name="connsiteY43" fmla="*/ 73742 h 1115844"/>
              <a:gd name="connsiteX44" fmla="*/ 2912806 w 5206180"/>
              <a:gd name="connsiteY44" fmla="*/ 88490 h 1115844"/>
              <a:gd name="connsiteX45" fmla="*/ 2971800 w 5206180"/>
              <a:gd name="connsiteY45" fmla="*/ 103239 h 1115844"/>
              <a:gd name="connsiteX46" fmla="*/ 3141406 w 5206180"/>
              <a:gd name="connsiteY46" fmla="*/ 117987 h 1115844"/>
              <a:gd name="connsiteX47" fmla="*/ 3193025 w 5206180"/>
              <a:gd name="connsiteY47" fmla="*/ 176981 h 1115844"/>
              <a:gd name="connsiteX48" fmla="*/ 3222522 w 5206180"/>
              <a:gd name="connsiteY48" fmla="*/ 184355 h 1115844"/>
              <a:gd name="connsiteX49" fmla="*/ 3370006 w 5206180"/>
              <a:gd name="connsiteY49" fmla="*/ 169606 h 1115844"/>
              <a:gd name="connsiteX50" fmla="*/ 3414251 w 5206180"/>
              <a:gd name="connsiteY50" fmla="*/ 154858 h 1115844"/>
              <a:gd name="connsiteX51" fmla="*/ 3436374 w 5206180"/>
              <a:gd name="connsiteY51" fmla="*/ 147484 h 1115844"/>
              <a:gd name="connsiteX52" fmla="*/ 3480619 w 5206180"/>
              <a:gd name="connsiteY52" fmla="*/ 132735 h 1115844"/>
              <a:gd name="connsiteX53" fmla="*/ 3502741 w 5206180"/>
              <a:gd name="connsiteY53" fmla="*/ 125361 h 1115844"/>
              <a:gd name="connsiteX54" fmla="*/ 3532238 w 5206180"/>
              <a:gd name="connsiteY54" fmla="*/ 117987 h 1115844"/>
              <a:gd name="connsiteX55" fmla="*/ 3554361 w 5206180"/>
              <a:gd name="connsiteY55" fmla="*/ 110613 h 1115844"/>
              <a:gd name="connsiteX56" fmla="*/ 3738716 w 5206180"/>
              <a:gd name="connsiteY56" fmla="*/ 103239 h 1115844"/>
              <a:gd name="connsiteX57" fmla="*/ 3805083 w 5206180"/>
              <a:gd name="connsiteY57" fmla="*/ 88490 h 1115844"/>
              <a:gd name="connsiteX58" fmla="*/ 3819832 w 5206180"/>
              <a:gd name="connsiteY58" fmla="*/ 73742 h 1115844"/>
              <a:gd name="connsiteX59" fmla="*/ 3834580 w 5206180"/>
              <a:gd name="connsiteY59" fmla="*/ 51619 h 1115844"/>
              <a:gd name="connsiteX60" fmla="*/ 3871451 w 5206180"/>
              <a:gd name="connsiteY60" fmla="*/ 14748 h 1115844"/>
              <a:gd name="connsiteX61" fmla="*/ 3886200 w 5206180"/>
              <a:gd name="connsiteY61" fmla="*/ 0 h 1115844"/>
              <a:gd name="connsiteX62" fmla="*/ 3945193 w 5206180"/>
              <a:gd name="connsiteY62" fmla="*/ 7374 h 1115844"/>
              <a:gd name="connsiteX63" fmla="*/ 3982064 w 5206180"/>
              <a:gd name="connsiteY63" fmla="*/ 14748 h 1115844"/>
              <a:gd name="connsiteX64" fmla="*/ 4011561 w 5206180"/>
              <a:gd name="connsiteY64" fmla="*/ 22123 h 1115844"/>
              <a:gd name="connsiteX65" fmla="*/ 4070554 w 5206180"/>
              <a:gd name="connsiteY65" fmla="*/ 29497 h 1115844"/>
              <a:gd name="connsiteX66" fmla="*/ 4122174 w 5206180"/>
              <a:gd name="connsiteY66" fmla="*/ 36871 h 1115844"/>
              <a:gd name="connsiteX67" fmla="*/ 4181167 w 5206180"/>
              <a:gd name="connsiteY67" fmla="*/ 51619 h 1115844"/>
              <a:gd name="connsiteX68" fmla="*/ 4203290 w 5206180"/>
              <a:gd name="connsiteY68" fmla="*/ 58994 h 1115844"/>
              <a:gd name="connsiteX69" fmla="*/ 4254909 w 5206180"/>
              <a:gd name="connsiteY69" fmla="*/ 73742 h 1115844"/>
              <a:gd name="connsiteX70" fmla="*/ 4291780 w 5206180"/>
              <a:gd name="connsiteY70" fmla="*/ 95865 h 1115844"/>
              <a:gd name="connsiteX71" fmla="*/ 4306529 w 5206180"/>
              <a:gd name="connsiteY71" fmla="*/ 110613 h 1115844"/>
              <a:gd name="connsiteX72" fmla="*/ 4402393 w 5206180"/>
              <a:gd name="connsiteY72" fmla="*/ 125361 h 1115844"/>
              <a:gd name="connsiteX73" fmla="*/ 4830096 w 5206180"/>
              <a:gd name="connsiteY73" fmla="*/ 125361 h 1115844"/>
              <a:gd name="connsiteX74" fmla="*/ 4852219 w 5206180"/>
              <a:gd name="connsiteY74" fmla="*/ 132735 h 1115844"/>
              <a:gd name="connsiteX75" fmla="*/ 4874341 w 5206180"/>
              <a:gd name="connsiteY75" fmla="*/ 147484 h 1115844"/>
              <a:gd name="connsiteX76" fmla="*/ 4889090 w 5206180"/>
              <a:gd name="connsiteY76" fmla="*/ 162232 h 1115844"/>
              <a:gd name="connsiteX77" fmla="*/ 4933335 w 5206180"/>
              <a:gd name="connsiteY77" fmla="*/ 176981 h 1115844"/>
              <a:gd name="connsiteX78" fmla="*/ 4955458 w 5206180"/>
              <a:gd name="connsiteY78" fmla="*/ 184355 h 1115844"/>
              <a:gd name="connsiteX79" fmla="*/ 4977580 w 5206180"/>
              <a:gd name="connsiteY79" fmla="*/ 191729 h 1115844"/>
              <a:gd name="connsiteX80" fmla="*/ 5043948 w 5206180"/>
              <a:gd name="connsiteY80" fmla="*/ 206477 h 1115844"/>
              <a:gd name="connsiteX81" fmla="*/ 5073445 w 5206180"/>
              <a:gd name="connsiteY81" fmla="*/ 221226 h 1115844"/>
              <a:gd name="connsiteX82" fmla="*/ 5088193 w 5206180"/>
              <a:gd name="connsiteY82" fmla="*/ 243348 h 1115844"/>
              <a:gd name="connsiteX83" fmla="*/ 5139812 w 5206180"/>
              <a:gd name="connsiteY83" fmla="*/ 287594 h 1115844"/>
              <a:gd name="connsiteX84" fmla="*/ 5161935 w 5206180"/>
              <a:gd name="connsiteY84" fmla="*/ 294968 h 1115844"/>
              <a:gd name="connsiteX85" fmla="*/ 5184058 w 5206180"/>
              <a:gd name="connsiteY85" fmla="*/ 361335 h 1115844"/>
              <a:gd name="connsiteX86" fmla="*/ 5191432 w 5206180"/>
              <a:gd name="connsiteY86" fmla="*/ 383458 h 1115844"/>
              <a:gd name="connsiteX87" fmla="*/ 5206180 w 5206180"/>
              <a:gd name="connsiteY87" fmla="*/ 435077 h 1115844"/>
              <a:gd name="connsiteX88" fmla="*/ 5198806 w 5206180"/>
              <a:gd name="connsiteY88" fmla="*/ 486697 h 1115844"/>
              <a:gd name="connsiteX89" fmla="*/ 5176683 w 5206180"/>
              <a:gd name="connsiteY89" fmla="*/ 501445 h 1115844"/>
              <a:gd name="connsiteX90" fmla="*/ 5161935 w 5206180"/>
              <a:gd name="connsiteY90" fmla="*/ 516194 h 1115844"/>
              <a:gd name="connsiteX91" fmla="*/ 5110316 w 5206180"/>
              <a:gd name="connsiteY91" fmla="*/ 538316 h 1115844"/>
              <a:gd name="connsiteX92" fmla="*/ 5073445 w 5206180"/>
              <a:gd name="connsiteY92" fmla="*/ 575187 h 1115844"/>
              <a:gd name="connsiteX93" fmla="*/ 5058696 w 5206180"/>
              <a:gd name="connsiteY93" fmla="*/ 626806 h 1115844"/>
              <a:gd name="connsiteX94" fmla="*/ 5043948 w 5206180"/>
              <a:gd name="connsiteY94" fmla="*/ 641555 h 1115844"/>
              <a:gd name="connsiteX95" fmla="*/ 4955458 w 5206180"/>
              <a:gd name="connsiteY95" fmla="*/ 656303 h 1115844"/>
              <a:gd name="connsiteX96" fmla="*/ 4911212 w 5206180"/>
              <a:gd name="connsiteY96" fmla="*/ 671052 h 1115844"/>
              <a:gd name="connsiteX97" fmla="*/ 4889090 w 5206180"/>
              <a:gd name="connsiteY97" fmla="*/ 678426 h 1115844"/>
              <a:gd name="connsiteX98" fmla="*/ 4859593 w 5206180"/>
              <a:gd name="connsiteY98" fmla="*/ 685800 h 1115844"/>
              <a:gd name="connsiteX99" fmla="*/ 4785851 w 5206180"/>
              <a:gd name="connsiteY99" fmla="*/ 715297 h 1115844"/>
              <a:gd name="connsiteX100" fmla="*/ 4712109 w 5206180"/>
              <a:gd name="connsiteY100" fmla="*/ 730045 h 1115844"/>
              <a:gd name="connsiteX101" fmla="*/ 4586748 w 5206180"/>
              <a:gd name="connsiteY101" fmla="*/ 722671 h 1115844"/>
              <a:gd name="connsiteX102" fmla="*/ 4513006 w 5206180"/>
              <a:gd name="connsiteY102" fmla="*/ 707923 h 1115844"/>
              <a:gd name="connsiteX103" fmla="*/ 4446638 w 5206180"/>
              <a:gd name="connsiteY103" fmla="*/ 715297 h 1115844"/>
              <a:gd name="connsiteX104" fmla="*/ 4402393 w 5206180"/>
              <a:gd name="connsiteY104" fmla="*/ 730045 h 1115844"/>
              <a:gd name="connsiteX105" fmla="*/ 4372896 w 5206180"/>
              <a:gd name="connsiteY105" fmla="*/ 737419 h 1115844"/>
              <a:gd name="connsiteX106" fmla="*/ 4350774 w 5206180"/>
              <a:gd name="connsiteY106" fmla="*/ 744794 h 1115844"/>
              <a:gd name="connsiteX107" fmla="*/ 4122174 w 5206180"/>
              <a:gd name="connsiteY107" fmla="*/ 752168 h 1115844"/>
              <a:gd name="connsiteX108" fmla="*/ 4055806 w 5206180"/>
              <a:gd name="connsiteY108" fmla="*/ 774290 h 1115844"/>
              <a:gd name="connsiteX109" fmla="*/ 4033683 w 5206180"/>
              <a:gd name="connsiteY109" fmla="*/ 781665 h 1115844"/>
              <a:gd name="connsiteX110" fmla="*/ 4011561 w 5206180"/>
              <a:gd name="connsiteY110" fmla="*/ 789039 h 1115844"/>
              <a:gd name="connsiteX111" fmla="*/ 3974690 w 5206180"/>
              <a:gd name="connsiteY111" fmla="*/ 811161 h 1115844"/>
              <a:gd name="connsiteX112" fmla="*/ 3959941 w 5206180"/>
              <a:gd name="connsiteY112" fmla="*/ 825910 h 1115844"/>
              <a:gd name="connsiteX113" fmla="*/ 3915696 w 5206180"/>
              <a:gd name="connsiteY113" fmla="*/ 848032 h 1115844"/>
              <a:gd name="connsiteX114" fmla="*/ 3900948 w 5206180"/>
              <a:gd name="connsiteY114" fmla="*/ 862781 h 1115844"/>
              <a:gd name="connsiteX115" fmla="*/ 3864077 w 5206180"/>
              <a:gd name="connsiteY115" fmla="*/ 870155 h 1115844"/>
              <a:gd name="connsiteX116" fmla="*/ 3841954 w 5206180"/>
              <a:gd name="connsiteY116" fmla="*/ 877529 h 1115844"/>
              <a:gd name="connsiteX117" fmla="*/ 3628103 w 5206180"/>
              <a:gd name="connsiteY117" fmla="*/ 884903 h 1115844"/>
              <a:gd name="connsiteX118" fmla="*/ 3591232 w 5206180"/>
              <a:gd name="connsiteY118" fmla="*/ 907026 h 1115844"/>
              <a:gd name="connsiteX119" fmla="*/ 3561735 w 5206180"/>
              <a:gd name="connsiteY119" fmla="*/ 914400 h 1115844"/>
              <a:gd name="connsiteX120" fmla="*/ 3406877 w 5206180"/>
              <a:gd name="connsiteY120" fmla="*/ 921774 h 1115844"/>
              <a:gd name="connsiteX121" fmla="*/ 3384754 w 5206180"/>
              <a:gd name="connsiteY121" fmla="*/ 929148 h 1115844"/>
              <a:gd name="connsiteX122" fmla="*/ 3355258 w 5206180"/>
              <a:gd name="connsiteY122" fmla="*/ 936523 h 1115844"/>
              <a:gd name="connsiteX123" fmla="*/ 3296264 w 5206180"/>
              <a:gd name="connsiteY123" fmla="*/ 988142 h 1115844"/>
              <a:gd name="connsiteX124" fmla="*/ 3252019 w 5206180"/>
              <a:gd name="connsiteY124" fmla="*/ 1002890 h 1115844"/>
              <a:gd name="connsiteX125" fmla="*/ 3141406 w 5206180"/>
              <a:gd name="connsiteY125" fmla="*/ 1017639 h 1115844"/>
              <a:gd name="connsiteX126" fmla="*/ 3067664 w 5206180"/>
              <a:gd name="connsiteY126" fmla="*/ 1039761 h 1115844"/>
              <a:gd name="connsiteX127" fmla="*/ 3045541 w 5206180"/>
              <a:gd name="connsiteY127" fmla="*/ 1047135 h 1115844"/>
              <a:gd name="connsiteX128" fmla="*/ 3023419 w 5206180"/>
              <a:gd name="connsiteY128" fmla="*/ 1054510 h 1115844"/>
              <a:gd name="connsiteX129" fmla="*/ 2824316 w 5206180"/>
              <a:gd name="connsiteY129" fmla="*/ 1039761 h 1115844"/>
              <a:gd name="connsiteX130" fmla="*/ 2802193 w 5206180"/>
              <a:gd name="connsiteY130" fmla="*/ 1032387 h 1115844"/>
              <a:gd name="connsiteX131" fmla="*/ 2662083 w 5206180"/>
              <a:gd name="connsiteY131" fmla="*/ 1039761 h 1115844"/>
              <a:gd name="connsiteX132" fmla="*/ 2580967 w 5206180"/>
              <a:gd name="connsiteY132" fmla="*/ 1047135 h 1115844"/>
              <a:gd name="connsiteX133" fmla="*/ 2529348 w 5206180"/>
              <a:gd name="connsiteY133" fmla="*/ 1054510 h 1115844"/>
              <a:gd name="connsiteX134" fmla="*/ 2330245 w 5206180"/>
              <a:gd name="connsiteY134" fmla="*/ 1061884 h 1115844"/>
              <a:gd name="connsiteX135" fmla="*/ 2286000 w 5206180"/>
              <a:gd name="connsiteY135" fmla="*/ 1069258 h 1115844"/>
              <a:gd name="connsiteX136" fmla="*/ 2227006 w 5206180"/>
              <a:gd name="connsiteY136" fmla="*/ 1076632 h 1115844"/>
              <a:gd name="connsiteX137" fmla="*/ 2182761 w 5206180"/>
              <a:gd name="connsiteY137" fmla="*/ 1091381 h 1115844"/>
              <a:gd name="connsiteX138" fmla="*/ 2131141 w 5206180"/>
              <a:gd name="connsiteY138" fmla="*/ 1106129 h 1115844"/>
              <a:gd name="connsiteX139" fmla="*/ 1932038 w 5206180"/>
              <a:gd name="connsiteY139" fmla="*/ 1098755 h 1115844"/>
              <a:gd name="connsiteX140" fmla="*/ 1895167 w 5206180"/>
              <a:gd name="connsiteY140" fmla="*/ 1091381 h 1115844"/>
              <a:gd name="connsiteX141" fmla="*/ 1718187 w 5206180"/>
              <a:gd name="connsiteY141" fmla="*/ 1098755 h 1115844"/>
              <a:gd name="connsiteX142" fmla="*/ 1401096 w 5206180"/>
              <a:gd name="connsiteY142" fmla="*/ 1106129 h 1115844"/>
              <a:gd name="connsiteX143" fmla="*/ 1327354 w 5206180"/>
              <a:gd name="connsiteY143" fmla="*/ 1091381 h 1115844"/>
              <a:gd name="connsiteX144" fmla="*/ 1253612 w 5206180"/>
              <a:gd name="connsiteY144" fmla="*/ 1069258 h 1115844"/>
              <a:gd name="connsiteX145" fmla="*/ 1231490 w 5206180"/>
              <a:gd name="connsiteY145" fmla="*/ 1054510 h 1115844"/>
              <a:gd name="connsiteX146" fmla="*/ 1216741 w 5206180"/>
              <a:gd name="connsiteY146" fmla="*/ 1039761 h 1115844"/>
              <a:gd name="connsiteX147" fmla="*/ 1172496 w 5206180"/>
              <a:gd name="connsiteY147" fmla="*/ 1010265 h 1115844"/>
              <a:gd name="connsiteX148" fmla="*/ 1157748 w 5206180"/>
              <a:gd name="connsiteY148" fmla="*/ 995516 h 1115844"/>
              <a:gd name="connsiteX149" fmla="*/ 1113503 w 5206180"/>
              <a:gd name="connsiteY149" fmla="*/ 980768 h 1115844"/>
              <a:gd name="connsiteX150" fmla="*/ 1054509 w 5206180"/>
              <a:gd name="connsiteY150" fmla="*/ 966019 h 1115844"/>
              <a:gd name="connsiteX151" fmla="*/ 995516 w 5206180"/>
              <a:gd name="connsiteY151" fmla="*/ 951271 h 1115844"/>
              <a:gd name="connsiteX152" fmla="*/ 951270 w 5206180"/>
              <a:gd name="connsiteY152" fmla="*/ 943897 h 1115844"/>
              <a:gd name="connsiteX153" fmla="*/ 877529 w 5206180"/>
              <a:gd name="connsiteY153" fmla="*/ 921774 h 1115844"/>
              <a:gd name="connsiteX154" fmla="*/ 855406 w 5206180"/>
              <a:gd name="connsiteY154" fmla="*/ 914400 h 1115844"/>
              <a:gd name="connsiteX155" fmla="*/ 833283 w 5206180"/>
              <a:gd name="connsiteY155" fmla="*/ 907026 h 1115844"/>
              <a:gd name="connsiteX156" fmla="*/ 685800 w 5206180"/>
              <a:gd name="connsiteY156" fmla="*/ 899652 h 1115844"/>
              <a:gd name="connsiteX157" fmla="*/ 663677 w 5206180"/>
              <a:gd name="connsiteY157" fmla="*/ 892277 h 1115844"/>
              <a:gd name="connsiteX158" fmla="*/ 612058 w 5206180"/>
              <a:gd name="connsiteY158" fmla="*/ 877529 h 1115844"/>
              <a:gd name="connsiteX159" fmla="*/ 589935 w 5206180"/>
              <a:gd name="connsiteY159" fmla="*/ 862781 h 1115844"/>
              <a:gd name="connsiteX160" fmla="*/ 567812 w 5206180"/>
              <a:gd name="connsiteY160" fmla="*/ 855406 h 1115844"/>
              <a:gd name="connsiteX161" fmla="*/ 545690 w 5206180"/>
              <a:gd name="connsiteY161" fmla="*/ 840658 h 1115844"/>
              <a:gd name="connsiteX162" fmla="*/ 501445 w 5206180"/>
              <a:gd name="connsiteY162" fmla="*/ 825910 h 1115844"/>
              <a:gd name="connsiteX163" fmla="*/ 457200 w 5206180"/>
              <a:gd name="connsiteY163" fmla="*/ 811161 h 1115844"/>
              <a:gd name="connsiteX164" fmla="*/ 427703 w 5206180"/>
              <a:gd name="connsiteY164" fmla="*/ 803787 h 1115844"/>
              <a:gd name="connsiteX165" fmla="*/ 383458 w 5206180"/>
              <a:gd name="connsiteY165" fmla="*/ 789039 h 1115844"/>
              <a:gd name="connsiteX166" fmla="*/ 339212 w 5206180"/>
              <a:gd name="connsiteY166" fmla="*/ 774290 h 1115844"/>
              <a:gd name="connsiteX167" fmla="*/ 294967 w 5206180"/>
              <a:gd name="connsiteY167" fmla="*/ 759542 h 1115844"/>
              <a:gd name="connsiteX168" fmla="*/ 265470 w 5206180"/>
              <a:gd name="connsiteY168" fmla="*/ 752168 h 1115844"/>
              <a:gd name="connsiteX169" fmla="*/ 243348 w 5206180"/>
              <a:gd name="connsiteY169" fmla="*/ 737419 h 1115844"/>
              <a:gd name="connsiteX170" fmla="*/ 199103 w 5206180"/>
              <a:gd name="connsiteY170" fmla="*/ 715297 h 1115844"/>
              <a:gd name="connsiteX171" fmla="*/ 169606 w 5206180"/>
              <a:gd name="connsiteY171" fmla="*/ 678426 h 1115844"/>
              <a:gd name="connsiteX172" fmla="*/ 140109 w 5206180"/>
              <a:gd name="connsiteY172" fmla="*/ 641555 h 1115844"/>
              <a:gd name="connsiteX173" fmla="*/ 103238 w 5206180"/>
              <a:gd name="connsiteY173" fmla="*/ 582561 h 1115844"/>
              <a:gd name="connsiteX174" fmla="*/ 73741 w 5206180"/>
              <a:gd name="connsiteY174" fmla="*/ 567813 h 1115844"/>
              <a:gd name="connsiteX175" fmla="*/ 29496 w 5206180"/>
              <a:gd name="connsiteY175" fmla="*/ 538316 h 1115844"/>
              <a:gd name="connsiteX176" fmla="*/ 22122 w 5206180"/>
              <a:gd name="connsiteY176" fmla="*/ 516194 h 1115844"/>
              <a:gd name="connsiteX177" fmla="*/ 0 w 5206180"/>
              <a:gd name="connsiteY177" fmla="*/ 479323 h 1115844"/>
              <a:gd name="connsiteX178" fmla="*/ 14748 w 5206180"/>
              <a:gd name="connsiteY178" fmla="*/ 412955 h 1115844"/>
              <a:gd name="connsiteX179" fmla="*/ 29496 w 5206180"/>
              <a:gd name="connsiteY179" fmla="*/ 398206 h 1115844"/>
              <a:gd name="connsiteX180" fmla="*/ 44245 w 5206180"/>
              <a:gd name="connsiteY180" fmla="*/ 376084 h 1115844"/>
              <a:gd name="connsiteX181" fmla="*/ 95864 w 5206180"/>
              <a:gd name="connsiteY181" fmla="*/ 309716 h 111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5206180" h="1115844">
                <a:moveTo>
                  <a:pt x="95864" y="309716"/>
                </a:moveTo>
                <a:cubicBezTo>
                  <a:pt x="108154" y="290052"/>
                  <a:pt x="116338" y="267120"/>
                  <a:pt x="132735" y="250723"/>
                </a:cubicBezTo>
                <a:cubicBezTo>
                  <a:pt x="205720" y="177738"/>
                  <a:pt x="148338" y="221782"/>
                  <a:pt x="346587" y="213852"/>
                </a:cubicBezTo>
                <a:cubicBezTo>
                  <a:pt x="353961" y="211394"/>
                  <a:pt x="362044" y="210476"/>
                  <a:pt x="368709" y="206477"/>
                </a:cubicBezTo>
                <a:cubicBezTo>
                  <a:pt x="374671" y="202900"/>
                  <a:pt x="378029" y="196072"/>
                  <a:pt x="383458" y="191729"/>
                </a:cubicBezTo>
                <a:cubicBezTo>
                  <a:pt x="390378" y="186193"/>
                  <a:pt x="398206" y="181897"/>
                  <a:pt x="405580" y="176981"/>
                </a:cubicBezTo>
                <a:cubicBezTo>
                  <a:pt x="457199" y="179439"/>
                  <a:pt x="508939" y="180064"/>
                  <a:pt x="560438" y="184355"/>
                </a:cubicBezTo>
                <a:cubicBezTo>
                  <a:pt x="568184" y="185001"/>
                  <a:pt x="575087" y="189594"/>
                  <a:pt x="582561" y="191729"/>
                </a:cubicBezTo>
                <a:cubicBezTo>
                  <a:pt x="592306" y="194513"/>
                  <a:pt x="602226" y="196645"/>
                  <a:pt x="612058" y="199103"/>
                </a:cubicBezTo>
                <a:cubicBezTo>
                  <a:pt x="685800" y="196645"/>
                  <a:pt x="759628" y="196062"/>
                  <a:pt x="833283" y="191729"/>
                </a:cubicBezTo>
                <a:cubicBezTo>
                  <a:pt x="843400" y="191134"/>
                  <a:pt x="852809" y="186168"/>
                  <a:pt x="862780" y="184355"/>
                </a:cubicBezTo>
                <a:cubicBezTo>
                  <a:pt x="879881" y="181246"/>
                  <a:pt x="897193" y="179439"/>
                  <a:pt x="914400" y="176981"/>
                </a:cubicBezTo>
                <a:cubicBezTo>
                  <a:pt x="929148" y="181897"/>
                  <a:pt x="943133" y="190695"/>
                  <a:pt x="958645" y="191729"/>
                </a:cubicBezTo>
                <a:cubicBezTo>
                  <a:pt x="978093" y="193025"/>
                  <a:pt x="1047459" y="184139"/>
                  <a:pt x="1069258" y="169606"/>
                </a:cubicBezTo>
                <a:cubicBezTo>
                  <a:pt x="1104316" y="146234"/>
                  <a:pt x="1082970" y="157662"/>
                  <a:pt x="1135625" y="140110"/>
                </a:cubicBezTo>
                <a:lnTo>
                  <a:pt x="1179870" y="125361"/>
                </a:lnTo>
                <a:lnTo>
                  <a:pt x="1253612" y="117987"/>
                </a:lnTo>
                <a:lnTo>
                  <a:pt x="1319980" y="95865"/>
                </a:lnTo>
                <a:lnTo>
                  <a:pt x="1342103" y="88490"/>
                </a:lnTo>
                <a:cubicBezTo>
                  <a:pt x="1349477" y="90948"/>
                  <a:pt x="1356751" y="93730"/>
                  <a:pt x="1364225" y="95865"/>
                </a:cubicBezTo>
                <a:cubicBezTo>
                  <a:pt x="1388518" y="102806"/>
                  <a:pt x="1405257" y="105546"/>
                  <a:pt x="1430593" y="110613"/>
                </a:cubicBezTo>
                <a:cubicBezTo>
                  <a:pt x="1487129" y="108155"/>
                  <a:pt x="1543766" y="107419"/>
                  <a:pt x="1600200" y="103239"/>
                </a:cubicBezTo>
                <a:cubicBezTo>
                  <a:pt x="1610307" y="102490"/>
                  <a:pt x="1619803" y="98064"/>
                  <a:pt x="1629696" y="95865"/>
                </a:cubicBezTo>
                <a:cubicBezTo>
                  <a:pt x="1641931" y="93146"/>
                  <a:pt x="1654204" y="90551"/>
                  <a:pt x="1666567" y="88490"/>
                </a:cubicBezTo>
                <a:cubicBezTo>
                  <a:pt x="1720385" y="79520"/>
                  <a:pt x="1739427" y="79185"/>
                  <a:pt x="1799303" y="73742"/>
                </a:cubicBezTo>
                <a:lnTo>
                  <a:pt x="1843548" y="58994"/>
                </a:lnTo>
                <a:cubicBezTo>
                  <a:pt x="1850922" y="56536"/>
                  <a:pt x="1859202" y="55931"/>
                  <a:pt x="1865670" y="51619"/>
                </a:cubicBezTo>
                <a:cubicBezTo>
                  <a:pt x="1894261" y="32559"/>
                  <a:pt x="1879385" y="39674"/>
                  <a:pt x="1909916" y="29497"/>
                </a:cubicBezTo>
                <a:cubicBezTo>
                  <a:pt x="2015907" y="47162"/>
                  <a:pt x="1910303" y="23341"/>
                  <a:pt x="1976283" y="51619"/>
                </a:cubicBezTo>
                <a:cubicBezTo>
                  <a:pt x="1985598" y="55611"/>
                  <a:pt x="1996035" y="56210"/>
                  <a:pt x="2005780" y="58994"/>
                </a:cubicBezTo>
                <a:cubicBezTo>
                  <a:pt x="2013254" y="61130"/>
                  <a:pt x="2020529" y="63910"/>
                  <a:pt x="2027903" y="66368"/>
                </a:cubicBezTo>
                <a:lnTo>
                  <a:pt x="2168012" y="58994"/>
                </a:lnTo>
                <a:cubicBezTo>
                  <a:pt x="2226993" y="56251"/>
                  <a:pt x="2286309" y="58140"/>
                  <a:pt x="2344993" y="51619"/>
                </a:cubicBezTo>
                <a:cubicBezTo>
                  <a:pt x="2353802" y="50640"/>
                  <a:pt x="2359189" y="40834"/>
                  <a:pt x="2367116" y="36871"/>
                </a:cubicBezTo>
                <a:cubicBezTo>
                  <a:pt x="2374068" y="33395"/>
                  <a:pt x="2381864" y="31955"/>
                  <a:pt x="2389238" y="29497"/>
                </a:cubicBezTo>
                <a:cubicBezTo>
                  <a:pt x="2396612" y="24581"/>
                  <a:pt x="2402567" y="15847"/>
                  <a:pt x="2411361" y="14748"/>
                </a:cubicBezTo>
                <a:cubicBezTo>
                  <a:pt x="2424302" y="13130"/>
                  <a:pt x="2455908" y="24682"/>
                  <a:pt x="2470354" y="29497"/>
                </a:cubicBezTo>
                <a:cubicBezTo>
                  <a:pt x="2503527" y="62668"/>
                  <a:pt x="2474788" y="40156"/>
                  <a:pt x="2558845" y="51619"/>
                </a:cubicBezTo>
                <a:cubicBezTo>
                  <a:pt x="2588474" y="55659"/>
                  <a:pt x="2647335" y="66368"/>
                  <a:pt x="2647335" y="66368"/>
                </a:cubicBezTo>
                <a:cubicBezTo>
                  <a:pt x="2667000" y="63910"/>
                  <a:pt x="2686951" y="63146"/>
                  <a:pt x="2706329" y="58994"/>
                </a:cubicBezTo>
                <a:cubicBezTo>
                  <a:pt x="2721530" y="55737"/>
                  <a:pt x="2735330" y="47294"/>
                  <a:pt x="2750574" y="44245"/>
                </a:cubicBezTo>
                <a:lnTo>
                  <a:pt x="2787445" y="36871"/>
                </a:lnTo>
                <a:cubicBezTo>
                  <a:pt x="2794819" y="39329"/>
                  <a:pt x="2802902" y="40246"/>
                  <a:pt x="2809567" y="44245"/>
                </a:cubicBezTo>
                <a:cubicBezTo>
                  <a:pt x="2878141" y="85390"/>
                  <a:pt x="2757910" y="29479"/>
                  <a:pt x="2846438" y="73742"/>
                </a:cubicBezTo>
                <a:cubicBezTo>
                  <a:pt x="2866064" y="83555"/>
                  <a:pt x="2892981" y="84242"/>
                  <a:pt x="2912806" y="88490"/>
                </a:cubicBezTo>
                <a:cubicBezTo>
                  <a:pt x="2932626" y="92737"/>
                  <a:pt x="2951606" y="101483"/>
                  <a:pt x="2971800" y="103239"/>
                </a:cubicBezTo>
                <a:lnTo>
                  <a:pt x="3141406" y="117987"/>
                </a:lnTo>
                <a:cubicBezTo>
                  <a:pt x="3152598" y="134776"/>
                  <a:pt x="3175769" y="172667"/>
                  <a:pt x="3193025" y="176981"/>
                </a:cubicBezTo>
                <a:lnTo>
                  <a:pt x="3222522" y="184355"/>
                </a:lnTo>
                <a:cubicBezTo>
                  <a:pt x="3256403" y="181935"/>
                  <a:pt x="3328251" y="180045"/>
                  <a:pt x="3370006" y="169606"/>
                </a:cubicBezTo>
                <a:cubicBezTo>
                  <a:pt x="3385088" y="165835"/>
                  <a:pt x="3399503" y="159774"/>
                  <a:pt x="3414251" y="154858"/>
                </a:cubicBezTo>
                <a:lnTo>
                  <a:pt x="3436374" y="147484"/>
                </a:lnTo>
                <a:lnTo>
                  <a:pt x="3480619" y="132735"/>
                </a:lnTo>
                <a:cubicBezTo>
                  <a:pt x="3487993" y="130277"/>
                  <a:pt x="3495200" y="127246"/>
                  <a:pt x="3502741" y="125361"/>
                </a:cubicBezTo>
                <a:cubicBezTo>
                  <a:pt x="3512573" y="122903"/>
                  <a:pt x="3522493" y="120771"/>
                  <a:pt x="3532238" y="117987"/>
                </a:cubicBezTo>
                <a:cubicBezTo>
                  <a:pt x="3539712" y="115852"/>
                  <a:pt x="3546608" y="111167"/>
                  <a:pt x="3554361" y="110613"/>
                </a:cubicBezTo>
                <a:cubicBezTo>
                  <a:pt x="3615706" y="106231"/>
                  <a:pt x="3677264" y="105697"/>
                  <a:pt x="3738716" y="103239"/>
                </a:cubicBezTo>
                <a:cubicBezTo>
                  <a:pt x="3747659" y="101749"/>
                  <a:pt x="3791115" y="96871"/>
                  <a:pt x="3805083" y="88490"/>
                </a:cubicBezTo>
                <a:cubicBezTo>
                  <a:pt x="3811045" y="84913"/>
                  <a:pt x="3815489" y="79171"/>
                  <a:pt x="3819832" y="73742"/>
                </a:cubicBezTo>
                <a:cubicBezTo>
                  <a:pt x="3825369" y="66821"/>
                  <a:pt x="3828744" y="58289"/>
                  <a:pt x="3834580" y="51619"/>
                </a:cubicBezTo>
                <a:cubicBezTo>
                  <a:pt x="3846025" y="38538"/>
                  <a:pt x="3859161" y="27038"/>
                  <a:pt x="3871451" y="14748"/>
                </a:cubicBezTo>
                <a:lnTo>
                  <a:pt x="3886200" y="0"/>
                </a:lnTo>
                <a:cubicBezTo>
                  <a:pt x="3905864" y="2458"/>
                  <a:pt x="3925606" y="4361"/>
                  <a:pt x="3945193" y="7374"/>
                </a:cubicBezTo>
                <a:cubicBezTo>
                  <a:pt x="3957581" y="9280"/>
                  <a:pt x="3969829" y="12029"/>
                  <a:pt x="3982064" y="14748"/>
                </a:cubicBezTo>
                <a:cubicBezTo>
                  <a:pt x="3991958" y="16947"/>
                  <a:pt x="4001564" y="20457"/>
                  <a:pt x="4011561" y="22123"/>
                </a:cubicBezTo>
                <a:cubicBezTo>
                  <a:pt x="4031109" y="25381"/>
                  <a:pt x="4050910" y="26878"/>
                  <a:pt x="4070554" y="29497"/>
                </a:cubicBezTo>
                <a:lnTo>
                  <a:pt x="4122174" y="36871"/>
                </a:lnTo>
                <a:cubicBezTo>
                  <a:pt x="4172748" y="53729"/>
                  <a:pt x="4109968" y="33819"/>
                  <a:pt x="4181167" y="51619"/>
                </a:cubicBezTo>
                <a:cubicBezTo>
                  <a:pt x="4188708" y="53504"/>
                  <a:pt x="4195816" y="56858"/>
                  <a:pt x="4203290" y="58994"/>
                </a:cubicBezTo>
                <a:cubicBezTo>
                  <a:pt x="4268124" y="77519"/>
                  <a:pt x="4201854" y="56057"/>
                  <a:pt x="4254909" y="73742"/>
                </a:cubicBezTo>
                <a:cubicBezTo>
                  <a:pt x="4292280" y="111110"/>
                  <a:pt x="4243916" y="67146"/>
                  <a:pt x="4291780" y="95865"/>
                </a:cubicBezTo>
                <a:cubicBezTo>
                  <a:pt x="4297742" y="99442"/>
                  <a:pt x="4300310" y="107504"/>
                  <a:pt x="4306529" y="110613"/>
                </a:cubicBezTo>
                <a:cubicBezTo>
                  <a:pt x="4324776" y="119736"/>
                  <a:pt x="4398086" y="124882"/>
                  <a:pt x="4402393" y="125361"/>
                </a:cubicBezTo>
                <a:cubicBezTo>
                  <a:pt x="4586891" y="120375"/>
                  <a:pt x="4663883" y="111510"/>
                  <a:pt x="4830096" y="125361"/>
                </a:cubicBezTo>
                <a:cubicBezTo>
                  <a:pt x="4837842" y="126007"/>
                  <a:pt x="4844845" y="130277"/>
                  <a:pt x="4852219" y="132735"/>
                </a:cubicBezTo>
                <a:cubicBezTo>
                  <a:pt x="4859593" y="137651"/>
                  <a:pt x="4867420" y="141948"/>
                  <a:pt x="4874341" y="147484"/>
                </a:cubicBezTo>
                <a:cubicBezTo>
                  <a:pt x="4879770" y="151827"/>
                  <a:pt x="4882871" y="159123"/>
                  <a:pt x="4889090" y="162232"/>
                </a:cubicBezTo>
                <a:cubicBezTo>
                  <a:pt x="4902995" y="169184"/>
                  <a:pt x="4918587" y="172065"/>
                  <a:pt x="4933335" y="176981"/>
                </a:cubicBezTo>
                <a:lnTo>
                  <a:pt x="4955458" y="184355"/>
                </a:lnTo>
                <a:cubicBezTo>
                  <a:pt x="4962832" y="186813"/>
                  <a:pt x="4969992" y="190043"/>
                  <a:pt x="4977580" y="191729"/>
                </a:cubicBezTo>
                <a:lnTo>
                  <a:pt x="5043948" y="206477"/>
                </a:lnTo>
                <a:cubicBezTo>
                  <a:pt x="5053780" y="211393"/>
                  <a:pt x="5065000" y="214188"/>
                  <a:pt x="5073445" y="221226"/>
                </a:cubicBezTo>
                <a:cubicBezTo>
                  <a:pt x="5080253" y="226900"/>
                  <a:pt x="5082425" y="236619"/>
                  <a:pt x="5088193" y="243348"/>
                </a:cubicBezTo>
                <a:cubicBezTo>
                  <a:pt x="5101798" y="259220"/>
                  <a:pt x="5120244" y="277810"/>
                  <a:pt x="5139812" y="287594"/>
                </a:cubicBezTo>
                <a:cubicBezTo>
                  <a:pt x="5146765" y="291070"/>
                  <a:pt x="5154561" y="292510"/>
                  <a:pt x="5161935" y="294968"/>
                </a:cubicBezTo>
                <a:cubicBezTo>
                  <a:pt x="5187594" y="333456"/>
                  <a:pt x="5170811" y="301726"/>
                  <a:pt x="5184058" y="361335"/>
                </a:cubicBezTo>
                <a:cubicBezTo>
                  <a:pt x="5185744" y="368923"/>
                  <a:pt x="5189297" y="375984"/>
                  <a:pt x="5191432" y="383458"/>
                </a:cubicBezTo>
                <a:cubicBezTo>
                  <a:pt x="5209948" y="448266"/>
                  <a:pt x="5188502" y="382042"/>
                  <a:pt x="5206180" y="435077"/>
                </a:cubicBezTo>
                <a:cubicBezTo>
                  <a:pt x="5203722" y="452284"/>
                  <a:pt x="5205865" y="470814"/>
                  <a:pt x="5198806" y="486697"/>
                </a:cubicBezTo>
                <a:cubicBezTo>
                  <a:pt x="5195206" y="494796"/>
                  <a:pt x="5183604" y="495908"/>
                  <a:pt x="5176683" y="501445"/>
                </a:cubicBezTo>
                <a:cubicBezTo>
                  <a:pt x="5171254" y="505788"/>
                  <a:pt x="5167897" y="512617"/>
                  <a:pt x="5161935" y="516194"/>
                </a:cubicBezTo>
                <a:cubicBezTo>
                  <a:pt x="5120824" y="540861"/>
                  <a:pt x="5158869" y="500552"/>
                  <a:pt x="5110316" y="538316"/>
                </a:cubicBezTo>
                <a:cubicBezTo>
                  <a:pt x="5096596" y="548987"/>
                  <a:pt x="5073445" y="575187"/>
                  <a:pt x="5073445" y="575187"/>
                </a:cubicBezTo>
                <a:cubicBezTo>
                  <a:pt x="5072068" y="580694"/>
                  <a:pt x="5063229" y="619251"/>
                  <a:pt x="5058696" y="626806"/>
                </a:cubicBezTo>
                <a:cubicBezTo>
                  <a:pt x="5055119" y="632768"/>
                  <a:pt x="5049910" y="637978"/>
                  <a:pt x="5043948" y="641555"/>
                </a:cubicBezTo>
                <a:cubicBezTo>
                  <a:pt x="5024295" y="653347"/>
                  <a:pt x="4962010" y="655575"/>
                  <a:pt x="4955458" y="656303"/>
                </a:cubicBezTo>
                <a:lnTo>
                  <a:pt x="4911212" y="671052"/>
                </a:lnTo>
                <a:cubicBezTo>
                  <a:pt x="4903838" y="673510"/>
                  <a:pt x="4896631" y="676541"/>
                  <a:pt x="4889090" y="678426"/>
                </a:cubicBezTo>
                <a:cubicBezTo>
                  <a:pt x="4879258" y="680884"/>
                  <a:pt x="4869083" y="682241"/>
                  <a:pt x="4859593" y="685800"/>
                </a:cubicBezTo>
                <a:cubicBezTo>
                  <a:pt x="4821082" y="700241"/>
                  <a:pt x="4833607" y="707338"/>
                  <a:pt x="4785851" y="715297"/>
                </a:cubicBezTo>
                <a:cubicBezTo>
                  <a:pt x="4731609" y="724337"/>
                  <a:pt x="4756111" y="719045"/>
                  <a:pt x="4712109" y="730045"/>
                </a:cubicBezTo>
                <a:cubicBezTo>
                  <a:pt x="4670322" y="727587"/>
                  <a:pt x="4628450" y="726297"/>
                  <a:pt x="4586748" y="722671"/>
                </a:cubicBezTo>
                <a:cubicBezTo>
                  <a:pt x="4559025" y="720260"/>
                  <a:pt x="4539033" y="714429"/>
                  <a:pt x="4513006" y="707923"/>
                </a:cubicBezTo>
                <a:cubicBezTo>
                  <a:pt x="4490883" y="710381"/>
                  <a:pt x="4468465" y="710932"/>
                  <a:pt x="4446638" y="715297"/>
                </a:cubicBezTo>
                <a:cubicBezTo>
                  <a:pt x="4431394" y="718346"/>
                  <a:pt x="4417475" y="726275"/>
                  <a:pt x="4402393" y="730045"/>
                </a:cubicBezTo>
                <a:cubicBezTo>
                  <a:pt x="4392561" y="732503"/>
                  <a:pt x="4382641" y="734635"/>
                  <a:pt x="4372896" y="737419"/>
                </a:cubicBezTo>
                <a:cubicBezTo>
                  <a:pt x="4365422" y="739554"/>
                  <a:pt x="4358534" y="744338"/>
                  <a:pt x="4350774" y="744794"/>
                </a:cubicBezTo>
                <a:cubicBezTo>
                  <a:pt x="4274666" y="749271"/>
                  <a:pt x="4198374" y="749710"/>
                  <a:pt x="4122174" y="752168"/>
                </a:cubicBezTo>
                <a:lnTo>
                  <a:pt x="4055806" y="774290"/>
                </a:lnTo>
                <a:lnTo>
                  <a:pt x="4033683" y="781665"/>
                </a:lnTo>
                <a:lnTo>
                  <a:pt x="4011561" y="789039"/>
                </a:lnTo>
                <a:cubicBezTo>
                  <a:pt x="3974187" y="826410"/>
                  <a:pt x="4022557" y="782440"/>
                  <a:pt x="3974690" y="811161"/>
                </a:cubicBezTo>
                <a:cubicBezTo>
                  <a:pt x="3968728" y="814738"/>
                  <a:pt x="3965370" y="821567"/>
                  <a:pt x="3959941" y="825910"/>
                </a:cubicBezTo>
                <a:cubicBezTo>
                  <a:pt x="3939520" y="842247"/>
                  <a:pt x="3939062" y="840244"/>
                  <a:pt x="3915696" y="848032"/>
                </a:cubicBezTo>
                <a:cubicBezTo>
                  <a:pt x="3910780" y="852948"/>
                  <a:pt x="3907338" y="860042"/>
                  <a:pt x="3900948" y="862781"/>
                </a:cubicBezTo>
                <a:cubicBezTo>
                  <a:pt x="3889428" y="867718"/>
                  <a:pt x="3876237" y="867115"/>
                  <a:pt x="3864077" y="870155"/>
                </a:cubicBezTo>
                <a:cubicBezTo>
                  <a:pt x="3856536" y="872040"/>
                  <a:pt x="3849712" y="877044"/>
                  <a:pt x="3841954" y="877529"/>
                </a:cubicBezTo>
                <a:cubicBezTo>
                  <a:pt x="3770767" y="881978"/>
                  <a:pt x="3699387" y="882445"/>
                  <a:pt x="3628103" y="884903"/>
                </a:cubicBezTo>
                <a:cubicBezTo>
                  <a:pt x="3531485" y="917107"/>
                  <a:pt x="3672206" y="866538"/>
                  <a:pt x="3591232" y="907026"/>
                </a:cubicBezTo>
                <a:cubicBezTo>
                  <a:pt x="3582167" y="911559"/>
                  <a:pt x="3571838" y="913592"/>
                  <a:pt x="3561735" y="914400"/>
                </a:cubicBezTo>
                <a:cubicBezTo>
                  <a:pt x="3510222" y="918521"/>
                  <a:pt x="3458496" y="919316"/>
                  <a:pt x="3406877" y="921774"/>
                </a:cubicBezTo>
                <a:cubicBezTo>
                  <a:pt x="3399503" y="924232"/>
                  <a:pt x="3392228" y="927012"/>
                  <a:pt x="3384754" y="929148"/>
                </a:cubicBezTo>
                <a:cubicBezTo>
                  <a:pt x="3375009" y="931932"/>
                  <a:pt x="3363690" y="930901"/>
                  <a:pt x="3355258" y="936523"/>
                </a:cubicBezTo>
                <a:cubicBezTo>
                  <a:pt x="3319160" y="960589"/>
                  <a:pt x="3329260" y="973478"/>
                  <a:pt x="3296264" y="988142"/>
                </a:cubicBezTo>
                <a:cubicBezTo>
                  <a:pt x="3282058" y="994456"/>
                  <a:pt x="3267445" y="1000962"/>
                  <a:pt x="3252019" y="1002890"/>
                </a:cubicBezTo>
                <a:cubicBezTo>
                  <a:pt x="3231490" y="1005456"/>
                  <a:pt x="3163782" y="1013571"/>
                  <a:pt x="3141406" y="1017639"/>
                </a:cubicBezTo>
                <a:cubicBezTo>
                  <a:pt x="3116887" y="1022097"/>
                  <a:pt x="3090754" y="1032064"/>
                  <a:pt x="3067664" y="1039761"/>
                </a:cubicBezTo>
                <a:lnTo>
                  <a:pt x="3045541" y="1047135"/>
                </a:lnTo>
                <a:lnTo>
                  <a:pt x="3023419" y="1054510"/>
                </a:lnTo>
                <a:cubicBezTo>
                  <a:pt x="2943635" y="1050883"/>
                  <a:pt x="2892280" y="1056752"/>
                  <a:pt x="2824316" y="1039761"/>
                </a:cubicBezTo>
                <a:cubicBezTo>
                  <a:pt x="2816775" y="1037876"/>
                  <a:pt x="2809567" y="1034845"/>
                  <a:pt x="2802193" y="1032387"/>
                </a:cubicBezTo>
                <a:lnTo>
                  <a:pt x="2662083" y="1039761"/>
                </a:lnTo>
                <a:cubicBezTo>
                  <a:pt x="2634993" y="1041567"/>
                  <a:pt x="2607951" y="1044137"/>
                  <a:pt x="2580967" y="1047135"/>
                </a:cubicBezTo>
                <a:cubicBezTo>
                  <a:pt x="2563692" y="1049055"/>
                  <a:pt x="2546699" y="1053489"/>
                  <a:pt x="2529348" y="1054510"/>
                </a:cubicBezTo>
                <a:cubicBezTo>
                  <a:pt x="2463049" y="1058410"/>
                  <a:pt x="2396613" y="1059426"/>
                  <a:pt x="2330245" y="1061884"/>
                </a:cubicBezTo>
                <a:cubicBezTo>
                  <a:pt x="2315497" y="1064342"/>
                  <a:pt x="2300801" y="1067144"/>
                  <a:pt x="2286000" y="1069258"/>
                </a:cubicBezTo>
                <a:cubicBezTo>
                  <a:pt x="2266381" y="1072061"/>
                  <a:pt x="2246384" y="1072480"/>
                  <a:pt x="2227006" y="1076632"/>
                </a:cubicBezTo>
                <a:cubicBezTo>
                  <a:pt x="2211805" y="1079889"/>
                  <a:pt x="2197509" y="1086465"/>
                  <a:pt x="2182761" y="1091381"/>
                </a:cubicBezTo>
                <a:cubicBezTo>
                  <a:pt x="2151031" y="1101958"/>
                  <a:pt x="2168169" y="1096872"/>
                  <a:pt x="2131141" y="1106129"/>
                </a:cubicBezTo>
                <a:cubicBezTo>
                  <a:pt x="2064773" y="1103671"/>
                  <a:pt x="1998322" y="1102898"/>
                  <a:pt x="1932038" y="1098755"/>
                </a:cubicBezTo>
                <a:cubicBezTo>
                  <a:pt x="1919529" y="1097973"/>
                  <a:pt x="1907701" y="1091381"/>
                  <a:pt x="1895167" y="1091381"/>
                </a:cubicBezTo>
                <a:cubicBezTo>
                  <a:pt x="1836122" y="1091381"/>
                  <a:pt x="1777180" y="1096297"/>
                  <a:pt x="1718187" y="1098755"/>
                </a:cubicBezTo>
                <a:cubicBezTo>
                  <a:pt x="1554494" y="1126036"/>
                  <a:pt x="1659584" y="1114467"/>
                  <a:pt x="1401096" y="1106129"/>
                </a:cubicBezTo>
                <a:cubicBezTo>
                  <a:pt x="1376515" y="1101213"/>
                  <a:pt x="1351135" y="1099308"/>
                  <a:pt x="1327354" y="1091381"/>
                </a:cubicBezTo>
                <a:cubicBezTo>
                  <a:pt x="1273494" y="1073427"/>
                  <a:pt x="1298191" y="1080402"/>
                  <a:pt x="1253612" y="1069258"/>
                </a:cubicBezTo>
                <a:cubicBezTo>
                  <a:pt x="1246238" y="1064342"/>
                  <a:pt x="1238410" y="1060046"/>
                  <a:pt x="1231490" y="1054510"/>
                </a:cubicBezTo>
                <a:cubicBezTo>
                  <a:pt x="1226061" y="1050167"/>
                  <a:pt x="1222303" y="1043933"/>
                  <a:pt x="1216741" y="1039761"/>
                </a:cubicBezTo>
                <a:cubicBezTo>
                  <a:pt x="1202561" y="1029126"/>
                  <a:pt x="1185029" y="1022799"/>
                  <a:pt x="1172496" y="1010265"/>
                </a:cubicBezTo>
                <a:cubicBezTo>
                  <a:pt x="1167580" y="1005349"/>
                  <a:pt x="1163966" y="998625"/>
                  <a:pt x="1157748" y="995516"/>
                </a:cubicBezTo>
                <a:cubicBezTo>
                  <a:pt x="1143843" y="988563"/>
                  <a:pt x="1128251" y="985684"/>
                  <a:pt x="1113503" y="980768"/>
                </a:cubicBezTo>
                <a:cubicBezTo>
                  <a:pt x="1071216" y="966673"/>
                  <a:pt x="1112343" y="979366"/>
                  <a:pt x="1054509" y="966019"/>
                </a:cubicBezTo>
                <a:cubicBezTo>
                  <a:pt x="1034759" y="961461"/>
                  <a:pt x="1015510" y="954603"/>
                  <a:pt x="995516" y="951271"/>
                </a:cubicBezTo>
                <a:cubicBezTo>
                  <a:pt x="980767" y="948813"/>
                  <a:pt x="965932" y="946829"/>
                  <a:pt x="951270" y="943897"/>
                </a:cubicBezTo>
                <a:cubicBezTo>
                  <a:pt x="923407" y="938324"/>
                  <a:pt x="905749" y="931181"/>
                  <a:pt x="877529" y="921774"/>
                </a:cubicBezTo>
                <a:lnTo>
                  <a:pt x="855406" y="914400"/>
                </a:lnTo>
                <a:cubicBezTo>
                  <a:pt x="848032" y="911942"/>
                  <a:pt x="841046" y="907414"/>
                  <a:pt x="833283" y="907026"/>
                </a:cubicBezTo>
                <a:lnTo>
                  <a:pt x="685800" y="899652"/>
                </a:lnTo>
                <a:cubicBezTo>
                  <a:pt x="678426" y="897194"/>
                  <a:pt x="671151" y="894413"/>
                  <a:pt x="663677" y="892277"/>
                </a:cubicBezTo>
                <a:cubicBezTo>
                  <a:pt x="652649" y="889126"/>
                  <a:pt x="623847" y="883423"/>
                  <a:pt x="612058" y="877529"/>
                </a:cubicBezTo>
                <a:cubicBezTo>
                  <a:pt x="604131" y="873566"/>
                  <a:pt x="597862" y="866745"/>
                  <a:pt x="589935" y="862781"/>
                </a:cubicBezTo>
                <a:cubicBezTo>
                  <a:pt x="582982" y="859305"/>
                  <a:pt x="574765" y="858882"/>
                  <a:pt x="567812" y="855406"/>
                </a:cubicBezTo>
                <a:cubicBezTo>
                  <a:pt x="559885" y="851443"/>
                  <a:pt x="553789" y="844257"/>
                  <a:pt x="545690" y="840658"/>
                </a:cubicBezTo>
                <a:cubicBezTo>
                  <a:pt x="531484" y="834344"/>
                  <a:pt x="516193" y="830826"/>
                  <a:pt x="501445" y="825910"/>
                </a:cubicBezTo>
                <a:cubicBezTo>
                  <a:pt x="501435" y="825907"/>
                  <a:pt x="457211" y="811164"/>
                  <a:pt x="457200" y="811161"/>
                </a:cubicBezTo>
                <a:cubicBezTo>
                  <a:pt x="447368" y="808703"/>
                  <a:pt x="437411" y="806699"/>
                  <a:pt x="427703" y="803787"/>
                </a:cubicBezTo>
                <a:cubicBezTo>
                  <a:pt x="412813" y="799320"/>
                  <a:pt x="398206" y="793955"/>
                  <a:pt x="383458" y="789039"/>
                </a:cubicBezTo>
                <a:lnTo>
                  <a:pt x="339212" y="774290"/>
                </a:lnTo>
                <a:lnTo>
                  <a:pt x="294967" y="759542"/>
                </a:lnTo>
                <a:lnTo>
                  <a:pt x="265470" y="752168"/>
                </a:lnTo>
                <a:cubicBezTo>
                  <a:pt x="258096" y="747252"/>
                  <a:pt x="251275" y="741383"/>
                  <a:pt x="243348" y="737419"/>
                </a:cubicBezTo>
                <a:cubicBezTo>
                  <a:pt x="206998" y="719244"/>
                  <a:pt x="234327" y="743476"/>
                  <a:pt x="199103" y="715297"/>
                </a:cubicBezTo>
                <a:cubicBezTo>
                  <a:pt x="179320" y="699470"/>
                  <a:pt x="186640" y="699719"/>
                  <a:pt x="169606" y="678426"/>
                </a:cubicBezTo>
                <a:cubicBezTo>
                  <a:pt x="127568" y="625877"/>
                  <a:pt x="185514" y="709658"/>
                  <a:pt x="140109" y="641555"/>
                </a:cubicBezTo>
                <a:cubicBezTo>
                  <a:pt x="124970" y="596138"/>
                  <a:pt x="136921" y="601808"/>
                  <a:pt x="103238" y="582561"/>
                </a:cubicBezTo>
                <a:cubicBezTo>
                  <a:pt x="93694" y="577107"/>
                  <a:pt x="83167" y="573469"/>
                  <a:pt x="73741" y="567813"/>
                </a:cubicBezTo>
                <a:cubicBezTo>
                  <a:pt x="58542" y="558693"/>
                  <a:pt x="29496" y="538316"/>
                  <a:pt x="29496" y="538316"/>
                </a:cubicBezTo>
                <a:cubicBezTo>
                  <a:pt x="27038" y="530942"/>
                  <a:pt x="26121" y="522859"/>
                  <a:pt x="22122" y="516194"/>
                </a:cubicBezTo>
                <a:cubicBezTo>
                  <a:pt x="-8244" y="465582"/>
                  <a:pt x="20889" y="541990"/>
                  <a:pt x="0" y="479323"/>
                </a:cubicBezTo>
                <a:cubicBezTo>
                  <a:pt x="1489" y="470387"/>
                  <a:pt x="6369" y="426920"/>
                  <a:pt x="14748" y="412955"/>
                </a:cubicBezTo>
                <a:cubicBezTo>
                  <a:pt x="18325" y="406993"/>
                  <a:pt x="25153" y="403635"/>
                  <a:pt x="29496" y="398206"/>
                </a:cubicBezTo>
                <a:cubicBezTo>
                  <a:pt x="35032" y="391285"/>
                  <a:pt x="38409" y="382754"/>
                  <a:pt x="44245" y="376084"/>
                </a:cubicBezTo>
                <a:lnTo>
                  <a:pt x="95864" y="309716"/>
                </a:lnTo>
                <a:close/>
              </a:path>
            </a:pathLst>
          </a:custGeom>
          <a:blipFill dpi="0" rotWithShape="1">
            <a:blip r:embed="rId3">
              <a:extLst>
                <a:ext uri="{28A0092B-C50C-407E-A947-70E740481C1C}">
                  <a14:useLocalDpi xmlns:a14="http://schemas.microsoft.com/office/drawing/2010/main" val="0"/>
                </a:ext>
              </a:extLst>
            </a:blip>
            <a:srcRect/>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a:latin typeface="Arial" panose="020B0604020202020204" pitchFamily="34" charset="0"/>
              <a:cs typeface="Arial" panose="020B0604020202020204" pitchFamily="34" charset="0"/>
            </a:endParaRPr>
          </a:p>
        </p:txBody>
      </p:sp>
      <p:sp>
        <p:nvSpPr>
          <p:cNvPr id="114" name="Rectangle 126"/>
          <p:cNvSpPr>
            <a:spLocks noChangeArrowheads="1"/>
          </p:cNvSpPr>
          <p:nvPr/>
        </p:nvSpPr>
        <p:spPr bwMode="auto">
          <a:xfrm>
            <a:off x="5499507" y="3587904"/>
            <a:ext cx="437306" cy="69892"/>
          </a:xfrm>
          <a:prstGeom prst="rect">
            <a:avLst/>
          </a:prstGeom>
          <a:solidFill>
            <a:srgbClr val="00CCFF"/>
          </a:solidFill>
          <a:ln>
            <a:noFill/>
          </a:ln>
          <a:extLst>
            <a:ext uri="{91240B29-F687-4F45-9708-019B960494DF}">
              <a14:hiddenLine xmlns:a14="http://schemas.microsoft.com/office/drawing/2010/main" w="9525">
                <a:solidFill>
                  <a:srgbClr val="9933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23" name="Rectangle 126"/>
          <p:cNvSpPr>
            <a:spLocks noChangeArrowheads="1"/>
          </p:cNvSpPr>
          <p:nvPr/>
        </p:nvSpPr>
        <p:spPr bwMode="auto">
          <a:xfrm>
            <a:off x="5041942" y="3587903"/>
            <a:ext cx="307455" cy="60840"/>
          </a:xfrm>
          <a:prstGeom prst="rect">
            <a:avLst/>
          </a:prstGeom>
          <a:solidFill>
            <a:srgbClr val="00CCFF"/>
          </a:solidFill>
          <a:ln>
            <a:noFill/>
          </a:ln>
          <a:extLst>
            <a:ext uri="{91240B29-F687-4F45-9708-019B960494DF}">
              <a14:hiddenLine xmlns:a14="http://schemas.microsoft.com/office/drawing/2010/main" w="9525">
                <a:solidFill>
                  <a:srgbClr val="9933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68" name="Rectangle 46"/>
          <p:cNvSpPr>
            <a:spLocks noChangeArrowheads="1"/>
          </p:cNvSpPr>
          <p:nvPr/>
        </p:nvSpPr>
        <p:spPr bwMode="auto">
          <a:xfrm>
            <a:off x="9196144" y="3810302"/>
            <a:ext cx="60840" cy="222724"/>
          </a:xfrm>
          <a:prstGeom prst="rect">
            <a:avLst/>
          </a:prstGeom>
          <a:solidFill>
            <a:srgbClr val="00CCFF"/>
          </a:solidFill>
          <a:ln>
            <a:noFill/>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69" name="Rectangle 46"/>
          <p:cNvSpPr>
            <a:spLocks noChangeArrowheads="1"/>
          </p:cNvSpPr>
          <p:nvPr/>
        </p:nvSpPr>
        <p:spPr bwMode="auto">
          <a:xfrm rot="16200000">
            <a:off x="5738689" y="2933941"/>
            <a:ext cx="60840" cy="335411"/>
          </a:xfrm>
          <a:prstGeom prst="rect">
            <a:avLst/>
          </a:prstGeom>
          <a:solidFill>
            <a:srgbClr val="00CCFF"/>
          </a:solidFill>
          <a:ln>
            <a:noFill/>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74" name="Rectangle 125"/>
          <p:cNvSpPr>
            <a:spLocks noChangeArrowheads="1"/>
          </p:cNvSpPr>
          <p:nvPr/>
        </p:nvSpPr>
        <p:spPr bwMode="auto">
          <a:xfrm>
            <a:off x="5601401" y="1720455"/>
            <a:ext cx="3655580" cy="60840"/>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75" name="Rectangle 123"/>
          <p:cNvSpPr>
            <a:spLocks noChangeArrowheads="1"/>
          </p:cNvSpPr>
          <p:nvPr/>
        </p:nvSpPr>
        <p:spPr bwMode="auto">
          <a:xfrm>
            <a:off x="4393172" y="5915564"/>
            <a:ext cx="6059422" cy="62521"/>
          </a:xfrm>
          <a:prstGeom prst="rect">
            <a:avLst/>
          </a:prstGeom>
          <a:solidFill>
            <a:srgbClr val="00CCFF"/>
          </a:solidFill>
          <a:ln>
            <a:noFill/>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nvGrpSpPr>
          <p:cNvPr id="176" name="组合 175"/>
          <p:cNvGrpSpPr/>
          <p:nvPr/>
        </p:nvGrpSpPr>
        <p:grpSpPr>
          <a:xfrm>
            <a:off x="3527847" y="4273139"/>
            <a:ext cx="7414917" cy="2108793"/>
            <a:chOff x="1423807" y="2588462"/>
            <a:chExt cx="5572029" cy="1584678"/>
          </a:xfrm>
        </p:grpSpPr>
        <p:sp>
          <p:nvSpPr>
            <p:cNvPr id="177" name="Rectangle 122"/>
            <p:cNvSpPr>
              <a:spLocks noChangeArrowheads="1"/>
            </p:cNvSpPr>
            <p:nvPr/>
          </p:nvSpPr>
          <p:spPr bwMode="auto">
            <a:xfrm>
              <a:off x="1423807" y="4127421"/>
              <a:ext cx="5569033" cy="45719"/>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78" name="Rectangle 121"/>
            <p:cNvSpPr>
              <a:spLocks noChangeArrowheads="1"/>
            </p:cNvSpPr>
            <p:nvPr/>
          </p:nvSpPr>
          <p:spPr bwMode="auto">
            <a:xfrm>
              <a:off x="1426803" y="2588462"/>
              <a:ext cx="5569033" cy="45719"/>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79" name="Rectangle 120"/>
            <p:cNvSpPr>
              <a:spLocks noChangeArrowheads="1"/>
            </p:cNvSpPr>
            <p:nvPr/>
          </p:nvSpPr>
          <p:spPr bwMode="auto">
            <a:xfrm>
              <a:off x="1553210" y="2588462"/>
              <a:ext cx="53975" cy="158467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80" name="Rectangle 115"/>
            <p:cNvSpPr>
              <a:spLocks noChangeArrowheads="1"/>
            </p:cNvSpPr>
            <p:nvPr/>
          </p:nvSpPr>
          <p:spPr bwMode="auto">
            <a:xfrm>
              <a:off x="6811010" y="2588462"/>
              <a:ext cx="53975" cy="158467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sp>
        <p:nvSpPr>
          <p:cNvPr id="181" name="Rectangle 107"/>
          <p:cNvSpPr>
            <a:spLocks noChangeArrowheads="1"/>
          </p:cNvSpPr>
          <p:nvPr/>
        </p:nvSpPr>
        <p:spPr bwMode="auto">
          <a:xfrm>
            <a:off x="10393447" y="3972184"/>
            <a:ext cx="62107" cy="2005900"/>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nvGrpSpPr>
          <p:cNvPr id="183" name="Group 103"/>
          <p:cNvGrpSpPr>
            <a:grpSpLocks/>
          </p:cNvGrpSpPr>
          <p:nvPr/>
        </p:nvGrpSpPr>
        <p:grpSpPr bwMode="auto">
          <a:xfrm>
            <a:off x="4269799" y="5915617"/>
            <a:ext cx="304207" cy="246703"/>
            <a:chOff x="2700" y="11493"/>
            <a:chExt cx="360" cy="292"/>
          </a:xfrm>
        </p:grpSpPr>
        <p:sp>
          <p:nvSpPr>
            <p:cNvPr id="184" name="Rectangle 105"/>
            <p:cNvSpPr>
              <a:spLocks noChangeArrowheads="1"/>
            </p:cNvSpPr>
            <p:nvPr/>
          </p:nvSpPr>
          <p:spPr bwMode="auto">
            <a:xfrm>
              <a:off x="2846" y="11493"/>
              <a:ext cx="74" cy="227"/>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85" name="Rectangle 104"/>
            <p:cNvSpPr>
              <a:spLocks noChangeArrowheads="1"/>
            </p:cNvSpPr>
            <p:nvPr/>
          </p:nvSpPr>
          <p:spPr bwMode="auto">
            <a:xfrm>
              <a:off x="2700" y="11711"/>
              <a:ext cx="360" cy="74"/>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grpSp>
        <p:nvGrpSpPr>
          <p:cNvPr id="186" name="Group 100"/>
          <p:cNvGrpSpPr>
            <a:grpSpLocks/>
          </p:cNvGrpSpPr>
          <p:nvPr/>
        </p:nvGrpSpPr>
        <p:grpSpPr bwMode="auto">
          <a:xfrm>
            <a:off x="9943576" y="5914594"/>
            <a:ext cx="304207" cy="246703"/>
            <a:chOff x="2700" y="11493"/>
            <a:chExt cx="360" cy="292"/>
          </a:xfrm>
        </p:grpSpPr>
        <p:sp>
          <p:nvSpPr>
            <p:cNvPr id="187" name="Rectangle 102"/>
            <p:cNvSpPr>
              <a:spLocks noChangeArrowheads="1"/>
            </p:cNvSpPr>
            <p:nvPr/>
          </p:nvSpPr>
          <p:spPr bwMode="auto">
            <a:xfrm>
              <a:off x="2846" y="11493"/>
              <a:ext cx="74" cy="227"/>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88" name="Rectangle 101"/>
            <p:cNvSpPr>
              <a:spLocks noChangeArrowheads="1"/>
            </p:cNvSpPr>
            <p:nvPr/>
          </p:nvSpPr>
          <p:spPr bwMode="auto">
            <a:xfrm>
              <a:off x="2700" y="11711"/>
              <a:ext cx="360" cy="74"/>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grpSp>
        <p:nvGrpSpPr>
          <p:cNvPr id="189" name="Group 97"/>
          <p:cNvGrpSpPr>
            <a:grpSpLocks/>
          </p:cNvGrpSpPr>
          <p:nvPr/>
        </p:nvGrpSpPr>
        <p:grpSpPr bwMode="auto">
          <a:xfrm>
            <a:off x="8598940" y="5915617"/>
            <a:ext cx="304207" cy="246703"/>
            <a:chOff x="2700" y="11493"/>
            <a:chExt cx="360" cy="292"/>
          </a:xfrm>
        </p:grpSpPr>
        <p:sp>
          <p:nvSpPr>
            <p:cNvPr id="190" name="Rectangle 99"/>
            <p:cNvSpPr>
              <a:spLocks noChangeArrowheads="1"/>
            </p:cNvSpPr>
            <p:nvPr/>
          </p:nvSpPr>
          <p:spPr bwMode="auto">
            <a:xfrm>
              <a:off x="2846" y="11493"/>
              <a:ext cx="74" cy="227"/>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91" name="Rectangle 98"/>
            <p:cNvSpPr>
              <a:spLocks noChangeArrowheads="1"/>
            </p:cNvSpPr>
            <p:nvPr/>
          </p:nvSpPr>
          <p:spPr bwMode="auto">
            <a:xfrm>
              <a:off x="2700" y="11711"/>
              <a:ext cx="360" cy="74"/>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grpSp>
        <p:nvGrpSpPr>
          <p:cNvPr id="192" name="Group 94"/>
          <p:cNvGrpSpPr>
            <a:grpSpLocks/>
          </p:cNvGrpSpPr>
          <p:nvPr/>
        </p:nvGrpSpPr>
        <p:grpSpPr bwMode="auto">
          <a:xfrm>
            <a:off x="5642849" y="5915617"/>
            <a:ext cx="304207" cy="246703"/>
            <a:chOff x="2700" y="11493"/>
            <a:chExt cx="360" cy="292"/>
          </a:xfrm>
        </p:grpSpPr>
        <p:sp>
          <p:nvSpPr>
            <p:cNvPr id="193" name="Rectangle 96"/>
            <p:cNvSpPr>
              <a:spLocks noChangeArrowheads="1"/>
            </p:cNvSpPr>
            <p:nvPr/>
          </p:nvSpPr>
          <p:spPr bwMode="auto">
            <a:xfrm>
              <a:off x="2846" y="11493"/>
              <a:ext cx="74" cy="227"/>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94" name="Rectangle 95"/>
            <p:cNvSpPr>
              <a:spLocks noChangeArrowheads="1"/>
            </p:cNvSpPr>
            <p:nvPr/>
          </p:nvSpPr>
          <p:spPr bwMode="auto">
            <a:xfrm>
              <a:off x="2700" y="11711"/>
              <a:ext cx="360" cy="74"/>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grpSp>
        <p:nvGrpSpPr>
          <p:cNvPr id="195" name="Group 91"/>
          <p:cNvGrpSpPr>
            <a:grpSpLocks/>
          </p:cNvGrpSpPr>
          <p:nvPr/>
        </p:nvGrpSpPr>
        <p:grpSpPr bwMode="auto">
          <a:xfrm>
            <a:off x="7077904" y="5915617"/>
            <a:ext cx="304207" cy="246703"/>
            <a:chOff x="2700" y="11493"/>
            <a:chExt cx="360" cy="292"/>
          </a:xfrm>
        </p:grpSpPr>
        <p:sp>
          <p:nvSpPr>
            <p:cNvPr id="196" name="Rectangle 93"/>
            <p:cNvSpPr>
              <a:spLocks noChangeArrowheads="1"/>
            </p:cNvSpPr>
            <p:nvPr/>
          </p:nvSpPr>
          <p:spPr bwMode="auto">
            <a:xfrm>
              <a:off x="2846" y="11493"/>
              <a:ext cx="74" cy="227"/>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97" name="Rectangle 92"/>
            <p:cNvSpPr>
              <a:spLocks noChangeArrowheads="1"/>
            </p:cNvSpPr>
            <p:nvPr/>
          </p:nvSpPr>
          <p:spPr bwMode="auto">
            <a:xfrm>
              <a:off x="2700" y="11711"/>
              <a:ext cx="360" cy="74"/>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sp>
        <p:nvSpPr>
          <p:cNvPr id="206" name="Rectangle 46"/>
          <p:cNvSpPr>
            <a:spLocks noChangeArrowheads="1"/>
          </p:cNvSpPr>
          <p:nvPr/>
        </p:nvSpPr>
        <p:spPr bwMode="auto">
          <a:xfrm>
            <a:off x="5601403" y="1720454"/>
            <a:ext cx="60840" cy="1364250"/>
          </a:xfrm>
          <a:prstGeom prst="rect">
            <a:avLst/>
          </a:prstGeom>
          <a:solidFill>
            <a:srgbClr val="00CCFF"/>
          </a:solidFill>
          <a:ln>
            <a:noFill/>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207" name="AutoShape 17" descr="浅色竖线"/>
          <p:cNvSpPr>
            <a:spLocks noChangeArrowheads="1"/>
          </p:cNvSpPr>
          <p:nvPr/>
        </p:nvSpPr>
        <p:spPr bwMode="auto">
          <a:xfrm>
            <a:off x="5936815" y="2955145"/>
            <a:ext cx="453775" cy="842673"/>
          </a:xfrm>
          <a:prstGeom prst="roundRect">
            <a:avLst>
              <a:gd name="adj" fmla="val 16667"/>
            </a:avLst>
          </a:prstGeom>
          <a:gradFill flip="none" rotWithShape="1">
            <a:gsLst>
              <a:gs pos="0">
                <a:schemeClr val="accent6">
                  <a:lumMod val="60000"/>
                  <a:lumOff val="40000"/>
                </a:schemeClr>
              </a:gs>
              <a:gs pos="100000">
                <a:schemeClr val="bg1">
                  <a:lumMod val="95000"/>
                </a:schemeClr>
              </a:gs>
            </a:gsLst>
            <a:lin ang="0" scaled="1"/>
            <a:tileRect/>
          </a:gra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212" name="AutoShape 109"/>
          <p:cNvSpPr>
            <a:spLocks noChangeArrowheads="1"/>
          </p:cNvSpPr>
          <p:nvPr/>
        </p:nvSpPr>
        <p:spPr bwMode="auto">
          <a:xfrm rot="5400000" flipH="1">
            <a:off x="5227152" y="3460225"/>
            <a:ext cx="244490" cy="317305"/>
          </a:xfrm>
          <a:custGeom>
            <a:avLst/>
            <a:gdLst/>
            <a:ahLst/>
            <a:cxnLst/>
            <a:rect l="l" t="t" r="r" b="b"/>
            <a:pathLst>
              <a:path w="183725" h="238443">
                <a:moveTo>
                  <a:pt x="183725" y="0"/>
                </a:moveTo>
                <a:lnTo>
                  <a:pt x="0" y="0"/>
                </a:lnTo>
                <a:lnTo>
                  <a:pt x="45931" y="155456"/>
                </a:lnTo>
                <a:lnTo>
                  <a:pt x="45017" y="155456"/>
                </a:lnTo>
                <a:lnTo>
                  <a:pt x="45017" y="238443"/>
                </a:lnTo>
                <a:lnTo>
                  <a:pt x="139540" y="238443"/>
                </a:lnTo>
                <a:lnTo>
                  <a:pt x="139540" y="155456"/>
                </a:lnTo>
                <a:lnTo>
                  <a:pt x="137794" y="155456"/>
                </a:lnTo>
                <a:close/>
              </a:path>
            </a:pathLst>
          </a:custGeom>
          <a:gradFill rotWithShape="1">
            <a:gsLst>
              <a:gs pos="0">
                <a:srgbClr val="9966FF"/>
              </a:gs>
              <a:gs pos="100000">
                <a:schemeClr val="bg1"/>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Arial" panose="020B0604020202020204" pitchFamily="34" charset="0"/>
              <a:cs typeface="Arial" panose="020B0604020202020204" pitchFamily="34" charset="0"/>
            </a:endParaRPr>
          </a:p>
        </p:txBody>
      </p:sp>
      <p:sp>
        <p:nvSpPr>
          <p:cNvPr id="213" name="Rectangle 131"/>
          <p:cNvSpPr>
            <a:spLocks noChangeArrowheads="1"/>
          </p:cNvSpPr>
          <p:nvPr/>
        </p:nvSpPr>
        <p:spPr bwMode="auto">
          <a:xfrm>
            <a:off x="4737731" y="3657794"/>
            <a:ext cx="111964" cy="170549"/>
          </a:xfrm>
          <a:prstGeom prst="rect">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Arial" panose="020B0604020202020204" pitchFamily="34" charset="0"/>
              <a:cs typeface="Arial" panose="020B0604020202020204" pitchFamily="34" charset="0"/>
            </a:endParaRPr>
          </a:p>
        </p:txBody>
      </p:sp>
      <p:sp>
        <p:nvSpPr>
          <p:cNvPr id="214" name="梯形 213"/>
          <p:cNvSpPr/>
          <p:nvPr/>
        </p:nvSpPr>
        <p:spPr>
          <a:xfrm>
            <a:off x="4276844" y="4128601"/>
            <a:ext cx="200208" cy="60840"/>
          </a:xfrm>
          <a:prstGeom prst="trapezoid">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Arial" panose="020B0604020202020204" pitchFamily="34" charset="0"/>
              <a:cs typeface="Arial" panose="020B0604020202020204" pitchFamily="34" charset="0"/>
            </a:endParaRPr>
          </a:p>
        </p:txBody>
      </p:sp>
      <p:sp>
        <p:nvSpPr>
          <p:cNvPr id="215" name="任意多边形 214"/>
          <p:cNvSpPr/>
          <p:nvPr/>
        </p:nvSpPr>
        <p:spPr>
          <a:xfrm>
            <a:off x="4532602" y="3832618"/>
            <a:ext cx="259843" cy="224987"/>
          </a:xfrm>
          <a:custGeom>
            <a:avLst/>
            <a:gdLst>
              <a:gd name="connsiteX0" fmla="*/ 195262 w 195262"/>
              <a:gd name="connsiteY0" fmla="*/ 0 h 169069"/>
              <a:gd name="connsiteX1" fmla="*/ 190500 w 195262"/>
              <a:gd name="connsiteY1" fmla="*/ 11906 h 169069"/>
              <a:gd name="connsiteX2" fmla="*/ 185737 w 195262"/>
              <a:gd name="connsiteY2" fmla="*/ 19050 h 169069"/>
              <a:gd name="connsiteX3" fmla="*/ 183356 w 195262"/>
              <a:gd name="connsiteY3" fmla="*/ 26194 h 169069"/>
              <a:gd name="connsiteX4" fmla="*/ 178594 w 195262"/>
              <a:gd name="connsiteY4" fmla="*/ 33338 h 169069"/>
              <a:gd name="connsiteX5" fmla="*/ 176212 w 195262"/>
              <a:gd name="connsiteY5" fmla="*/ 40481 h 169069"/>
              <a:gd name="connsiteX6" fmla="*/ 164306 w 195262"/>
              <a:gd name="connsiteY6" fmla="*/ 54769 h 169069"/>
              <a:gd name="connsiteX7" fmla="*/ 150019 w 195262"/>
              <a:gd name="connsiteY7" fmla="*/ 59531 h 169069"/>
              <a:gd name="connsiteX8" fmla="*/ 142875 w 195262"/>
              <a:gd name="connsiteY8" fmla="*/ 61913 h 169069"/>
              <a:gd name="connsiteX9" fmla="*/ 135731 w 195262"/>
              <a:gd name="connsiteY9" fmla="*/ 64294 h 169069"/>
              <a:gd name="connsiteX10" fmla="*/ 109537 w 195262"/>
              <a:gd name="connsiteY10" fmla="*/ 57150 h 169069"/>
              <a:gd name="connsiteX11" fmla="*/ 107156 w 195262"/>
              <a:gd name="connsiteY11" fmla="*/ 50006 h 169069"/>
              <a:gd name="connsiteX12" fmla="*/ 140494 w 195262"/>
              <a:gd name="connsiteY12" fmla="*/ 50006 h 169069"/>
              <a:gd name="connsiteX13" fmla="*/ 147637 w 195262"/>
              <a:gd name="connsiteY13" fmla="*/ 54769 h 169069"/>
              <a:gd name="connsiteX14" fmla="*/ 152400 w 195262"/>
              <a:gd name="connsiteY14" fmla="*/ 61913 h 169069"/>
              <a:gd name="connsiteX15" fmla="*/ 150019 w 195262"/>
              <a:gd name="connsiteY15" fmla="*/ 83344 h 169069"/>
              <a:gd name="connsiteX16" fmla="*/ 145256 w 195262"/>
              <a:gd name="connsiteY16" fmla="*/ 90488 h 169069"/>
              <a:gd name="connsiteX17" fmla="*/ 123825 w 195262"/>
              <a:gd name="connsiteY17" fmla="*/ 104775 h 169069"/>
              <a:gd name="connsiteX18" fmla="*/ 102394 w 195262"/>
              <a:gd name="connsiteY18" fmla="*/ 114300 h 169069"/>
              <a:gd name="connsiteX19" fmla="*/ 95250 w 195262"/>
              <a:gd name="connsiteY19" fmla="*/ 116681 h 169069"/>
              <a:gd name="connsiteX20" fmla="*/ 69056 w 195262"/>
              <a:gd name="connsiteY20" fmla="*/ 114300 h 169069"/>
              <a:gd name="connsiteX21" fmla="*/ 61912 w 195262"/>
              <a:gd name="connsiteY21" fmla="*/ 109538 h 169069"/>
              <a:gd name="connsiteX22" fmla="*/ 64294 w 195262"/>
              <a:gd name="connsiteY22" fmla="*/ 92869 h 169069"/>
              <a:gd name="connsiteX23" fmla="*/ 97631 w 195262"/>
              <a:gd name="connsiteY23" fmla="*/ 102394 h 169069"/>
              <a:gd name="connsiteX24" fmla="*/ 102394 w 195262"/>
              <a:gd name="connsiteY24" fmla="*/ 109538 h 169069"/>
              <a:gd name="connsiteX25" fmla="*/ 102394 w 195262"/>
              <a:gd name="connsiteY25" fmla="*/ 135731 h 169069"/>
              <a:gd name="connsiteX26" fmla="*/ 88106 w 195262"/>
              <a:gd name="connsiteY26" fmla="*/ 145256 h 169069"/>
              <a:gd name="connsiteX27" fmla="*/ 73819 w 195262"/>
              <a:gd name="connsiteY27" fmla="*/ 150019 h 169069"/>
              <a:gd name="connsiteX28" fmla="*/ 42862 w 195262"/>
              <a:gd name="connsiteY28" fmla="*/ 157163 h 169069"/>
              <a:gd name="connsiteX29" fmla="*/ 35719 w 195262"/>
              <a:gd name="connsiteY29" fmla="*/ 159544 h 169069"/>
              <a:gd name="connsiteX30" fmla="*/ 14287 w 195262"/>
              <a:gd name="connsiteY30" fmla="*/ 164306 h 169069"/>
              <a:gd name="connsiteX31" fmla="*/ 0 w 195262"/>
              <a:gd name="connsiteY31" fmla="*/ 169069 h 1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5262" h="169069">
                <a:moveTo>
                  <a:pt x="195262" y="0"/>
                </a:moveTo>
                <a:cubicBezTo>
                  <a:pt x="193675" y="3969"/>
                  <a:pt x="192412" y="8083"/>
                  <a:pt x="190500" y="11906"/>
                </a:cubicBezTo>
                <a:cubicBezTo>
                  <a:pt x="189220" y="14466"/>
                  <a:pt x="187017" y="16490"/>
                  <a:pt x="185737" y="19050"/>
                </a:cubicBezTo>
                <a:cubicBezTo>
                  <a:pt x="184614" y="21295"/>
                  <a:pt x="184478" y="23949"/>
                  <a:pt x="183356" y="26194"/>
                </a:cubicBezTo>
                <a:cubicBezTo>
                  <a:pt x="182076" y="28754"/>
                  <a:pt x="179874" y="30778"/>
                  <a:pt x="178594" y="33338"/>
                </a:cubicBezTo>
                <a:cubicBezTo>
                  <a:pt x="177471" y="35583"/>
                  <a:pt x="177335" y="38236"/>
                  <a:pt x="176212" y="40481"/>
                </a:cubicBezTo>
                <a:cubicBezTo>
                  <a:pt x="174273" y="44359"/>
                  <a:pt x="167954" y="52743"/>
                  <a:pt x="164306" y="54769"/>
                </a:cubicBezTo>
                <a:cubicBezTo>
                  <a:pt x="159918" y="57207"/>
                  <a:pt x="154781" y="57944"/>
                  <a:pt x="150019" y="59531"/>
                </a:cubicBezTo>
                <a:lnTo>
                  <a:pt x="142875" y="61913"/>
                </a:lnTo>
                <a:lnTo>
                  <a:pt x="135731" y="64294"/>
                </a:lnTo>
                <a:cubicBezTo>
                  <a:pt x="128296" y="63365"/>
                  <a:pt x="115541" y="64655"/>
                  <a:pt x="109537" y="57150"/>
                </a:cubicBezTo>
                <a:cubicBezTo>
                  <a:pt x="107969" y="55190"/>
                  <a:pt x="107950" y="52387"/>
                  <a:pt x="107156" y="50006"/>
                </a:cubicBezTo>
                <a:cubicBezTo>
                  <a:pt x="121686" y="47100"/>
                  <a:pt x="122897" y="45607"/>
                  <a:pt x="140494" y="50006"/>
                </a:cubicBezTo>
                <a:cubicBezTo>
                  <a:pt x="143270" y="50700"/>
                  <a:pt x="145256" y="53181"/>
                  <a:pt x="147637" y="54769"/>
                </a:cubicBezTo>
                <a:cubicBezTo>
                  <a:pt x="149225" y="57150"/>
                  <a:pt x="152162" y="59061"/>
                  <a:pt x="152400" y="61913"/>
                </a:cubicBezTo>
                <a:cubicBezTo>
                  <a:pt x="152997" y="69076"/>
                  <a:pt x="151762" y="76371"/>
                  <a:pt x="150019" y="83344"/>
                </a:cubicBezTo>
                <a:cubicBezTo>
                  <a:pt x="149325" y="86121"/>
                  <a:pt x="147410" y="88603"/>
                  <a:pt x="145256" y="90488"/>
                </a:cubicBezTo>
                <a:cubicBezTo>
                  <a:pt x="145244" y="90498"/>
                  <a:pt x="127403" y="102390"/>
                  <a:pt x="123825" y="104775"/>
                </a:cubicBezTo>
                <a:cubicBezTo>
                  <a:pt x="112502" y="112323"/>
                  <a:pt x="119400" y="108632"/>
                  <a:pt x="102394" y="114300"/>
                </a:cubicBezTo>
                <a:lnTo>
                  <a:pt x="95250" y="116681"/>
                </a:lnTo>
                <a:cubicBezTo>
                  <a:pt x="86519" y="115887"/>
                  <a:pt x="77629" y="116137"/>
                  <a:pt x="69056" y="114300"/>
                </a:cubicBezTo>
                <a:cubicBezTo>
                  <a:pt x="66258" y="113700"/>
                  <a:pt x="62533" y="112332"/>
                  <a:pt x="61912" y="109538"/>
                </a:cubicBezTo>
                <a:cubicBezTo>
                  <a:pt x="60695" y="104059"/>
                  <a:pt x="63500" y="98425"/>
                  <a:pt x="64294" y="92869"/>
                </a:cubicBezTo>
                <a:cubicBezTo>
                  <a:pt x="87578" y="94986"/>
                  <a:pt x="86694" y="89269"/>
                  <a:pt x="97631" y="102394"/>
                </a:cubicBezTo>
                <a:cubicBezTo>
                  <a:pt x="99463" y="104593"/>
                  <a:pt x="100806" y="107157"/>
                  <a:pt x="102394" y="109538"/>
                </a:cubicBezTo>
                <a:cubicBezTo>
                  <a:pt x="105391" y="118528"/>
                  <a:pt x="108676" y="124961"/>
                  <a:pt x="102394" y="135731"/>
                </a:cubicBezTo>
                <a:cubicBezTo>
                  <a:pt x="99510" y="140675"/>
                  <a:pt x="93536" y="143446"/>
                  <a:pt x="88106" y="145256"/>
                </a:cubicBezTo>
                <a:cubicBezTo>
                  <a:pt x="83344" y="146844"/>
                  <a:pt x="78742" y="149035"/>
                  <a:pt x="73819" y="150019"/>
                </a:cubicBezTo>
                <a:cubicBezTo>
                  <a:pt x="64369" y="151909"/>
                  <a:pt x="51486" y="154288"/>
                  <a:pt x="42862" y="157163"/>
                </a:cubicBezTo>
                <a:cubicBezTo>
                  <a:pt x="40481" y="157957"/>
                  <a:pt x="38154" y="158935"/>
                  <a:pt x="35719" y="159544"/>
                </a:cubicBezTo>
                <a:cubicBezTo>
                  <a:pt x="22134" y="162940"/>
                  <a:pt x="26501" y="160642"/>
                  <a:pt x="14287" y="164306"/>
                </a:cubicBezTo>
                <a:cubicBezTo>
                  <a:pt x="9479" y="165749"/>
                  <a:pt x="0" y="169069"/>
                  <a:pt x="0" y="169069"/>
                </a:cubicBezTo>
              </a:path>
            </a:pathLst>
          </a:custGeom>
          <a:ln w="952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0">
              <a:latin typeface="Arial" panose="020B0604020202020204" pitchFamily="34" charset="0"/>
              <a:cs typeface="Arial" panose="020B0604020202020204" pitchFamily="34" charset="0"/>
            </a:endParaRPr>
          </a:p>
        </p:txBody>
      </p:sp>
      <p:sp>
        <p:nvSpPr>
          <p:cNvPr id="216" name="圆角矩形 215"/>
          <p:cNvSpPr/>
          <p:nvPr/>
        </p:nvSpPr>
        <p:spPr>
          <a:xfrm>
            <a:off x="4221426" y="3957860"/>
            <a:ext cx="310625" cy="170740"/>
          </a:xfrm>
          <a:prstGeom prst="round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Arial" panose="020B0604020202020204" pitchFamily="34" charset="0"/>
              <a:cs typeface="Arial" panose="020B0604020202020204" pitchFamily="34" charset="0"/>
            </a:endParaRPr>
          </a:p>
        </p:txBody>
      </p:sp>
      <p:sp>
        <p:nvSpPr>
          <p:cNvPr id="217" name="Rectangle 48"/>
          <p:cNvSpPr>
            <a:spLocks noChangeArrowheads="1"/>
          </p:cNvSpPr>
          <p:nvPr/>
        </p:nvSpPr>
        <p:spPr bwMode="auto">
          <a:xfrm>
            <a:off x="9200339" y="3972187"/>
            <a:ext cx="1255212" cy="60840"/>
          </a:xfrm>
          <a:prstGeom prst="rect">
            <a:avLst/>
          </a:prstGeom>
          <a:solidFill>
            <a:srgbClr val="00CCFF"/>
          </a:solidFill>
          <a:ln>
            <a:noFill/>
          </a:ln>
          <a:extLst>
            <a:ext uri="{91240B29-F687-4F45-9708-019B960494DF}">
              <a14:hiddenLine xmlns:a14="http://schemas.microsoft.com/office/drawing/2010/main" w="9525">
                <a:solidFill>
                  <a:srgbClr val="0000FF"/>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218" name="Rectangle 46"/>
          <p:cNvSpPr>
            <a:spLocks noChangeArrowheads="1"/>
          </p:cNvSpPr>
          <p:nvPr/>
        </p:nvSpPr>
        <p:spPr bwMode="auto">
          <a:xfrm>
            <a:off x="9200339" y="1720876"/>
            <a:ext cx="60841" cy="1936918"/>
          </a:xfrm>
          <a:prstGeom prst="rect">
            <a:avLst/>
          </a:prstGeom>
          <a:solidFill>
            <a:srgbClr val="00CCFF"/>
          </a:solidFill>
          <a:ln>
            <a:noFill/>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219" name="Oval 69"/>
          <p:cNvSpPr>
            <a:spLocks noChangeArrowheads="1"/>
          </p:cNvSpPr>
          <p:nvPr/>
        </p:nvSpPr>
        <p:spPr bwMode="auto">
          <a:xfrm>
            <a:off x="9111191" y="3262297"/>
            <a:ext cx="239140" cy="239098"/>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220" name="AutoShape 68"/>
          <p:cNvSpPr>
            <a:spLocks noChangeAspect="1" noChangeArrowheads="1"/>
          </p:cNvSpPr>
          <p:nvPr/>
        </p:nvSpPr>
        <p:spPr bwMode="auto">
          <a:xfrm>
            <a:off x="9128088" y="3262295"/>
            <a:ext cx="201115" cy="171508"/>
          </a:xfrm>
          <a:prstGeom prst="triangle">
            <a:avLst>
              <a:gd name="adj" fmla="val 50000"/>
            </a:avLst>
          </a:prstGeom>
          <a:solidFill>
            <a:srgbClr val="808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230" name="流程图: 对照 229"/>
          <p:cNvSpPr/>
          <p:nvPr/>
        </p:nvSpPr>
        <p:spPr>
          <a:xfrm>
            <a:off x="9150390" y="3657794"/>
            <a:ext cx="160735" cy="149076"/>
          </a:xfrm>
          <a:prstGeom prst="flowChartCollat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tx1"/>
              </a:solidFill>
              <a:latin typeface="Arial" panose="020B0604020202020204" pitchFamily="34" charset="0"/>
              <a:cs typeface="Arial" panose="020B0604020202020204" pitchFamily="34" charset="0"/>
            </a:endParaRPr>
          </a:p>
        </p:txBody>
      </p:sp>
      <p:sp>
        <p:nvSpPr>
          <p:cNvPr id="232" name="椭圆 231"/>
          <p:cNvSpPr/>
          <p:nvPr/>
        </p:nvSpPr>
        <p:spPr>
          <a:xfrm>
            <a:off x="5245311" y="3531137"/>
            <a:ext cx="89701" cy="174368"/>
          </a:xfrm>
          <a:prstGeom prst="ellipse">
            <a:avLst/>
          </a:prstGeom>
          <a:gradFill rotWithShape="1">
            <a:gsLst>
              <a:gs pos="0">
                <a:srgbClr val="9966FF"/>
              </a:gs>
              <a:gs pos="100000">
                <a:schemeClr val="bg1"/>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Arial" panose="020B0604020202020204" pitchFamily="34" charset="0"/>
              <a:cs typeface="Arial" panose="020B0604020202020204" pitchFamily="34" charset="0"/>
            </a:endParaRPr>
          </a:p>
        </p:txBody>
      </p:sp>
      <p:sp>
        <p:nvSpPr>
          <p:cNvPr id="233" name="椭圆 2206"/>
          <p:cNvSpPr/>
          <p:nvPr/>
        </p:nvSpPr>
        <p:spPr>
          <a:xfrm>
            <a:off x="4557316" y="2868339"/>
            <a:ext cx="479550" cy="857641"/>
          </a:xfrm>
          <a:custGeom>
            <a:avLst/>
            <a:gdLst/>
            <a:ahLst/>
            <a:cxnLst/>
            <a:rect l="l" t="t" r="r" b="b"/>
            <a:pathLst>
              <a:path w="360364" h="644485">
                <a:moveTo>
                  <a:pt x="180182" y="0"/>
                </a:moveTo>
                <a:cubicBezTo>
                  <a:pt x="278029" y="0"/>
                  <a:pt x="357660" y="30357"/>
                  <a:pt x="359870" y="68223"/>
                </a:cubicBezTo>
                <a:lnTo>
                  <a:pt x="360363" y="68223"/>
                </a:lnTo>
                <a:lnTo>
                  <a:pt x="360363" y="70127"/>
                </a:lnTo>
                <a:cubicBezTo>
                  <a:pt x="360364" y="70128"/>
                  <a:pt x="360364" y="70130"/>
                  <a:pt x="360364" y="70131"/>
                </a:cubicBezTo>
                <a:lnTo>
                  <a:pt x="360363" y="70135"/>
                </a:lnTo>
                <a:lnTo>
                  <a:pt x="360363" y="644485"/>
                </a:lnTo>
                <a:lnTo>
                  <a:pt x="0" y="644485"/>
                </a:lnTo>
                <a:lnTo>
                  <a:pt x="0" y="70131"/>
                </a:lnTo>
                <a:lnTo>
                  <a:pt x="0" y="68223"/>
                </a:lnTo>
                <a:lnTo>
                  <a:pt x="494" y="68223"/>
                </a:lnTo>
                <a:cubicBezTo>
                  <a:pt x="2705" y="30357"/>
                  <a:pt x="82335" y="0"/>
                  <a:pt x="180182" y="0"/>
                </a:cubicBezTo>
                <a:close/>
              </a:path>
            </a:pathLst>
          </a:custGeom>
          <a:gradFill rotWithShape="1">
            <a:gsLst>
              <a:gs pos="0">
                <a:srgbClr val="66CCFF"/>
              </a:gs>
              <a:gs pos="100000">
                <a:schemeClr val="bg1"/>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Arial" panose="020B0604020202020204" pitchFamily="34" charset="0"/>
              <a:cs typeface="Arial" panose="020B0604020202020204" pitchFamily="34" charset="0"/>
            </a:endParaRPr>
          </a:p>
        </p:txBody>
      </p:sp>
      <p:cxnSp>
        <p:nvCxnSpPr>
          <p:cNvPr id="234" name="直接连接符 233"/>
          <p:cNvCxnSpPr/>
          <p:nvPr/>
        </p:nvCxnSpPr>
        <p:spPr>
          <a:xfrm flipH="1">
            <a:off x="5964912" y="2970695"/>
            <a:ext cx="402441" cy="804882"/>
          </a:xfrm>
          <a:prstGeom prst="line">
            <a:avLst/>
          </a:prstGeom>
          <a:solidFill>
            <a:schemeClr val="bg2">
              <a:lumMod val="75000"/>
            </a:schemeClr>
          </a:solidFill>
          <a:ln w="12700">
            <a:solidFill>
              <a:srgbClr val="000000"/>
            </a:solidFill>
            <a:round/>
            <a:headEnd/>
            <a:tailEnd/>
          </a:ln>
        </p:spPr>
      </p:cxnSp>
      <p:sp>
        <p:nvSpPr>
          <p:cNvPr id="235" name="椭圆 2205"/>
          <p:cNvSpPr/>
          <p:nvPr/>
        </p:nvSpPr>
        <p:spPr>
          <a:xfrm rot="5400000">
            <a:off x="7072996" y="1426476"/>
            <a:ext cx="519270" cy="648530"/>
          </a:xfrm>
          <a:custGeom>
            <a:avLst/>
            <a:gdLst/>
            <a:ahLst/>
            <a:cxnLst/>
            <a:rect l="l" t="t" r="r" b="b"/>
            <a:pathLst>
              <a:path w="390212" h="487346">
                <a:moveTo>
                  <a:pt x="195106" y="0"/>
                </a:moveTo>
                <a:cubicBezTo>
                  <a:pt x="302860" y="0"/>
                  <a:pt x="390212" y="70877"/>
                  <a:pt x="390212" y="158309"/>
                </a:cubicBezTo>
                <a:lnTo>
                  <a:pt x="390211" y="158317"/>
                </a:lnTo>
                <a:lnTo>
                  <a:pt x="390211" y="329029"/>
                </a:lnTo>
                <a:cubicBezTo>
                  <a:pt x="390212" y="329032"/>
                  <a:pt x="390212" y="329035"/>
                  <a:pt x="390212" y="329037"/>
                </a:cubicBezTo>
                <a:cubicBezTo>
                  <a:pt x="390212" y="416469"/>
                  <a:pt x="302860" y="487346"/>
                  <a:pt x="195106" y="487346"/>
                </a:cubicBezTo>
                <a:cubicBezTo>
                  <a:pt x="87352" y="487346"/>
                  <a:pt x="0" y="416469"/>
                  <a:pt x="0" y="329037"/>
                </a:cubicBezTo>
                <a:lnTo>
                  <a:pt x="0" y="158309"/>
                </a:lnTo>
                <a:cubicBezTo>
                  <a:pt x="0" y="70877"/>
                  <a:pt x="87352" y="0"/>
                  <a:pt x="195106" y="0"/>
                </a:cubicBezTo>
                <a:close/>
              </a:path>
            </a:pathLst>
          </a:custGeom>
          <a:gradFill>
            <a:gsLst>
              <a:gs pos="0">
                <a:schemeClr val="accent1">
                  <a:lumMod val="60000"/>
                  <a:lumOff val="40000"/>
                </a:schemeClr>
              </a:gs>
              <a:gs pos="100000">
                <a:schemeClr val="accent5">
                  <a:lumMod val="20000"/>
                  <a:lumOff val="80000"/>
                </a:schemeClr>
              </a:gs>
            </a:gsLst>
            <a:lin ang="5400000" scaled="1"/>
          </a:gradFill>
          <a:ln w="12700" algn="ctr">
            <a:solidFill>
              <a:schemeClr val="tx1"/>
            </a:solidFill>
            <a:miter lim="800000"/>
            <a:headEnd/>
            <a:tailEnd/>
          </a:ln>
          <a:effectLst/>
        </p:spPr>
        <p:txBody>
          <a:bodyPr wrap="none" anchor="ctr"/>
          <a:lstStyle/>
          <a:p>
            <a:endParaRPr lang="zh-CN" altLang="en-US" sz="1000">
              <a:latin typeface="Arial" panose="020B0604020202020204" pitchFamily="34" charset="0"/>
              <a:cs typeface="Arial" panose="020B0604020202020204" pitchFamily="34" charset="0"/>
            </a:endParaRPr>
          </a:p>
        </p:txBody>
      </p:sp>
      <p:sp>
        <p:nvSpPr>
          <p:cNvPr id="236" name="矩形 235"/>
          <p:cNvSpPr/>
          <p:nvPr/>
        </p:nvSpPr>
        <p:spPr>
          <a:xfrm rot="5400000">
            <a:off x="7073132" y="1619522"/>
            <a:ext cx="519002" cy="262713"/>
          </a:xfrm>
          <a:prstGeom prst="rect">
            <a:avLst/>
          </a:prstGeom>
          <a:pattFill prst="trellis">
            <a:fgClr>
              <a:srgbClr val="C0C0C0"/>
            </a:fgClr>
            <a:bgClr>
              <a:schemeClr val="bg1"/>
            </a:bgClr>
          </a:patt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Arial" panose="020B0604020202020204" pitchFamily="34" charset="0"/>
              <a:cs typeface="Arial" panose="020B0604020202020204" pitchFamily="34" charset="0"/>
            </a:endParaRPr>
          </a:p>
        </p:txBody>
      </p:sp>
      <p:sp>
        <p:nvSpPr>
          <p:cNvPr id="244" name="TextBox 183"/>
          <p:cNvSpPr txBox="1"/>
          <p:nvPr/>
        </p:nvSpPr>
        <p:spPr>
          <a:xfrm>
            <a:off x="6423895" y="3644892"/>
            <a:ext cx="318611" cy="153888"/>
          </a:xfrm>
          <a:prstGeom prst="rect">
            <a:avLst/>
          </a:prstGeom>
          <a:noFill/>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r>
              <a:rPr lang="en-US" altLang="zh-CN" dirty="0">
                <a:latin typeface="Times New Roman" panose="02020603050405020304" pitchFamily="18" charset="0"/>
                <a:cs typeface="Times New Roman" panose="02020603050405020304" pitchFamily="18" charset="0"/>
              </a:rPr>
              <a:t>-3</a:t>
            </a:r>
            <a:r>
              <a:rPr lang="zh-CN" altLang="en-US" dirty="0">
                <a:latin typeface="Times New Roman" panose="02020603050405020304" pitchFamily="18" charset="0"/>
                <a:cs typeface="Times New Roman" panose="02020603050405020304" pitchFamily="18" charset="0"/>
              </a:rPr>
              <a:t>℃</a:t>
            </a:r>
          </a:p>
        </p:txBody>
      </p:sp>
      <p:sp>
        <p:nvSpPr>
          <p:cNvPr id="245" name="TextBox 241"/>
          <p:cNvSpPr txBox="1"/>
          <p:nvPr/>
        </p:nvSpPr>
        <p:spPr>
          <a:xfrm>
            <a:off x="6417302" y="2914139"/>
            <a:ext cx="291717" cy="153888"/>
          </a:xfrm>
          <a:prstGeom prst="rect">
            <a:avLst/>
          </a:prstGeom>
          <a:noFill/>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r>
              <a:rPr lang="en-US" altLang="zh-CN" dirty="0">
                <a:latin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cs typeface="Times New Roman" panose="02020603050405020304" pitchFamily="18" charset="0"/>
              </a:rPr>
              <a:t>℃</a:t>
            </a:r>
          </a:p>
        </p:txBody>
      </p:sp>
      <p:sp>
        <p:nvSpPr>
          <p:cNvPr id="252" name="TextBox 273"/>
          <p:cNvSpPr txBox="1"/>
          <p:nvPr/>
        </p:nvSpPr>
        <p:spPr>
          <a:xfrm>
            <a:off x="5742694" y="1840251"/>
            <a:ext cx="587910" cy="153888"/>
          </a:xfrm>
          <a:prstGeom prst="rect">
            <a:avLst/>
          </a:prstGeom>
          <a:noFill/>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r>
              <a:rPr lang="zh-CN" altLang="en-US" dirty="0">
                <a:latin typeface="Arial" panose="020B0604020202020204" pitchFamily="34" charset="0"/>
                <a:ea typeface="Yu Gothic" panose="020B0400000000000000" pitchFamily="34" charset="-128"/>
                <a:cs typeface="Arial" panose="020B0604020202020204" pitchFamily="34" charset="0"/>
              </a:rPr>
              <a:t>≤</a:t>
            </a:r>
            <a:r>
              <a:rPr lang="en-US" altLang="zh-CN" dirty="0">
                <a:latin typeface="Times New Roman" panose="02020603050405020304" pitchFamily="18" charset="0"/>
                <a:cs typeface="Times New Roman" panose="02020603050405020304" pitchFamily="18" charset="0"/>
              </a:rPr>
              <a:t>0.5</a:t>
            </a:r>
            <a:r>
              <a:rPr lang="zh-CN" altLang="en-US" dirty="0">
                <a:latin typeface="Times New Roman" panose="02020603050405020304" pitchFamily="18" charset="0"/>
                <a:cs typeface="Times New Roman" panose="02020603050405020304" pitchFamily="18" charset="0"/>
              </a:rPr>
              <a:t>℃</a:t>
            </a:r>
          </a:p>
        </p:txBody>
      </p:sp>
      <p:sp>
        <p:nvSpPr>
          <p:cNvPr id="253" name="TextBox 274"/>
          <p:cNvSpPr txBox="1"/>
          <p:nvPr/>
        </p:nvSpPr>
        <p:spPr>
          <a:xfrm>
            <a:off x="5607837" y="3440797"/>
            <a:ext cx="324701" cy="153888"/>
          </a:xfrm>
          <a:prstGeom prst="rect">
            <a:avLst/>
          </a:prstGeom>
          <a:noFill/>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r>
              <a:rPr lang="en-US" altLang="zh-CN"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a:t>
            </a:r>
          </a:p>
        </p:txBody>
      </p:sp>
      <p:sp>
        <p:nvSpPr>
          <p:cNvPr id="255" name="TextBox 412"/>
          <p:cNvSpPr txBox="1"/>
          <p:nvPr/>
        </p:nvSpPr>
        <p:spPr>
          <a:xfrm>
            <a:off x="4233649" y="2902869"/>
            <a:ext cx="210060" cy="153888"/>
          </a:xfrm>
          <a:prstGeom prst="rect">
            <a:avLst/>
          </a:prstGeom>
          <a:noFill/>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r>
              <a:rPr lang="en-US" altLang="zh-CN" dirty="0">
                <a:latin typeface="Times New Roman" panose="02020603050405020304" pitchFamily="18" charset="0"/>
                <a:cs typeface="Times New Roman" panose="02020603050405020304" pitchFamily="18" charset="0"/>
              </a:rPr>
              <a:t>0</a:t>
            </a:r>
            <a:r>
              <a:rPr lang="zh-CN" altLang="en-US" dirty="0">
                <a:latin typeface="Times New Roman" panose="02020603050405020304" pitchFamily="18" charset="0"/>
                <a:cs typeface="Times New Roman" panose="02020603050405020304" pitchFamily="18" charset="0"/>
              </a:rPr>
              <a:t>℃</a:t>
            </a:r>
          </a:p>
        </p:txBody>
      </p:sp>
      <p:sp>
        <p:nvSpPr>
          <p:cNvPr id="261" name="Text Box 132"/>
          <p:cNvSpPr txBox="1">
            <a:spLocks noChangeArrowheads="1"/>
          </p:cNvSpPr>
          <p:nvPr/>
        </p:nvSpPr>
        <p:spPr bwMode="auto">
          <a:xfrm>
            <a:off x="5712907" y="3824581"/>
            <a:ext cx="979859" cy="461665"/>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lgn="ctr">
              <a:defRPr sz="1000">
                <a:solidFill>
                  <a:schemeClr val="tx2">
                    <a:lumMod val="75000"/>
                  </a:schemeClr>
                </a:solidFill>
                <a:latin typeface="Arial" panose="020B0604020202020204" pitchFamily="34" charset="0"/>
                <a:ea typeface="黑体" pitchFamily="49" charset="-122"/>
                <a:cs typeface="Arial" panose="020B0604020202020204" pitchFamily="34" charset="0"/>
              </a:defRPr>
            </a:lvl1pPr>
          </a:lstStyle>
          <a:p>
            <a:r>
              <a:rPr lang="en-US" altLang="zh-CN" dirty="0"/>
              <a:t>PHE (Subcooled Water to Glycol Solution</a:t>
            </a:r>
          </a:p>
        </p:txBody>
      </p:sp>
      <p:sp>
        <p:nvSpPr>
          <p:cNvPr id="262" name="Text Box 132"/>
          <p:cNvSpPr txBox="1">
            <a:spLocks noChangeArrowheads="1"/>
          </p:cNvSpPr>
          <p:nvPr/>
        </p:nvSpPr>
        <p:spPr bwMode="auto">
          <a:xfrm>
            <a:off x="4954421" y="3776662"/>
            <a:ext cx="729460" cy="307777"/>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dirty="0">
                <a:latin typeface="Arial" panose="020B0604020202020204" pitchFamily="34" charset="0"/>
                <a:cs typeface="Arial" panose="020B0604020202020204" pitchFamily="34" charset="0"/>
              </a:rPr>
              <a:t>Crystallizing Interrupter</a:t>
            </a:r>
            <a:endParaRPr lang="zh-CN" altLang="en-US" dirty="0">
              <a:latin typeface="Arial" panose="020B0604020202020204" pitchFamily="34" charset="0"/>
              <a:cs typeface="Arial" panose="020B0604020202020204" pitchFamily="34" charset="0"/>
            </a:endParaRPr>
          </a:p>
        </p:txBody>
      </p:sp>
      <p:sp>
        <p:nvSpPr>
          <p:cNvPr id="265" name="Text Box 132"/>
          <p:cNvSpPr txBox="1">
            <a:spLocks noChangeArrowheads="1"/>
          </p:cNvSpPr>
          <p:nvPr/>
        </p:nvSpPr>
        <p:spPr bwMode="auto">
          <a:xfrm>
            <a:off x="6971448" y="2075772"/>
            <a:ext cx="723478" cy="307777"/>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dirty="0">
                <a:latin typeface="Arial" panose="020B0604020202020204" pitchFamily="34" charset="0"/>
                <a:cs typeface="Arial" panose="020B0604020202020204" pitchFamily="34" charset="0"/>
              </a:rPr>
              <a:t>Ice Crystal Filter</a:t>
            </a:r>
            <a:endParaRPr lang="zh-CN" altLang="en-US" dirty="0">
              <a:latin typeface="Arial" panose="020B0604020202020204" pitchFamily="34" charset="0"/>
              <a:cs typeface="Arial" panose="020B0604020202020204" pitchFamily="34" charset="0"/>
            </a:endParaRPr>
          </a:p>
        </p:txBody>
      </p:sp>
      <p:sp>
        <p:nvSpPr>
          <p:cNvPr id="269" name="Text Box 132"/>
          <p:cNvSpPr txBox="1">
            <a:spLocks noChangeArrowheads="1"/>
          </p:cNvSpPr>
          <p:nvPr/>
        </p:nvSpPr>
        <p:spPr bwMode="auto">
          <a:xfrm>
            <a:off x="5971374" y="6060369"/>
            <a:ext cx="1055775" cy="153888"/>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dirty="0">
                <a:solidFill>
                  <a:schemeClr val="tx1"/>
                </a:solidFill>
                <a:latin typeface="Arial" panose="020B0604020202020204" pitchFamily="34" charset="0"/>
                <a:cs typeface="Arial" panose="020B0604020202020204" pitchFamily="34" charset="0"/>
              </a:rPr>
              <a:t>Water intake pipe</a:t>
            </a:r>
            <a:endParaRPr lang="zh-CN" altLang="en-US" dirty="0">
              <a:solidFill>
                <a:schemeClr val="tx1"/>
              </a:solidFill>
              <a:latin typeface="Arial" panose="020B0604020202020204" pitchFamily="34" charset="0"/>
              <a:cs typeface="Arial" panose="020B0604020202020204" pitchFamily="34" charset="0"/>
            </a:endParaRPr>
          </a:p>
        </p:txBody>
      </p:sp>
      <p:sp>
        <p:nvSpPr>
          <p:cNvPr id="270" name="Text Box 132"/>
          <p:cNvSpPr txBox="1">
            <a:spLocks noChangeArrowheads="1"/>
          </p:cNvSpPr>
          <p:nvPr/>
        </p:nvSpPr>
        <p:spPr bwMode="auto">
          <a:xfrm>
            <a:off x="3118927" y="4957825"/>
            <a:ext cx="577977" cy="307777"/>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dirty="0">
                <a:latin typeface="Arial" panose="020B0604020202020204" pitchFamily="34" charset="0"/>
                <a:cs typeface="Arial" panose="020B0604020202020204" pitchFamily="34" charset="0"/>
              </a:rPr>
              <a:t>Ice Slurry Pipe</a:t>
            </a:r>
            <a:endParaRPr lang="zh-CN" altLang="en-US" dirty="0">
              <a:latin typeface="Arial" panose="020B0604020202020204" pitchFamily="34" charset="0"/>
              <a:cs typeface="Arial" panose="020B0604020202020204" pitchFamily="34" charset="0"/>
            </a:endParaRPr>
          </a:p>
        </p:txBody>
      </p:sp>
      <p:sp>
        <p:nvSpPr>
          <p:cNvPr id="272" name="Text Box 132"/>
          <p:cNvSpPr txBox="1">
            <a:spLocks noChangeArrowheads="1"/>
          </p:cNvSpPr>
          <p:nvPr/>
        </p:nvSpPr>
        <p:spPr bwMode="auto">
          <a:xfrm>
            <a:off x="8076113" y="5649775"/>
            <a:ext cx="733357" cy="153888"/>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dirty="0">
                <a:solidFill>
                  <a:schemeClr val="tx1"/>
                </a:solidFill>
                <a:latin typeface="Arial" panose="020B0604020202020204" pitchFamily="34" charset="0"/>
                <a:cs typeface="Arial" panose="020B0604020202020204" pitchFamily="34" charset="0"/>
              </a:rPr>
              <a:t>Water Layer</a:t>
            </a:r>
            <a:endParaRPr lang="zh-CN" altLang="en-US" dirty="0">
              <a:solidFill>
                <a:schemeClr val="tx1"/>
              </a:solidFill>
              <a:latin typeface="Arial" panose="020B0604020202020204" pitchFamily="34" charset="0"/>
              <a:cs typeface="Arial" panose="020B0604020202020204" pitchFamily="34" charset="0"/>
            </a:endParaRPr>
          </a:p>
        </p:txBody>
      </p:sp>
      <p:sp>
        <p:nvSpPr>
          <p:cNvPr id="273" name="Text Box 132"/>
          <p:cNvSpPr txBox="1">
            <a:spLocks noChangeArrowheads="1"/>
          </p:cNvSpPr>
          <p:nvPr/>
        </p:nvSpPr>
        <p:spPr bwMode="auto">
          <a:xfrm>
            <a:off x="6512613" y="5057990"/>
            <a:ext cx="902238" cy="153888"/>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dirty="0">
                <a:latin typeface="Arial" panose="020B0604020202020204" pitchFamily="34" charset="0"/>
                <a:cs typeface="Arial" panose="020B0604020202020204" pitchFamily="34" charset="0"/>
              </a:rPr>
              <a:t>Ice-Rich Layer</a:t>
            </a:r>
            <a:endParaRPr lang="zh-CN" altLang="en-US" dirty="0">
              <a:latin typeface="Arial" panose="020B0604020202020204" pitchFamily="34" charset="0"/>
              <a:cs typeface="Arial" panose="020B0604020202020204" pitchFamily="34" charset="0"/>
            </a:endParaRPr>
          </a:p>
        </p:txBody>
      </p:sp>
      <p:grpSp>
        <p:nvGrpSpPr>
          <p:cNvPr id="5" name="组合 4"/>
          <p:cNvGrpSpPr/>
          <p:nvPr/>
        </p:nvGrpSpPr>
        <p:grpSpPr>
          <a:xfrm>
            <a:off x="6391433" y="2683148"/>
            <a:ext cx="1747763" cy="1384814"/>
            <a:chOff x="5971708" y="2563226"/>
            <a:chExt cx="1747763" cy="1384814"/>
          </a:xfrm>
        </p:grpSpPr>
        <p:sp>
          <p:nvSpPr>
            <p:cNvPr id="172" name="Text Box 132"/>
            <p:cNvSpPr txBox="1">
              <a:spLocks noChangeArrowheads="1"/>
            </p:cNvSpPr>
            <p:nvPr/>
          </p:nvSpPr>
          <p:spPr bwMode="auto">
            <a:xfrm>
              <a:off x="6859001" y="2563226"/>
              <a:ext cx="795698" cy="153888"/>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dirty="0">
                  <a:latin typeface="Arial" panose="020B0604020202020204" pitchFamily="34" charset="0"/>
                  <a:cs typeface="Arial" panose="020B0604020202020204" pitchFamily="34" charset="0"/>
                </a:rPr>
                <a:t>Chiller</a:t>
              </a:r>
              <a:endParaRPr lang="zh-CN" altLang="en-US" dirty="0">
                <a:latin typeface="Arial" panose="020B0604020202020204" pitchFamily="34" charset="0"/>
                <a:cs typeface="Arial" panose="020B0604020202020204" pitchFamily="34" charset="0"/>
              </a:endParaRPr>
            </a:p>
          </p:txBody>
        </p:sp>
        <p:sp>
          <p:nvSpPr>
            <p:cNvPr id="173" name="Rectangle 126"/>
            <p:cNvSpPr>
              <a:spLocks noChangeArrowheads="1"/>
            </p:cNvSpPr>
            <p:nvPr/>
          </p:nvSpPr>
          <p:spPr bwMode="auto">
            <a:xfrm>
              <a:off x="5971708" y="3468536"/>
              <a:ext cx="839103" cy="60840"/>
            </a:xfrm>
            <a:prstGeom prst="rect">
              <a:avLst/>
            </a:prstGeom>
            <a:solidFill>
              <a:srgbClr val="000080"/>
            </a:solidFill>
            <a:ln>
              <a:noFill/>
            </a:ln>
            <a:extLst>
              <a:ext uri="{91240B29-F687-4F45-9708-019B960494DF}">
                <a14:hiddenLine xmlns:a14="http://schemas.microsoft.com/office/drawing/2010/main" w="9525">
                  <a:solidFill>
                    <a:srgbClr val="9933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nvGrpSpPr>
            <p:cNvPr id="202" name="组合 201"/>
            <p:cNvGrpSpPr/>
            <p:nvPr/>
          </p:nvGrpSpPr>
          <p:grpSpPr>
            <a:xfrm>
              <a:off x="6458238" y="3379405"/>
              <a:ext cx="239140" cy="239098"/>
              <a:chOff x="3804113" y="2010460"/>
              <a:chExt cx="179705" cy="179673"/>
            </a:xfrm>
          </p:grpSpPr>
          <p:sp>
            <p:nvSpPr>
              <p:cNvPr id="203" name="Oval 66"/>
              <p:cNvSpPr>
                <a:spLocks noChangeArrowheads="1"/>
              </p:cNvSpPr>
              <p:nvPr/>
            </p:nvSpPr>
            <p:spPr bwMode="auto">
              <a:xfrm rot="16200000">
                <a:off x="3804129" y="2010444"/>
                <a:ext cx="179673" cy="17970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204" name="AutoShape 65"/>
              <p:cNvSpPr>
                <a:spLocks noChangeAspect="1" noChangeArrowheads="1"/>
              </p:cNvSpPr>
              <p:nvPr/>
            </p:nvSpPr>
            <p:spPr bwMode="auto">
              <a:xfrm rot="16200000">
                <a:off x="3793014" y="2037431"/>
                <a:ext cx="151103" cy="128905"/>
              </a:xfrm>
              <a:prstGeom prst="triangle">
                <a:avLst>
                  <a:gd name="adj" fmla="val 50000"/>
                </a:avLst>
              </a:prstGeom>
              <a:solidFill>
                <a:srgbClr val="808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sp>
          <p:nvSpPr>
            <p:cNvPr id="205" name="Rectangle 48"/>
            <p:cNvSpPr>
              <a:spLocks noChangeArrowheads="1"/>
            </p:cNvSpPr>
            <p:nvPr/>
          </p:nvSpPr>
          <p:spPr bwMode="auto">
            <a:xfrm>
              <a:off x="5971708" y="2945944"/>
              <a:ext cx="1040606" cy="66204"/>
            </a:xfrm>
            <a:prstGeom prst="rect">
              <a:avLst/>
            </a:prstGeom>
            <a:solidFill>
              <a:srgbClr val="000080"/>
            </a:solidFill>
            <a:ln>
              <a:noFill/>
            </a:ln>
            <a:extLst>
              <a:ext uri="{91240B29-F687-4F45-9708-019B960494DF}">
                <a14:hiddenLine xmlns:a14="http://schemas.microsoft.com/office/drawing/2010/main" w="9525">
                  <a:solidFill>
                    <a:srgbClr val="0000FF"/>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nvGrpSpPr>
            <p:cNvPr id="209" name="组合 208"/>
            <p:cNvGrpSpPr/>
            <p:nvPr/>
          </p:nvGrpSpPr>
          <p:grpSpPr>
            <a:xfrm>
              <a:off x="6794228" y="2778530"/>
              <a:ext cx="925243" cy="993060"/>
              <a:chOff x="4204611" y="1544347"/>
              <a:chExt cx="695285" cy="746247"/>
            </a:xfrm>
            <a:gradFill>
              <a:gsLst>
                <a:gs pos="0">
                  <a:srgbClr val="0066FF"/>
                </a:gs>
                <a:gs pos="100000">
                  <a:schemeClr val="bg1"/>
                </a:gs>
              </a:gsLst>
              <a:lin ang="5400000" scaled="1"/>
            </a:gradFill>
          </p:grpSpPr>
          <p:sp>
            <p:nvSpPr>
              <p:cNvPr id="210" name="椭圆 209"/>
              <p:cNvSpPr/>
              <p:nvPr/>
            </p:nvSpPr>
            <p:spPr>
              <a:xfrm>
                <a:off x="4357661" y="1544347"/>
                <a:ext cx="389184" cy="290778"/>
              </a:xfrm>
              <a:prstGeom prst="ellipse">
                <a:avLst/>
              </a:prstGeom>
              <a:grp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1000">
                  <a:latin typeface="Arial" panose="020B0604020202020204" pitchFamily="34" charset="0"/>
                  <a:ea typeface="仿宋_GB2312" pitchFamily="49" charset="-122"/>
                  <a:cs typeface="Arial" panose="020B0604020202020204" pitchFamily="34" charset="0"/>
                </a:endParaRPr>
              </a:p>
            </p:txBody>
          </p:sp>
          <p:sp>
            <p:nvSpPr>
              <p:cNvPr id="211" name="椭圆 210"/>
              <p:cNvSpPr/>
              <p:nvPr/>
            </p:nvSpPr>
            <p:spPr>
              <a:xfrm>
                <a:off x="4204611" y="1835125"/>
                <a:ext cx="695285" cy="455469"/>
              </a:xfrm>
              <a:prstGeom prst="ellipse">
                <a:avLst/>
              </a:prstGeom>
              <a:grp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1000">
                  <a:latin typeface="Arial" panose="020B0604020202020204" pitchFamily="34" charset="0"/>
                  <a:ea typeface="仿宋_GB2312" pitchFamily="49" charset="-122"/>
                  <a:cs typeface="Arial" panose="020B0604020202020204" pitchFamily="34" charset="0"/>
                </a:endParaRPr>
              </a:p>
            </p:txBody>
          </p:sp>
        </p:grpSp>
        <p:sp>
          <p:nvSpPr>
            <p:cNvPr id="274" name="Text Box 132"/>
            <p:cNvSpPr txBox="1">
              <a:spLocks noChangeArrowheads="1"/>
            </p:cNvSpPr>
            <p:nvPr/>
          </p:nvSpPr>
          <p:spPr bwMode="auto">
            <a:xfrm>
              <a:off x="6322781" y="3640263"/>
              <a:ext cx="509953" cy="307777"/>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lgn="ctr">
                <a:defRPr sz="1000">
                  <a:solidFill>
                    <a:schemeClr val="tx2">
                      <a:lumMod val="75000"/>
                    </a:schemeClr>
                  </a:solidFill>
                  <a:latin typeface="Arial" panose="020B0604020202020204" pitchFamily="34" charset="0"/>
                  <a:ea typeface="黑体" pitchFamily="49" charset="-122"/>
                  <a:cs typeface="Arial" panose="020B0604020202020204" pitchFamily="34" charset="0"/>
                </a:defRPr>
              </a:lvl1pPr>
            </a:lstStyle>
            <a:p>
              <a:r>
                <a:rPr lang="en-US" altLang="zh-CN" dirty="0"/>
                <a:t>Glycol Pump</a:t>
              </a:r>
              <a:endParaRPr lang="zh-CN" altLang="en-US" dirty="0"/>
            </a:p>
          </p:txBody>
        </p:sp>
      </p:grpSp>
      <p:sp>
        <p:nvSpPr>
          <p:cNvPr id="276" name="任意多边形 275"/>
          <p:cNvSpPr/>
          <p:nvPr/>
        </p:nvSpPr>
        <p:spPr>
          <a:xfrm>
            <a:off x="3189591" y="3059674"/>
            <a:ext cx="1367939" cy="1839369"/>
          </a:xfrm>
          <a:custGeom>
            <a:avLst/>
            <a:gdLst>
              <a:gd name="connsiteX0" fmla="*/ 0 w 1027954"/>
              <a:gd name="connsiteY0" fmla="*/ 0 h 1382216"/>
              <a:gd name="connsiteX1" fmla="*/ 45719 w 1027954"/>
              <a:gd name="connsiteY1" fmla="*/ 0 h 1382216"/>
              <a:gd name="connsiteX2" fmla="*/ 45719 w 1027954"/>
              <a:gd name="connsiteY2" fmla="*/ 1 h 1382216"/>
              <a:gd name="connsiteX3" fmla="*/ 1027954 w 1027954"/>
              <a:gd name="connsiteY3" fmla="*/ 1 h 1382216"/>
              <a:gd name="connsiteX4" fmla="*/ 1027954 w 1027954"/>
              <a:gd name="connsiteY4" fmla="*/ 45720 h 1382216"/>
              <a:gd name="connsiteX5" fmla="*/ 45719 w 1027954"/>
              <a:gd name="connsiteY5" fmla="*/ 45720 h 1382216"/>
              <a:gd name="connsiteX6" fmla="*/ 45719 w 1027954"/>
              <a:gd name="connsiteY6" fmla="*/ 1336497 h 1382216"/>
              <a:gd name="connsiteX7" fmla="*/ 690660 w 1027954"/>
              <a:gd name="connsiteY7" fmla="*/ 1336497 h 1382216"/>
              <a:gd name="connsiteX8" fmla="*/ 690660 w 1027954"/>
              <a:gd name="connsiteY8" fmla="*/ 1382216 h 1382216"/>
              <a:gd name="connsiteX9" fmla="*/ 0 w 1027954"/>
              <a:gd name="connsiteY9" fmla="*/ 1382216 h 1382216"/>
              <a:gd name="connsiteX10" fmla="*/ 0 w 1027954"/>
              <a:gd name="connsiteY10" fmla="*/ 1382215 h 1382216"/>
              <a:gd name="connsiteX11" fmla="*/ 0 w 1027954"/>
              <a:gd name="connsiteY11" fmla="*/ 1336497 h 1382216"/>
              <a:gd name="connsiteX12" fmla="*/ 0 w 1027954"/>
              <a:gd name="connsiteY12" fmla="*/ 45720 h 1382216"/>
              <a:gd name="connsiteX13" fmla="*/ 0 w 1027954"/>
              <a:gd name="connsiteY13" fmla="*/ 1 h 138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7954" h="1382216">
                <a:moveTo>
                  <a:pt x="0" y="0"/>
                </a:moveTo>
                <a:lnTo>
                  <a:pt x="45719" y="0"/>
                </a:lnTo>
                <a:lnTo>
                  <a:pt x="45719" y="1"/>
                </a:lnTo>
                <a:lnTo>
                  <a:pt x="1027954" y="1"/>
                </a:lnTo>
                <a:lnTo>
                  <a:pt x="1027954" y="45720"/>
                </a:lnTo>
                <a:lnTo>
                  <a:pt x="45719" y="45720"/>
                </a:lnTo>
                <a:lnTo>
                  <a:pt x="45719" y="1336497"/>
                </a:lnTo>
                <a:lnTo>
                  <a:pt x="690660" y="1336497"/>
                </a:lnTo>
                <a:lnTo>
                  <a:pt x="690660" y="1382216"/>
                </a:lnTo>
                <a:lnTo>
                  <a:pt x="0" y="1382216"/>
                </a:lnTo>
                <a:lnTo>
                  <a:pt x="0" y="1382215"/>
                </a:lnTo>
                <a:lnTo>
                  <a:pt x="0" y="1336497"/>
                </a:lnTo>
                <a:lnTo>
                  <a:pt x="0" y="45720"/>
                </a:lnTo>
                <a:lnTo>
                  <a:pt x="0" y="1"/>
                </a:lnTo>
                <a:close/>
              </a:path>
            </a:pathLst>
          </a:custGeom>
          <a:pattFill prst="pct20">
            <a:fgClr>
              <a:srgbClr val="3366FF"/>
            </a:fgClr>
            <a:bgClr>
              <a:srgbClr val="FFFFFF"/>
            </a:bgClr>
          </a:pattFill>
          <a:ln w="9525">
            <a:solidFill>
              <a:srgbClr val="3366FF"/>
            </a:solidFill>
            <a:miter lim="800000"/>
            <a:headEnd/>
            <a:tailEnd/>
          </a:ln>
        </p:spPr>
        <p:txBody>
          <a:bodyPr vert="horz" wrap="square" lIns="91440" tIns="45720" rIns="91440" bIns="45720" numCol="1" anchor="t" anchorCtr="0" compatLnSpc="1">
            <a:prstTxWarp prst="textNoShape">
              <a:avLst/>
            </a:prstTxWarp>
            <a:noAutofit/>
          </a:bodyPr>
          <a:lstStyle/>
          <a:p>
            <a:endParaRPr lang="zh-CN" altLang="en-US" sz="1000">
              <a:latin typeface="Arial" panose="020B0604020202020204" pitchFamily="34" charset="0"/>
              <a:cs typeface="Arial" panose="020B0604020202020204" pitchFamily="34" charset="0"/>
            </a:endParaRPr>
          </a:p>
        </p:txBody>
      </p:sp>
      <p:sp>
        <p:nvSpPr>
          <p:cNvPr id="2" name="矩形 1"/>
          <p:cNvSpPr/>
          <p:nvPr/>
        </p:nvSpPr>
        <p:spPr>
          <a:xfrm>
            <a:off x="3658797" y="3187808"/>
            <a:ext cx="937596" cy="400110"/>
          </a:xfrm>
          <a:prstGeom prst="rect">
            <a:avLst/>
          </a:prstGeom>
        </p:spPr>
        <p:txBody>
          <a:bodyPr wrap="square">
            <a:spAutoFit/>
          </a:bodyPr>
          <a:lstStyle/>
          <a:p>
            <a:pPr algn="ctr"/>
            <a:r>
              <a:rPr lang="zh-CN" altLang="en-US" sz="1000" dirty="0">
                <a:solidFill>
                  <a:schemeClr val="tx2">
                    <a:lumMod val="75000"/>
                  </a:schemeClr>
                </a:solidFill>
                <a:latin typeface="Arial" panose="020B0604020202020204" pitchFamily="34" charset="0"/>
                <a:ea typeface="黑体" pitchFamily="49" charset="-122"/>
                <a:cs typeface="Arial" panose="020B0604020202020204" pitchFamily="34" charset="0"/>
              </a:rPr>
              <a:t>Crystallizing Tank</a:t>
            </a:r>
          </a:p>
        </p:txBody>
      </p:sp>
      <p:sp>
        <p:nvSpPr>
          <p:cNvPr id="3" name="矩形 2"/>
          <p:cNvSpPr/>
          <p:nvPr/>
        </p:nvSpPr>
        <p:spPr>
          <a:xfrm>
            <a:off x="3478203" y="3839950"/>
            <a:ext cx="782984" cy="400110"/>
          </a:xfrm>
          <a:prstGeom prst="rect">
            <a:avLst/>
          </a:prstGeom>
        </p:spPr>
        <p:txBody>
          <a:bodyPr wrap="square">
            <a:spAutoFit/>
          </a:bodyPr>
          <a:lstStyle/>
          <a:p>
            <a:pPr algn="ctr"/>
            <a:r>
              <a:rPr lang="zh-CN" altLang="en-US" sz="1000" dirty="0">
                <a:solidFill>
                  <a:schemeClr val="tx2">
                    <a:lumMod val="75000"/>
                  </a:schemeClr>
                </a:solidFill>
                <a:latin typeface="Arial" panose="020B0604020202020204" pitchFamily="34" charset="0"/>
                <a:ea typeface="黑体" pitchFamily="49" charset="-122"/>
                <a:cs typeface="Arial" panose="020B0604020202020204" pitchFamily="34" charset="0"/>
              </a:rPr>
              <a:t>Ultrasonic </a:t>
            </a:r>
            <a:r>
              <a:rPr lang="en-US" altLang="zh-CN" sz="1000" dirty="0">
                <a:solidFill>
                  <a:schemeClr val="tx2">
                    <a:lumMod val="75000"/>
                  </a:schemeClr>
                </a:solidFill>
                <a:latin typeface="Arial" panose="020B0604020202020204" pitchFamily="34" charset="0"/>
                <a:ea typeface="黑体" pitchFamily="49" charset="-122"/>
                <a:cs typeface="Arial" panose="020B0604020202020204" pitchFamily="34" charset="0"/>
              </a:rPr>
              <a:t>Generator</a:t>
            </a:r>
            <a:r>
              <a:rPr lang="zh-CN" altLang="en-US" sz="1000" dirty="0">
                <a:solidFill>
                  <a:schemeClr val="tx2">
                    <a:lumMod val="75000"/>
                  </a:schemeClr>
                </a:solidFill>
                <a:latin typeface="Arial" panose="020B0604020202020204" pitchFamily="34" charset="0"/>
                <a:ea typeface="黑体" pitchFamily="49" charset="-122"/>
                <a:cs typeface="Arial" panose="020B0604020202020204" pitchFamily="34" charset="0"/>
              </a:rPr>
              <a:t> </a:t>
            </a:r>
          </a:p>
        </p:txBody>
      </p:sp>
      <p:sp>
        <p:nvSpPr>
          <p:cNvPr id="128" name="Text Box 132"/>
          <p:cNvSpPr txBox="1">
            <a:spLocks noChangeArrowheads="1"/>
          </p:cNvSpPr>
          <p:nvPr/>
        </p:nvSpPr>
        <p:spPr bwMode="auto">
          <a:xfrm>
            <a:off x="8724563" y="3246278"/>
            <a:ext cx="379804" cy="307777"/>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dirty="0">
                <a:latin typeface="Arial" panose="020B0604020202020204" pitchFamily="34" charset="0"/>
                <a:cs typeface="Arial" panose="020B0604020202020204" pitchFamily="34" charset="0"/>
              </a:rPr>
              <a:t>Water Pump</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8231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439318" y="802555"/>
            <a:ext cx="10328084" cy="93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仿宋_GB2312" pitchFamily="49" charset="-122"/>
              </a:defRPr>
            </a:lvl1pPr>
            <a:lvl2pPr marL="742950" indent="-285750" eaLnBrk="0" hangingPunct="0">
              <a:defRPr>
                <a:solidFill>
                  <a:schemeClr val="tx1"/>
                </a:solidFill>
                <a:latin typeface="Arial" panose="020B0604020202020204" pitchFamily="34" charset="0"/>
                <a:ea typeface="仿宋_GB2312" pitchFamily="49" charset="-122"/>
              </a:defRPr>
            </a:lvl2pPr>
            <a:lvl3pPr marL="1143000" indent="-228600" eaLnBrk="0" hangingPunct="0">
              <a:defRPr>
                <a:solidFill>
                  <a:schemeClr val="tx1"/>
                </a:solidFill>
                <a:latin typeface="Arial" panose="020B0604020202020204" pitchFamily="34" charset="0"/>
                <a:ea typeface="仿宋_GB2312" pitchFamily="49" charset="-122"/>
              </a:defRPr>
            </a:lvl3pPr>
            <a:lvl4pPr marL="1600200" indent="-228600" eaLnBrk="0" hangingPunct="0">
              <a:defRPr>
                <a:solidFill>
                  <a:schemeClr val="tx1"/>
                </a:solidFill>
                <a:latin typeface="Arial" panose="020B0604020202020204" pitchFamily="34" charset="0"/>
                <a:ea typeface="仿宋_GB2312" pitchFamily="49" charset="-122"/>
              </a:defRPr>
            </a:lvl4pPr>
            <a:lvl5pPr marL="2057400" indent="-228600" eaLnBrk="0" hangingPunct="0">
              <a:defRPr>
                <a:solidFill>
                  <a:schemeClr val="tx1"/>
                </a:solidFill>
                <a:latin typeface="Arial" panose="020B0604020202020204" pitchFamily="34" charset="0"/>
                <a:ea typeface="仿宋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9pPr>
          </a:lstStyle>
          <a:p>
            <a:pPr eaLnBrk="1" hangingPunct="1">
              <a:lnSpc>
                <a:spcPct val="120000"/>
              </a:lnSpc>
            </a:pPr>
            <a:r>
              <a:rPr lang="en-US" altLang="zh-CN" sz="2400" b="1" dirty="0">
                <a:solidFill>
                  <a:srgbClr val="6600CC"/>
                </a:solidFill>
                <a:ea typeface="黑体" panose="02010609060101010101" pitchFamily="49" charset="-122"/>
              </a:rPr>
              <a:t>Ice Slurry Making Process: Type 2-direct Cold Source</a:t>
            </a:r>
            <a:endParaRPr lang="zh-CN" altLang="en-US" sz="2400" b="1" dirty="0"/>
          </a:p>
          <a:p>
            <a:pPr eaLnBrk="1" hangingPunct="1">
              <a:lnSpc>
                <a:spcPct val="120000"/>
              </a:lnSpc>
            </a:pPr>
            <a:endParaRPr lang="zh-CN" altLang="en-US" sz="2400" b="1" dirty="0">
              <a:solidFill>
                <a:srgbClr val="6600CC"/>
              </a:solidFill>
              <a:ea typeface="黑体" panose="02010609060101010101" pitchFamily="49" charset="-122"/>
            </a:endParaRPr>
          </a:p>
        </p:txBody>
      </p:sp>
      <p:sp>
        <p:nvSpPr>
          <p:cNvPr id="112" name="Rectangle 133" descr="图片4"/>
          <p:cNvSpPr>
            <a:spLocks noChangeArrowheads="1"/>
          </p:cNvSpPr>
          <p:nvPr/>
        </p:nvSpPr>
        <p:spPr bwMode="auto">
          <a:xfrm>
            <a:off x="3349006" y="4979141"/>
            <a:ext cx="6928075" cy="1222030"/>
          </a:xfrm>
          <a:prstGeom prst="rect">
            <a:avLst/>
          </a:prstGeom>
          <a:solidFill>
            <a:schemeClr val="tx2">
              <a:lumMod val="40000"/>
              <a:lumOff val="60000"/>
              <a:alpha val="30000"/>
            </a:schemeClr>
          </a:solidFill>
          <a:ln>
            <a:noFill/>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13" name="任意多边形 112"/>
          <p:cNvSpPr/>
          <p:nvPr/>
        </p:nvSpPr>
        <p:spPr>
          <a:xfrm>
            <a:off x="3343646" y="4441673"/>
            <a:ext cx="6928067" cy="1018245"/>
          </a:xfrm>
          <a:custGeom>
            <a:avLst/>
            <a:gdLst>
              <a:gd name="connsiteX0" fmla="*/ 95864 w 5206180"/>
              <a:gd name="connsiteY0" fmla="*/ 309716 h 1115844"/>
              <a:gd name="connsiteX1" fmla="*/ 132735 w 5206180"/>
              <a:gd name="connsiteY1" fmla="*/ 250723 h 1115844"/>
              <a:gd name="connsiteX2" fmla="*/ 346587 w 5206180"/>
              <a:gd name="connsiteY2" fmla="*/ 213852 h 1115844"/>
              <a:gd name="connsiteX3" fmla="*/ 368709 w 5206180"/>
              <a:gd name="connsiteY3" fmla="*/ 206477 h 1115844"/>
              <a:gd name="connsiteX4" fmla="*/ 383458 w 5206180"/>
              <a:gd name="connsiteY4" fmla="*/ 191729 h 1115844"/>
              <a:gd name="connsiteX5" fmla="*/ 405580 w 5206180"/>
              <a:gd name="connsiteY5" fmla="*/ 176981 h 1115844"/>
              <a:gd name="connsiteX6" fmla="*/ 560438 w 5206180"/>
              <a:gd name="connsiteY6" fmla="*/ 184355 h 1115844"/>
              <a:gd name="connsiteX7" fmla="*/ 582561 w 5206180"/>
              <a:gd name="connsiteY7" fmla="*/ 191729 h 1115844"/>
              <a:gd name="connsiteX8" fmla="*/ 612058 w 5206180"/>
              <a:gd name="connsiteY8" fmla="*/ 199103 h 1115844"/>
              <a:gd name="connsiteX9" fmla="*/ 833283 w 5206180"/>
              <a:gd name="connsiteY9" fmla="*/ 191729 h 1115844"/>
              <a:gd name="connsiteX10" fmla="*/ 862780 w 5206180"/>
              <a:gd name="connsiteY10" fmla="*/ 184355 h 1115844"/>
              <a:gd name="connsiteX11" fmla="*/ 914400 w 5206180"/>
              <a:gd name="connsiteY11" fmla="*/ 176981 h 1115844"/>
              <a:gd name="connsiteX12" fmla="*/ 958645 w 5206180"/>
              <a:gd name="connsiteY12" fmla="*/ 191729 h 1115844"/>
              <a:gd name="connsiteX13" fmla="*/ 1069258 w 5206180"/>
              <a:gd name="connsiteY13" fmla="*/ 169606 h 1115844"/>
              <a:gd name="connsiteX14" fmla="*/ 1135625 w 5206180"/>
              <a:gd name="connsiteY14" fmla="*/ 140110 h 1115844"/>
              <a:gd name="connsiteX15" fmla="*/ 1179870 w 5206180"/>
              <a:gd name="connsiteY15" fmla="*/ 125361 h 1115844"/>
              <a:gd name="connsiteX16" fmla="*/ 1253612 w 5206180"/>
              <a:gd name="connsiteY16" fmla="*/ 117987 h 1115844"/>
              <a:gd name="connsiteX17" fmla="*/ 1319980 w 5206180"/>
              <a:gd name="connsiteY17" fmla="*/ 95865 h 1115844"/>
              <a:gd name="connsiteX18" fmla="*/ 1342103 w 5206180"/>
              <a:gd name="connsiteY18" fmla="*/ 88490 h 1115844"/>
              <a:gd name="connsiteX19" fmla="*/ 1364225 w 5206180"/>
              <a:gd name="connsiteY19" fmla="*/ 95865 h 1115844"/>
              <a:gd name="connsiteX20" fmla="*/ 1430593 w 5206180"/>
              <a:gd name="connsiteY20" fmla="*/ 110613 h 1115844"/>
              <a:gd name="connsiteX21" fmla="*/ 1600200 w 5206180"/>
              <a:gd name="connsiteY21" fmla="*/ 103239 h 1115844"/>
              <a:gd name="connsiteX22" fmla="*/ 1629696 w 5206180"/>
              <a:gd name="connsiteY22" fmla="*/ 95865 h 1115844"/>
              <a:gd name="connsiteX23" fmla="*/ 1666567 w 5206180"/>
              <a:gd name="connsiteY23" fmla="*/ 88490 h 1115844"/>
              <a:gd name="connsiteX24" fmla="*/ 1799303 w 5206180"/>
              <a:gd name="connsiteY24" fmla="*/ 73742 h 1115844"/>
              <a:gd name="connsiteX25" fmla="*/ 1843548 w 5206180"/>
              <a:gd name="connsiteY25" fmla="*/ 58994 h 1115844"/>
              <a:gd name="connsiteX26" fmla="*/ 1865670 w 5206180"/>
              <a:gd name="connsiteY26" fmla="*/ 51619 h 1115844"/>
              <a:gd name="connsiteX27" fmla="*/ 1909916 w 5206180"/>
              <a:gd name="connsiteY27" fmla="*/ 29497 h 1115844"/>
              <a:gd name="connsiteX28" fmla="*/ 1976283 w 5206180"/>
              <a:gd name="connsiteY28" fmla="*/ 51619 h 1115844"/>
              <a:gd name="connsiteX29" fmla="*/ 2005780 w 5206180"/>
              <a:gd name="connsiteY29" fmla="*/ 58994 h 1115844"/>
              <a:gd name="connsiteX30" fmla="*/ 2027903 w 5206180"/>
              <a:gd name="connsiteY30" fmla="*/ 66368 h 1115844"/>
              <a:gd name="connsiteX31" fmla="*/ 2168012 w 5206180"/>
              <a:gd name="connsiteY31" fmla="*/ 58994 h 1115844"/>
              <a:gd name="connsiteX32" fmla="*/ 2344993 w 5206180"/>
              <a:gd name="connsiteY32" fmla="*/ 51619 h 1115844"/>
              <a:gd name="connsiteX33" fmla="*/ 2367116 w 5206180"/>
              <a:gd name="connsiteY33" fmla="*/ 36871 h 1115844"/>
              <a:gd name="connsiteX34" fmla="*/ 2389238 w 5206180"/>
              <a:gd name="connsiteY34" fmla="*/ 29497 h 1115844"/>
              <a:gd name="connsiteX35" fmla="*/ 2411361 w 5206180"/>
              <a:gd name="connsiteY35" fmla="*/ 14748 h 1115844"/>
              <a:gd name="connsiteX36" fmla="*/ 2470354 w 5206180"/>
              <a:gd name="connsiteY36" fmla="*/ 29497 h 1115844"/>
              <a:gd name="connsiteX37" fmla="*/ 2558845 w 5206180"/>
              <a:gd name="connsiteY37" fmla="*/ 51619 h 1115844"/>
              <a:gd name="connsiteX38" fmla="*/ 2647335 w 5206180"/>
              <a:gd name="connsiteY38" fmla="*/ 66368 h 1115844"/>
              <a:gd name="connsiteX39" fmla="*/ 2706329 w 5206180"/>
              <a:gd name="connsiteY39" fmla="*/ 58994 h 1115844"/>
              <a:gd name="connsiteX40" fmla="*/ 2750574 w 5206180"/>
              <a:gd name="connsiteY40" fmla="*/ 44245 h 1115844"/>
              <a:gd name="connsiteX41" fmla="*/ 2787445 w 5206180"/>
              <a:gd name="connsiteY41" fmla="*/ 36871 h 1115844"/>
              <a:gd name="connsiteX42" fmla="*/ 2809567 w 5206180"/>
              <a:gd name="connsiteY42" fmla="*/ 44245 h 1115844"/>
              <a:gd name="connsiteX43" fmla="*/ 2846438 w 5206180"/>
              <a:gd name="connsiteY43" fmla="*/ 73742 h 1115844"/>
              <a:gd name="connsiteX44" fmla="*/ 2912806 w 5206180"/>
              <a:gd name="connsiteY44" fmla="*/ 88490 h 1115844"/>
              <a:gd name="connsiteX45" fmla="*/ 2971800 w 5206180"/>
              <a:gd name="connsiteY45" fmla="*/ 103239 h 1115844"/>
              <a:gd name="connsiteX46" fmla="*/ 3141406 w 5206180"/>
              <a:gd name="connsiteY46" fmla="*/ 117987 h 1115844"/>
              <a:gd name="connsiteX47" fmla="*/ 3193025 w 5206180"/>
              <a:gd name="connsiteY47" fmla="*/ 176981 h 1115844"/>
              <a:gd name="connsiteX48" fmla="*/ 3222522 w 5206180"/>
              <a:gd name="connsiteY48" fmla="*/ 184355 h 1115844"/>
              <a:gd name="connsiteX49" fmla="*/ 3370006 w 5206180"/>
              <a:gd name="connsiteY49" fmla="*/ 169606 h 1115844"/>
              <a:gd name="connsiteX50" fmla="*/ 3414251 w 5206180"/>
              <a:gd name="connsiteY50" fmla="*/ 154858 h 1115844"/>
              <a:gd name="connsiteX51" fmla="*/ 3436374 w 5206180"/>
              <a:gd name="connsiteY51" fmla="*/ 147484 h 1115844"/>
              <a:gd name="connsiteX52" fmla="*/ 3480619 w 5206180"/>
              <a:gd name="connsiteY52" fmla="*/ 132735 h 1115844"/>
              <a:gd name="connsiteX53" fmla="*/ 3502741 w 5206180"/>
              <a:gd name="connsiteY53" fmla="*/ 125361 h 1115844"/>
              <a:gd name="connsiteX54" fmla="*/ 3532238 w 5206180"/>
              <a:gd name="connsiteY54" fmla="*/ 117987 h 1115844"/>
              <a:gd name="connsiteX55" fmla="*/ 3554361 w 5206180"/>
              <a:gd name="connsiteY55" fmla="*/ 110613 h 1115844"/>
              <a:gd name="connsiteX56" fmla="*/ 3738716 w 5206180"/>
              <a:gd name="connsiteY56" fmla="*/ 103239 h 1115844"/>
              <a:gd name="connsiteX57" fmla="*/ 3805083 w 5206180"/>
              <a:gd name="connsiteY57" fmla="*/ 88490 h 1115844"/>
              <a:gd name="connsiteX58" fmla="*/ 3819832 w 5206180"/>
              <a:gd name="connsiteY58" fmla="*/ 73742 h 1115844"/>
              <a:gd name="connsiteX59" fmla="*/ 3834580 w 5206180"/>
              <a:gd name="connsiteY59" fmla="*/ 51619 h 1115844"/>
              <a:gd name="connsiteX60" fmla="*/ 3871451 w 5206180"/>
              <a:gd name="connsiteY60" fmla="*/ 14748 h 1115844"/>
              <a:gd name="connsiteX61" fmla="*/ 3886200 w 5206180"/>
              <a:gd name="connsiteY61" fmla="*/ 0 h 1115844"/>
              <a:gd name="connsiteX62" fmla="*/ 3945193 w 5206180"/>
              <a:gd name="connsiteY62" fmla="*/ 7374 h 1115844"/>
              <a:gd name="connsiteX63" fmla="*/ 3982064 w 5206180"/>
              <a:gd name="connsiteY63" fmla="*/ 14748 h 1115844"/>
              <a:gd name="connsiteX64" fmla="*/ 4011561 w 5206180"/>
              <a:gd name="connsiteY64" fmla="*/ 22123 h 1115844"/>
              <a:gd name="connsiteX65" fmla="*/ 4070554 w 5206180"/>
              <a:gd name="connsiteY65" fmla="*/ 29497 h 1115844"/>
              <a:gd name="connsiteX66" fmla="*/ 4122174 w 5206180"/>
              <a:gd name="connsiteY66" fmla="*/ 36871 h 1115844"/>
              <a:gd name="connsiteX67" fmla="*/ 4181167 w 5206180"/>
              <a:gd name="connsiteY67" fmla="*/ 51619 h 1115844"/>
              <a:gd name="connsiteX68" fmla="*/ 4203290 w 5206180"/>
              <a:gd name="connsiteY68" fmla="*/ 58994 h 1115844"/>
              <a:gd name="connsiteX69" fmla="*/ 4254909 w 5206180"/>
              <a:gd name="connsiteY69" fmla="*/ 73742 h 1115844"/>
              <a:gd name="connsiteX70" fmla="*/ 4291780 w 5206180"/>
              <a:gd name="connsiteY70" fmla="*/ 95865 h 1115844"/>
              <a:gd name="connsiteX71" fmla="*/ 4306529 w 5206180"/>
              <a:gd name="connsiteY71" fmla="*/ 110613 h 1115844"/>
              <a:gd name="connsiteX72" fmla="*/ 4402393 w 5206180"/>
              <a:gd name="connsiteY72" fmla="*/ 125361 h 1115844"/>
              <a:gd name="connsiteX73" fmla="*/ 4830096 w 5206180"/>
              <a:gd name="connsiteY73" fmla="*/ 125361 h 1115844"/>
              <a:gd name="connsiteX74" fmla="*/ 4852219 w 5206180"/>
              <a:gd name="connsiteY74" fmla="*/ 132735 h 1115844"/>
              <a:gd name="connsiteX75" fmla="*/ 4874341 w 5206180"/>
              <a:gd name="connsiteY75" fmla="*/ 147484 h 1115844"/>
              <a:gd name="connsiteX76" fmla="*/ 4889090 w 5206180"/>
              <a:gd name="connsiteY76" fmla="*/ 162232 h 1115844"/>
              <a:gd name="connsiteX77" fmla="*/ 4933335 w 5206180"/>
              <a:gd name="connsiteY77" fmla="*/ 176981 h 1115844"/>
              <a:gd name="connsiteX78" fmla="*/ 4955458 w 5206180"/>
              <a:gd name="connsiteY78" fmla="*/ 184355 h 1115844"/>
              <a:gd name="connsiteX79" fmla="*/ 4977580 w 5206180"/>
              <a:gd name="connsiteY79" fmla="*/ 191729 h 1115844"/>
              <a:gd name="connsiteX80" fmla="*/ 5043948 w 5206180"/>
              <a:gd name="connsiteY80" fmla="*/ 206477 h 1115844"/>
              <a:gd name="connsiteX81" fmla="*/ 5073445 w 5206180"/>
              <a:gd name="connsiteY81" fmla="*/ 221226 h 1115844"/>
              <a:gd name="connsiteX82" fmla="*/ 5088193 w 5206180"/>
              <a:gd name="connsiteY82" fmla="*/ 243348 h 1115844"/>
              <a:gd name="connsiteX83" fmla="*/ 5139812 w 5206180"/>
              <a:gd name="connsiteY83" fmla="*/ 287594 h 1115844"/>
              <a:gd name="connsiteX84" fmla="*/ 5161935 w 5206180"/>
              <a:gd name="connsiteY84" fmla="*/ 294968 h 1115844"/>
              <a:gd name="connsiteX85" fmla="*/ 5184058 w 5206180"/>
              <a:gd name="connsiteY85" fmla="*/ 361335 h 1115844"/>
              <a:gd name="connsiteX86" fmla="*/ 5191432 w 5206180"/>
              <a:gd name="connsiteY86" fmla="*/ 383458 h 1115844"/>
              <a:gd name="connsiteX87" fmla="*/ 5206180 w 5206180"/>
              <a:gd name="connsiteY87" fmla="*/ 435077 h 1115844"/>
              <a:gd name="connsiteX88" fmla="*/ 5198806 w 5206180"/>
              <a:gd name="connsiteY88" fmla="*/ 486697 h 1115844"/>
              <a:gd name="connsiteX89" fmla="*/ 5176683 w 5206180"/>
              <a:gd name="connsiteY89" fmla="*/ 501445 h 1115844"/>
              <a:gd name="connsiteX90" fmla="*/ 5161935 w 5206180"/>
              <a:gd name="connsiteY90" fmla="*/ 516194 h 1115844"/>
              <a:gd name="connsiteX91" fmla="*/ 5110316 w 5206180"/>
              <a:gd name="connsiteY91" fmla="*/ 538316 h 1115844"/>
              <a:gd name="connsiteX92" fmla="*/ 5073445 w 5206180"/>
              <a:gd name="connsiteY92" fmla="*/ 575187 h 1115844"/>
              <a:gd name="connsiteX93" fmla="*/ 5058696 w 5206180"/>
              <a:gd name="connsiteY93" fmla="*/ 626806 h 1115844"/>
              <a:gd name="connsiteX94" fmla="*/ 5043948 w 5206180"/>
              <a:gd name="connsiteY94" fmla="*/ 641555 h 1115844"/>
              <a:gd name="connsiteX95" fmla="*/ 4955458 w 5206180"/>
              <a:gd name="connsiteY95" fmla="*/ 656303 h 1115844"/>
              <a:gd name="connsiteX96" fmla="*/ 4911212 w 5206180"/>
              <a:gd name="connsiteY96" fmla="*/ 671052 h 1115844"/>
              <a:gd name="connsiteX97" fmla="*/ 4889090 w 5206180"/>
              <a:gd name="connsiteY97" fmla="*/ 678426 h 1115844"/>
              <a:gd name="connsiteX98" fmla="*/ 4859593 w 5206180"/>
              <a:gd name="connsiteY98" fmla="*/ 685800 h 1115844"/>
              <a:gd name="connsiteX99" fmla="*/ 4785851 w 5206180"/>
              <a:gd name="connsiteY99" fmla="*/ 715297 h 1115844"/>
              <a:gd name="connsiteX100" fmla="*/ 4712109 w 5206180"/>
              <a:gd name="connsiteY100" fmla="*/ 730045 h 1115844"/>
              <a:gd name="connsiteX101" fmla="*/ 4586748 w 5206180"/>
              <a:gd name="connsiteY101" fmla="*/ 722671 h 1115844"/>
              <a:gd name="connsiteX102" fmla="*/ 4513006 w 5206180"/>
              <a:gd name="connsiteY102" fmla="*/ 707923 h 1115844"/>
              <a:gd name="connsiteX103" fmla="*/ 4446638 w 5206180"/>
              <a:gd name="connsiteY103" fmla="*/ 715297 h 1115844"/>
              <a:gd name="connsiteX104" fmla="*/ 4402393 w 5206180"/>
              <a:gd name="connsiteY104" fmla="*/ 730045 h 1115844"/>
              <a:gd name="connsiteX105" fmla="*/ 4372896 w 5206180"/>
              <a:gd name="connsiteY105" fmla="*/ 737419 h 1115844"/>
              <a:gd name="connsiteX106" fmla="*/ 4350774 w 5206180"/>
              <a:gd name="connsiteY106" fmla="*/ 744794 h 1115844"/>
              <a:gd name="connsiteX107" fmla="*/ 4122174 w 5206180"/>
              <a:gd name="connsiteY107" fmla="*/ 752168 h 1115844"/>
              <a:gd name="connsiteX108" fmla="*/ 4055806 w 5206180"/>
              <a:gd name="connsiteY108" fmla="*/ 774290 h 1115844"/>
              <a:gd name="connsiteX109" fmla="*/ 4033683 w 5206180"/>
              <a:gd name="connsiteY109" fmla="*/ 781665 h 1115844"/>
              <a:gd name="connsiteX110" fmla="*/ 4011561 w 5206180"/>
              <a:gd name="connsiteY110" fmla="*/ 789039 h 1115844"/>
              <a:gd name="connsiteX111" fmla="*/ 3974690 w 5206180"/>
              <a:gd name="connsiteY111" fmla="*/ 811161 h 1115844"/>
              <a:gd name="connsiteX112" fmla="*/ 3959941 w 5206180"/>
              <a:gd name="connsiteY112" fmla="*/ 825910 h 1115844"/>
              <a:gd name="connsiteX113" fmla="*/ 3915696 w 5206180"/>
              <a:gd name="connsiteY113" fmla="*/ 848032 h 1115844"/>
              <a:gd name="connsiteX114" fmla="*/ 3900948 w 5206180"/>
              <a:gd name="connsiteY114" fmla="*/ 862781 h 1115844"/>
              <a:gd name="connsiteX115" fmla="*/ 3864077 w 5206180"/>
              <a:gd name="connsiteY115" fmla="*/ 870155 h 1115844"/>
              <a:gd name="connsiteX116" fmla="*/ 3841954 w 5206180"/>
              <a:gd name="connsiteY116" fmla="*/ 877529 h 1115844"/>
              <a:gd name="connsiteX117" fmla="*/ 3628103 w 5206180"/>
              <a:gd name="connsiteY117" fmla="*/ 884903 h 1115844"/>
              <a:gd name="connsiteX118" fmla="*/ 3591232 w 5206180"/>
              <a:gd name="connsiteY118" fmla="*/ 907026 h 1115844"/>
              <a:gd name="connsiteX119" fmla="*/ 3561735 w 5206180"/>
              <a:gd name="connsiteY119" fmla="*/ 914400 h 1115844"/>
              <a:gd name="connsiteX120" fmla="*/ 3406877 w 5206180"/>
              <a:gd name="connsiteY120" fmla="*/ 921774 h 1115844"/>
              <a:gd name="connsiteX121" fmla="*/ 3384754 w 5206180"/>
              <a:gd name="connsiteY121" fmla="*/ 929148 h 1115844"/>
              <a:gd name="connsiteX122" fmla="*/ 3355258 w 5206180"/>
              <a:gd name="connsiteY122" fmla="*/ 936523 h 1115844"/>
              <a:gd name="connsiteX123" fmla="*/ 3296264 w 5206180"/>
              <a:gd name="connsiteY123" fmla="*/ 988142 h 1115844"/>
              <a:gd name="connsiteX124" fmla="*/ 3252019 w 5206180"/>
              <a:gd name="connsiteY124" fmla="*/ 1002890 h 1115844"/>
              <a:gd name="connsiteX125" fmla="*/ 3141406 w 5206180"/>
              <a:gd name="connsiteY125" fmla="*/ 1017639 h 1115844"/>
              <a:gd name="connsiteX126" fmla="*/ 3067664 w 5206180"/>
              <a:gd name="connsiteY126" fmla="*/ 1039761 h 1115844"/>
              <a:gd name="connsiteX127" fmla="*/ 3045541 w 5206180"/>
              <a:gd name="connsiteY127" fmla="*/ 1047135 h 1115844"/>
              <a:gd name="connsiteX128" fmla="*/ 3023419 w 5206180"/>
              <a:gd name="connsiteY128" fmla="*/ 1054510 h 1115844"/>
              <a:gd name="connsiteX129" fmla="*/ 2824316 w 5206180"/>
              <a:gd name="connsiteY129" fmla="*/ 1039761 h 1115844"/>
              <a:gd name="connsiteX130" fmla="*/ 2802193 w 5206180"/>
              <a:gd name="connsiteY130" fmla="*/ 1032387 h 1115844"/>
              <a:gd name="connsiteX131" fmla="*/ 2662083 w 5206180"/>
              <a:gd name="connsiteY131" fmla="*/ 1039761 h 1115844"/>
              <a:gd name="connsiteX132" fmla="*/ 2580967 w 5206180"/>
              <a:gd name="connsiteY132" fmla="*/ 1047135 h 1115844"/>
              <a:gd name="connsiteX133" fmla="*/ 2529348 w 5206180"/>
              <a:gd name="connsiteY133" fmla="*/ 1054510 h 1115844"/>
              <a:gd name="connsiteX134" fmla="*/ 2330245 w 5206180"/>
              <a:gd name="connsiteY134" fmla="*/ 1061884 h 1115844"/>
              <a:gd name="connsiteX135" fmla="*/ 2286000 w 5206180"/>
              <a:gd name="connsiteY135" fmla="*/ 1069258 h 1115844"/>
              <a:gd name="connsiteX136" fmla="*/ 2227006 w 5206180"/>
              <a:gd name="connsiteY136" fmla="*/ 1076632 h 1115844"/>
              <a:gd name="connsiteX137" fmla="*/ 2182761 w 5206180"/>
              <a:gd name="connsiteY137" fmla="*/ 1091381 h 1115844"/>
              <a:gd name="connsiteX138" fmla="*/ 2131141 w 5206180"/>
              <a:gd name="connsiteY138" fmla="*/ 1106129 h 1115844"/>
              <a:gd name="connsiteX139" fmla="*/ 1932038 w 5206180"/>
              <a:gd name="connsiteY139" fmla="*/ 1098755 h 1115844"/>
              <a:gd name="connsiteX140" fmla="*/ 1895167 w 5206180"/>
              <a:gd name="connsiteY140" fmla="*/ 1091381 h 1115844"/>
              <a:gd name="connsiteX141" fmla="*/ 1718187 w 5206180"/>
              <a:gd name="connsiteY141" fmla="*/ 1098755 h 1115844"/>
              <a:gd name="connsiteX142" fmla="*/ 1401096 w 5206180"/>
              <a:gd name="connsiteY142" fmla="*/ 1106129 h 1115844"/>
              <a:gd name="connsiteX143" fmla="*/ 1327354 w 5206180"/>
              <a:gd name="connsiteY143" fmla="*/ 1091381 h 1115844"/>
              <a:gd name="connsiteX144" fmla="*/ 1253612 w 5206180"/>
              <a:gd name="connsiteY144" fmla="*/ 1069258 h 1115844"/>
              <a:gd name="connsiteX145" fmla="*/ 1231490 w 5206180"/>
              <a:gd name="connsiteY145" fmla="*/ 1054510 h 1115844"/>
              <a:gd name="connsiteX146" fmla="*/ 1216741 w 5206180"/>
              <a:gd name="connsiteY146" fmla="*/ 1039761 h 1115844"/>
              <a:gd name="connsiteX147" fmla="*/ 1172496 w 5206180"/>
              <a:gd name="connsiteY147" fmla="*/ 1010265 h 1115844"/>
              <a:gd name="connsiteX148" fmla="*/ 1157748 w 5206180"/>
              <a:gd name="connsiteY148" fmla="*/ 995516 h 1115844"/>
              <a:gd name="connsiteX149" fmla="*/ 1113503 w 5206180"/>
              <a:gd name="connsiteY149" fmla="*/ 980768 h 1115844"/>
              <a:gd name="connsiteX150" fmla="*/ 1054509 w 5206180"/>
              <a:gd name="connsiteY150" fmla="*/ 966019 h 1115844"/>
              <a:gd name="connsiteX151" fmla="*/ 995516 w 5206180"/>
              <a:gd name="connsiteY151" fmla="*/ 951271 h 1115844"/>
              <a:gd name="connsiteX152" fmla="*/ 951270 w 5206180"/>
              <a:gd name="connsiteY152" fmla="*/ 943897 h 1115844"/>
              <a:gd name="connsiteX153" fmla="*/ 877529 w 5206180"/>
              <a:gd name="connsiteY153" fmla="*/ 921774 h 1115844"/>
              <a:gd name="connsiteX154" fmla="*/ 855406 w 5206180"/>
              <a:gd name="connsiteY154" fmla="*/ 914400 h 1115844"/>
              <a:gd name="connsiteX155" fmla="*/ 833283 w 5206180"/>
              <a:gd name="connsiteY155" fmla="*/ 907026 h 1115844"/>
              <a:gd name="connsiteX156" fmla="*/ 685800 w 5206180"/>
              <a:gd name="connsiteY156" fmla="*/ 899652 h 1115844"/>
              <a:gd name="connsiteX157" fmla="*/ 663677 w 5206180"/>
              <a:gd name="connsiteY157" fmla="*/ 892277 h 1115844"/>
              <a:gd name="connsiteX158" fmla="*/ 612058 w 5206180"/>
              <a:gd name="connsiteY158" fmla="*/ 877529 h 1115844"/>
              <a:gd name="connsiteX159" fmla="*/ 589935 w 5206180"/>
              <a:gd name="connsiteY159" fmla="*/ 862781 h 1115844"/>
              <a:gd name="connsiteX160" fmla="*/ 567812 w 5206180"/>
              <a:gd name="connsiteY160" fmla="*/ 855406 h 1115844"/>
              <a:gd name="connsiteX161" fmla="*/ 545690 w 5206180"/>
              <a:gd name="connsiteY161" fmla="*/ 840658 h 1115844"/>
              <a:gd name="connsiteX162" fmla="*/ 501445 w 5206180"/>
              <a:gd name="connsiteY162" fmla="*/ 825910 h 1115844"/>
              <a:gd name="connsiteX163" fmla="*/ 457200 w 5206180"/>
              <a:gd name="connsiteY163" fmla="*/ 811161 h 1115844"/>
              <a:gd name="connsiteX164" fmla="*/ 427703 w 5206180"/>
              <a:gd name="connsiteY164" fmla="*/ 803787 h 1115844"/>
              <a:gd name="connsiteX165" fmla="*/ 383458 w 5206180"/>
              <a:gd name="connsiteY165" fmla="*/ 789039 h 1115844"/>
              <a:gd name="connsiteX166" fmla="*/ 339212 w 5206180"/>
              <a:gd name="connsiteY166" fmla="*/ 774290 h 1115844"/>
              <a:gd name="connsiteX167" fmla="*/ 294967 w 5206180"/>
              <a:gd name="connsiteY167" fmla="*/ 759542 h 1115844"/>
              <a:gd name="connsiteX168" fmla="*/ 265470 w 5206180"/>
              <a:gd name="connsiteY168" fmla="*/ 752168 h 1115844"/>
              <a:gd name="connsiteX169" fmla="*/ 243348 w 5206180"/>
              <a:gd name="connsiteY169" fmla="*/ 737419 h 1115844"/>
              <a:gd name="connsiteX170" fmla="*/ 199103 w 5206180"/>
              <a:gd name="connsiteY170" fmla="*/ 715297 h 1115844"/>
              <a:gd name="connsiteX171" fmla="*/ 169606 w 5206180"/>
              <a:gd name="connsiteY171" fmla="*/ 678426 h 1115844"/>
              <a:gd name="connsiteX172" fmla="*/ 140109 w 5206180"/>
              <a:gd name="connsiteY172" fmla="*/ 641555 h 1115844"/>
              <a:gd name="connsiteX173" fmla="*/ 103238 w 5206180"/>
              <a:gd name="connsiteY173" fmla="*/ 582561 h 1115844"/>
              <a:gd name="connsiteX174" fmla="*/ 73741 w 5206180"/>
              <a:gd name="connsiteY174" fmla="*/ 567813 h 1115844"/>
              <a:gd name="connsiteX175" fmla="*/ 29496 w 5206180"/>
              <a:gd name="connsiteY175" fmla="*/ 538316 h 1115844"/>
              <a:gd name="connsiteX176" fmla="*/ 22122 w 5206180"/>
              <a:gd name="connsiteY176" fmla="*/ 516194 h 1115844"/>
              <a:gd name="connsiteX177" fmla="*/ 0 w 5206180"/>
              <a:gd name="connsiteY177" fmla="*/ 479323 h 1115844"/>
              <a:gd name="connsiteX178" fmla="*/ 14748 w 5206180"/>
              <a:gd name="connsiteY178" fmla="*/ 412955 h 1115844"/>
              <a:gd name="connsiteX179" fmla="*/ 29496 w 5206180"/>
              <a:gd name="connsiteY179" fmla="*/ 398206 h 1115844"/>
              <a:gd name="connsiteX180" fmla="*/ 44245 w 5206180"/>
              <a:gd name="connsiteY180" fmla="*/ 376084 h 1115844"/>
              <a:gd name="connsiteX181" fmla="*/ 95864 w 5206180"/>
              <a:gd name="connsiteY181" fmla="*/ 309716 h 111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5206180" h="1115844">
                <a:moveTo>
                  <a:pt x="95864" y="309716"/>
                </a:moveTo>
                <a:cubicBezTo>
                  <a:pt x="108154" y="290052"/>
                  <a:pt x="116338" y="267120"/>
                  <a:pt x="132735" y="250723"/>
                </a:cubicBezTo>
                <a:cubicBezTo>
                  <a:pt x="205720" y="177738"/>
                  <a:pt x="148338" y="221782"/>
                  <a:pt x="346587" y="213852"/>
                </a:cubicBezTo>
                <a:cubicBezTo>
                  <a:pt x="353961" y="211394"/>
                  <a:pt x="362044" y="210476"/>
                  <a:pt x="368709" y="206477"/>
                </a:cubicBezTo>
                <a:cubicBezTo>
                  <a:pt x="374671" y="202900"/>
                  <a:pt x="378029" y="196072"/>
                  <a:pt x="383458" y="191729"/>
                </a:cubicBezTo>
                <a:cubicBezTo>
                  <a:pt x="390378" y="186193"/>
                  <a:pt x="398206" y="181897"/>
                  <a:pt x="405580" y="176981"/>
                </a:cubicBezTo>
                <a:cubicBezTo>
                  <a:pt x="457199" y="179439"/>
                  <a:pt x="508939" y="180064"/>
                  <a:pt x="560438" y="184355"/>
                </a:cubicBezTo>
                <a:cubicBezTo>
                  <a:pt x="568184" y="185001"/>
                  <a:pt x="575087" y="189594"/>
                  <a:pt x="582561" y="191729"/>
                </a:cubicBezTo>
                <a:cubicBezTo>
                  <a:pt x="592306" y="194513"/>
                  <a:pt x="602226" y="196645"/>
                  <a:pt x="612058" y="199103"/>
                </a:cubicBezTo>
                <a:cubicBezTo>
                  <a:pt x="685800" y="196645"/>
                  <a:pt x="759628" y="196062"/>
                  <a:pt x="833283" y="191729"/>
                </a:cubicBezTo>
                <a:cubicBezTo>
                  <a:pt x="843400" y="191134"/>
                  <a:pt x="852809" y="186168"/>
                  <a:pt x="862780" y="184355"/>
                </a:cubicBezTo>
                <a:cubicBezTo>
                  <a:pt x="879881" y="181246"/>
                  <a:pt x="897193" y="179439"/>
                  <a:pt x="914400" y="176981"/>
                </a:cubicBezTo>
                <a:cubicBezTo>
                  <a:pt x="929148" y="181897"/>
                  <a:pt x="943133" y="190695"/>
                  <a:pt x="958645" y="191729"/>
                </a:cubicBezTo>
                <a:cubicBezTo>
                  <a:pt x="978093" y="193025"/>
                  <a:pt x="1047459" y="184139"/>
                  <a:pt x="1069258" y="169606"/>
                </a:cubicBezTo>
                <a:cubicBezTo>
                  <a:pt x="1104316" y="146234"/>
                  <a:pt x="1082970" y="157662"/>
                  <a:pt x="1135625" y="140110"/>
                </a:cubicBezTo>
                <a:lnTo>
                  <a:pt x="1179870" y="125361"/>
                </a:lnTo>
                <a:lnTo>
                  <a:pt x="1253612" y="117987"/>
                </a:lnTo>
                <a:lnTo>
                  <a:pt x="1319980" y="95865"/>
                </a:lnTo>
                <a:lnTo>
                  <a:pt x="1342103" y="88490"/>
                </a:lnTo>
                <a:cubicBezTo>
                  <a:pt x="1349477" y="90948"/>
                  <a:pt x="1356751" y="93730"/>
                  <a:pt x="1364225" y="95865"/>
                </a:cubicBezTo>
                <a:cubicBezTo>
                  <a:pt x="1388518" y="102806"/>
                  <a:pt x="1405257" y="105546"/>
                  <a:pt x="1430593" y="110613"/>
                </a:cubicBezTo>
                <a:cubicBezTo>
                  <a:pt x="1487129" y="108155"/>
                  <a:pt x="1543766" y="107419"/>
                  <a:pt x="1600200" y="103239"/>
                </a:cubicBezTo>
                <a:cubicBezTo>
                  <a:pt x="1610307" y="102490"/>
                  <a:pt x="1619803" y="98064"/>
                  <a:pt x="1629696" y="95865"/>
                </a:cubicBezTo>
                <a:cubicBezTo>
                  <a:pt x="1641931" y="93146"/>
                  <a:pt x="1654204" y="90551"/>
                  <a:pt x="1666567" y="88490"/>
                </a:cubicBezTo>
                <a:cubicBezTo>
                  <a:pt x="1720385" y="79520"/>
                  <a:pt x="1739427" y="79185"/>
                  <a:pt x="1799303" y="73742"/>
                </a:cubicBezTo>
                <a:lnTo>
                  <a:pt x="1843548" y="58994"/>
                </a:lnTo>
                <a:cubicBezTo>
                  <a:pt x="1850922" y="56536"/>
                  <a:pt x="1859202" y="55931"/>
                  <a:pt x="1865670" y="51619"/>
                </a:cubicBezTo>
                <a:cubicBezTo>
                  <a:pt x="1894261" y="32559"/>
                  <a:pt x="1879385" y="39674"/>
                  <a:pt x="1909916" y="29497"/>
                </a:cubicBezTo>
                <a:cubicBezTo>
                  <a:pt x="2015907" y="47162"/>
                  <a:pt x="1910303" y="23341"/>
                  <a:pt x="1976283" y="51619"/>
                </a:cubicBezTo>
                <a:cubicBezTo>
                  <a:pt x="1985598" y="55611"/>
                  <a:pt x="1996035" y="56210"/>
                  <a:pt x="2005780" y="58994"/>
                </a:cubicBezTo>
                <a:cubicBezTo>
                  <a:pt x="2013254" y="61130"/>
                  <a:pt x="2020529" y="63910"/>
                  <a:pt x="2027903" y="66368"/>
                </a:cubicBezTo>
                <a:lnTo>
                  <a:pt x="2168012" y="58994"/>
                </a:lnTo>
                <a:cubicBezTo>
                  <a:pt x="2226993" y="56251"/>
                  <a:pt x="2286309" y="58140"/>
                  <a:pt x="2344993" y="51619"/>
                </a:cubicBezTo>
                <a:cubicBezTo>
                  <a:pt x="2353802" y="50640"/>
                  <a:pt x="2359189" y="40834"/>
                  <a:pt x="2367116" y="36871"/>
                </a:cubicBezTo>
                <a:cubicBezTo>
                  <a:pt x="2374068" y="33395"/>
                  <a:pt x="2381864" y="31955"/>
                  <a:pt x="2389238" y="29497"/>
                </a:cubicBezTo>
                <a:cubicBezTo>
                  <a:pt x="2396612" y="24581"/>
                  <a:pt x="2402567" y="15847"/>
                  <a:pt x="2411361" y="14748"/>
                </a:cubicBezTo>
                <a:cubicBezTo>
                  <a:pt x="2424302" y="13130"/>
                  <a:pt x="2455908" y="24682"/>
                  <a:pt x="2470354" y="29497"/>
                </a:cubicBezTo>
                <a:cubicBezTo>
                  <a:pt x="2503527" y="62668"/>
                  <a:pt x="2474788" y="40156"/>
                  <a:pt x="2558845" y="51619"/>
                </a:cubicBezTo>
                <a:cubicBezTo>
                  <a:pt x="2588474" y="55659"/>
                  <a:pt x="2647335" y="66368"/>
                  <a:pt x="2647335" y="66368"/>
                </a:cubicBezTo>
                <a:cubicBezTo>
                  <a:pt x="2667000" y="63910"/>
                  <a:pt x="2686951" y="63146"/>
                  <a:pt x="2706329" y="58994"/>
                </a:cubicBezTo>
                <a:cubicBezTo>
                  <a:pt x="2721530" y="55737"/>
                  <a:pt x="2735330" y="47294"/>
                  <a:pt x="2750574" y="44245"/>
                </a:cubicBezTo>
                <a:lnTo>
                  <a:pt x="2787445" y="36871"/>
                </a:lnTo>
                <a:cubicBezTo>
                  <a:pt x="2794819" y="39329"/>
                  <a:pt x="2802902" y="40246"/>
                  <a:pt x="2809567" y="44245"/>
                </a:cubicBezTo>
                <a:cubicBezTo>
                  <a:pt x="2878141" y="85390"/>
                  <a:pt x="2757910" y="29479"/>
                  <a:pt x="2846438" y="73742"/>
                </a:cubicBezTo>
                <a:cubicBezTo>
                  <a:pt x="2866064" y="83555"/>
                  <a:pt x="2892981" y="84242"/>
                  <a:pt x="2912806" y="88490"/>
                </a:cubicBezTo>
                <a:cubicBezTo>
                  <a:pt x="2932626" y="92737"/>
                  <a:pt x="2951606" y="101483"/>
                  <a:pt x="2971800" y="103239"/>
                </a:cubicBezTo>
                <a:lnTo>
                  <a:pt x="3141406" y="117987"/>
                </a:lnTo>
                <a:cubicBezTo>
                  <a:pt x="3152598" y="134776"/>
                  <a:pt x="3175769" y="172667"/>
                  <a:pt x="3193025" y="176981"/>
                </a:cubicBezTo>
                <a:lnTo>
                  <a:pt x="3222522" y="184355"/>
                </a:lnTo>
                <a:cubicBezTo>
                  <a:pt x="3256403" y="181935"/>
                  <a:pt x="3328251" y="180045"/>
                  <a:pt x="3370006" y="169606"/>
                </a:cubicBezTo>
                <a:cubicBezTo>
                  <a:pt x="3385088" y="165835"/>
                  <a:pt x="3399503" y="159774"/>
                  <a:pt x="3414251" y="154858"/>
                </a:cubicBezTo>
                <a:lnTo>
                  <a:pt x="3436374" y="147484"/>
                </a:lnTo>
                <a:lnTo>
                  <a:pt x="3480619" y="132735"/>
                </a:lnTo>
                <a:cubicBezTo>
                  <a:pt x="3487993" y="130277"/>
                  <a:pt x="3495200" y="127246"/>
                  <a:pt x="3502741" y="125361"/>
                </a:cubicBezTo>
                <a:cubicBezTo>
                  <a:pt x="3512573" y="122903"/>
                  <a:pt x="3522493" y="120771"/>
                  <a:pt x="3532238" y="117987"/>
                </a:cubicBezTo>
                <a:cubicBezTo>
                  <a:pt x="3539712" y="115852"/>
                  <a:pt x="3546608" y="111167"/>
                  <a:pt x="3554361" y="110613"/>
                </a:cubicBezTo>
                <a:cubicBezTo>
                  <a:pt x="3615706" y="106231"/>
                  <a:pt x="3677264" y="105697"/>
                  <a:pt x="3738716" y="103239"/>
                </a:cubicBezTo>
                <a:cubicBezTo>
                  <a:pt x="3747659" y="101749"/>
                  <a:pt x="3791115" y="96871"/>
                  <a:pt x="3805083" y="88490"/>
                </a:cubicBezTo>
                <a:cubicBezTo>
                  <a:pt x="3811045" y="84913"/>
                  <a:pt x="3815489" y="79171"/>
                  <a:pt x="3819832" y="73742"/>
                </a:cubicBezTo>
                <a:cubicBezTo>
                  <a:pt x="3825369" y="66821"/>
                  <a:pt x="3828744" y="58289"/>
                  <a:pt x="3834580" y="51619"/>
                </a:cubicBezTo>
                <a:cubicBezTo>
                  <a:pt x="3846025" y="38538"/>
                  <a:pt x="3859161" y="27038"/>
                  <a:pt x="3871451" y="14748"/>
                </a:cubicBezTo>
                <a:lnTo>
                  <a:pt x="3886200" y="0"/>
                </a:lnTo>
                <a:cubicBezTo>
                  <a:pt x="3905864" y="2458"/>
                  <a:pt x="3925606" y="4361"/>
                  <a:pt x="3945193" y="7374"/>
                </a:cubicBezTo>
                <a:cubicBezTo>
                  <a:pt x="3957581" y="9280"/>
                  <a:pt x="3969829" y="12029"/>
                  <a:pt x="3982064" y="14748"/>
                </a:cubicBezTo>
                <a:cubicBezTo>
                  <a:pt x="3991958" y="16947"/>
                  <a:pt x="4001564" y="20457"/>
                  <a:pt x="4011561" y="22123"/>
                </a:cubicBezTo>
                <a:cubicBezTo>
                  <a:pt x="4031109" y="25381"/>
                  <a:pt x="4050910" y="26878"/>
                  <a:pt x="4070554" y="29497"/>
                </a:cubicBezTo>
                <a:lnTo>
                  <a:pt x="4122174" y="36871"/>
                </a:lnTo>
                <a:cubicBezTo>
                  <a:pt x="4172748" y="53729"/>
                  <a:pt x="4109968" y="33819"/>
                  <a:pt x="4181167" y="51619"/>
                </a:cubicBezTo>
                <a:cubicBezTo>
                  <a:pt x="4188708" y="53504"/>
                  <a:pt x="4195816" y="56858"/>
                  <a:pt x="4203290" y="58994"/>
                </a:cubicBezTo>
                <a:cubicBezTo>
                  <a:pt x="4268124" y="77519"/>
                  <a:pt x="4201854" y="56057"/>
                  <a:pt x="4254909" y="73742"/>
                </a:cubicBezTo>
                <a:cubicBezTo>
                  <a:pt x="4292280" y="111110"/>
                  <a:pt x="4243916" y="67146"/>
                  <a:pt x="4291780" y="95865"/>
                </a:cubicBezTo>
                <a:cubicBezTo>
                  <a:pt x="4297742" y="99442"/>
                  <a:pt x="4300310" y="107504"/>
                  <a:pt x="4306529" y="110613"/>
                </a:cubicBezTo>
                <a:cubicBezTo>
                  <a:pt x="4324776" y="119736"/>
                  <a:pt x="4398086" y="124882"/>
                  <a:pt x="4402393" y="125361"/>
                </a:cubicBezTo>
                <a:cubicBezTo>
                  <a:pt x="4586891" y="120375"/>
                  <a:pt x="4663883" y="111510"/>
                  <a:pt x="4830096" y="125361"/>
                </a:cubicBezTo>
                <a:cubicBezTo>
                  <a:pt x="4837842" y="126007"/>
                  <a:pt x="4844845" y="130277"/>
                  <a:pt x="4852219" y="132735"/>
                </a:cubicBezTo>
                <a:cubicBezTo>
                  <a:pt x="4859593" y="137651"/>
                  <a:pt x="4867420" y="141948"/>
                  <a:pt x="4874341" y="147484"/>
                </a:cubicBezTo>
                <a:cubicBezTo>
                  <a:pt x="4879770" y="151827"/>
                  <a:pt x="4882871" y="159123"/>
                  <a:pt x="4889090" y="162232"/>
                </a:cubicBezTo>
                <a:cubicBezTo>
                  <a:pt x="4902995" y="169184"/>
                  <a:pt x="4918587" y="172065"/>
                  <a:pt x="4933335" y="176981"/>
                </a:cubicBezTo>
                <a:lnTo>
                  <a:pt x="4955458" y="184355"/>
                </a:lnTo>
                <a:cubicBezTo>
                  <a:pt x="4962832" y="186813"/>
                  <a:pt x="4969992" y="190043"/>
                  <a:pt x="4977580" y="191729"/>
                </a:cubicBezTo>
                <a:lnTo>
                  <a:pt x="5043948" y="206477"/>
                </a:lnTo>
                <a:cubicBezTo>
                  <a:pt x="5053780" y="211393"/>
                  <a:pt x="5065000" y="214188"/>
                  <a:pt x="5073445" y="221226"/>
                </a:cubicBezTo>
                <a:cubicBezTo>
                  <a:pt x="5080253" y="226900"/>
                  <a:pt x="5082425" y="236619"/>
                  <a:pt x="5088193" y="243348"/>
                </a:cubicBezTo>
                <a:cubicBezTo>
                  <a:pt x="5101798" y="259220"/>
                  <a:pt x="5120244" y="277810"/>
                  <a:pt x="5139812" y="287594"/>
                </a:cubicBezTo>
                <a:cubicBezTo>
                  <a:pt x="5146765" y="291070"/>
                  <a:pt x="5154561" y="292510"/>
                  <a:pt x="5161935" y="294968"/>
                </a:cubicBezTo>
                <a:cubicBezTo>
                  <a:pt x="5187594" y="333456"/>
                  <a:pt x="5170811" y="301726"/>
                  <a:pt x="5184058" y="361335"/>
                </a:cubicBezTo>
                <a:cubicBezTo>
                  <a:pt x="5185744" y="368923"/>
                  <a:pt x="5189297" y="375984"/>
                  <a:pt x="5191432" y="383458"/>
                </a:cubicBezTo>
                <a:cubicBezTo>
                  <a:pt x="5209948" y="448266"/>
                  <a:pt x="5188502" y="382042"/>
                  <a:pt x="5206180" y="435077"/>
                </a:cubicBezTo>
                <a:cubicBezTo>
                  <a:pt x="5203722" y="452284"/>
                  <a:pt x="5205865" y="470814"/>
                  <a:pt x="5198806" y="486697"/>
                </a:cubicBezTo>
                <a:cubicBezTo>
                  <a:pt x="5195206" y="494796"/>
                  <a:pt x="5183604" y="495908"/>
                  <a:pt x="5176683" y="501445"/>
                </a:cubicBezTo>
                <a:cubicBezTo>
                  <a:pt x="5171254" y="505788"/>
                  <a:pt x="5167897" y="512617"/>
                  <a:pt x="5161935" y="516194"/>
                </a:cubicBezTo>
                <a:cubicBezTo>
                  <a:pt x="5120824" y="540861"/>
                  <a:pt x="5158869" y="500552"/>
                  <a:pt x="5110316" y="538316"/>
                </a:cubicBezTo>
                <a:cubicBezTo>
                  <a:pt x="5096596" y="548987"/>
                  <a:pt x="5073445" y="575187"/>
                  <a:pt x="5073445" y="575187"/>
                </a:cubicBezTo>
                <a:cubicBezTo>
                  <a:pt x="5072068" y="580694"/>
                  <a:pt x="5063229" y="619251"/>
                  <a:pt x="5058696" y="626806"/>
                </a:cubicBezTo>
                <a:cubicBezTo>
                  <a:pt x="5055119" y="632768"/>
                  <a:pt x="5049910" y="637978"/>
                  <a:pt x="5043948" y="641555"/>
                </a:cubicBezTo>
                <a:cubicBezTo>
                  <a:pt x="5024295" y="653347"/>
                  <a:pt x="4962010" y="655575"/>
                  <a:pt x="4955458" y="656303"/>
                </a:cubicBezTo>
                <a:lnTo>
                  <a:pt x="4911212" y="671052"/>
                </a:lnTo>
                <a:cubicBezTo>
                  <a:pt x="4903838" y="673510"/>
                  <a:pt x="4896631" y="676541"/>
                  <a:pt x="4889090" y="678426"/>
                </a:cubicBezTo>
                <a:cubicBezTo>
                  <a:pt x="4879258" y="680884"/>
                  <a:pt x="4869083" y="682241"/>
                  <a:pt x="4859593" y="685800"/>
                </a:cubicBezTo>
                <a:cubicBezTo>
                  <a:pt x="4821082" y="700241"/>
                  <a:pt x="4833607" y="707338"/>
                  <a:pt x="4785851" y="715297"/>
                </a:cubicBezTo>
                <a:cubicBezTo>
                  <a:pt x="4731609" y="724337"/>
                  <a:pt x="4756111" y="719045"/>
                  <a:pt x="4712109" y="730045"/>
                </a:cubicBezTo>
                <a:cubicBezTo>
                  <a:pt x="4670322" y="727587"/>
                  <a:pt x="4628450" y="726297"/>
                  <a:pt x="4586748" y="722671"/>
                </a:cubicBezTo>
                <a:cubicBezTo>
                  <a:pt x="4559025" y="720260"/>
                  <a:pt x="4539033" y="714429"/>
                  <a:pt x="4513006" y="707923"/>
                </a:cubicBezTo>
                <a:cubicBezTo>
                  <a:pt x="4490883" y="710381"/>
                  <a:pt x="4468465" y="710932"/>
                  <a:pt x="4446638" y="715297"/>
                </a:cubicBezTo>
                <a:cubicBezTo>
                  <a:pt x="4431394" y="718346"/>
                  <a:pt x="4417475" y="726275"/>
                  <a:pt x="4402393" y="730045"/>
                </a:cubicBezTo>
                <a:cubicBezTo>
                  <a:pt x="4392561" y="732503"/>
                  <a:pt x="4382641" y="734635"/>
                  <a:pt x="4372896" y="737419"/>
                </a:cubicBezTo>
                <a:cubicBezTo>
                  <a:pt x="4365422" y="739554"/>
                  <a:pt x="4358534" y="744338"/>
                  <a:pt x="4350774" y="744794"/>
                </a:cubicBezTo>
                <a:cubicBezTo>
                  <a:pt x="4274666" y="749271"/>
                  <a:pt x="4198374" y="749710"/>
                  <a:pt x="4122174" y="752168"/>
                </a:cubicBezTo>
                <a:lnTo>
                  <a:pt x="4055806" y="774290"/>
                </a:lnTo>
                <a:lnTo>
                  <a:pt x="4033683" y="781665"/>
                </a:lnTo>
                <a:lnTo>
                  <a:pt x="4011561" y="789039"/>
                </a:lnTo>
                <a:cubicBezTo>
                  <a:pt x="3974187" y="826410"/>
                  <a:pt x="4022557" y="782440"/>
                  <a:pt x="3974690" y="811161"/>
                </a:cubicBezTo>
                <a:cubicBezTo>
                  <a:pt x="3968728" y="814738"/>
                  <a:pt x="3965370" y="821567"/>
                  <a:pt x="3959941" y="825910"/>
                </a:cubicBezTo>
                <a:cubicBezTo>
                  <a:pt x="3939520" y="842247"/>
                  <a:pt x="3939062" y="840244"/>
                  <a:pt x="3915696" y="848032"/>
                </a:cubicBezTo>
                <a:cubicBezTo>
                  <a:pt x="3910780" y="852948"/>
                  <a:pt x="3907338" y="860042"/>
                  <a:pt x="3900948" y="862781"/>
                </a:cubicBezTo>
                <a:cubicBezTo>
                  <a:pt x="3889428" y="867718"/>
                  <a:pt x="3876237" y="867115"/>
                  <a:pt x="3864077" y="870155"/>
                </a:cubicBezTo>
                <a:cubicBezTo>
                  <a:pt x="3856536" y="872040"/>
                  <a:pt x="3849712" y="877044"/>
                  <a:pt x="3841954" y="877529"/>
                </a:cubicBezTo>
                <a:cubicBezTo>
                  <a:pt x="3770767" y="881978"/>
                  <a:pt x="3699387" y="882445"/>
                  <a:pt x="3628103" y="884903"/>
                </a:cubicBezTo>
                <a:cubicBezTo>
                  <a:pt x="3531485" y="917107"/>
                  <a:pt x="3672206" y="866538"/>
                  <a:pt x="3591232" y="907026"/>
                </a:cubicBezTo>
                <a:cubicBezTo>
                  <a:pt x="3582167" y="911559"/>
                  <a:pt x="3571838" y="913592"/>
                  <a:pt x="3561735" y="914400"/>
                </a:cubicBezTo>
                <a:cubicBezTo>
                  <a:pt x="3510222" y="918521"/>
                  <a:pt x="3458496" y="919316"/>
                  <a:pt x="3406877" y="921774"/>
                </a:cubicBezTo>
                <a:cubicBezTo>
                  <a:pt x="3399503" y="924232"/>
                  <a:pt x="3392228" y="927012"/>
                  <a:pt x="3384754" y="929148"/>
                </a:cubicBezTo>
                <a:cubicBezTo>
                  <a:pt x="3375009" y="931932"/>
                  <a:pt x="3363690" y="930901"/>
                  <a:pt x="3355258" y="936523"/>
                </a:cubicBezTo>
                <a:cubicBezTo>
                  <a:pt x="3319160" y="960589"/>
                  <a:pt x="3329260" y="973478"/>
                  <a:pt x="3296264" y="988142"/>
                </a:cubicBezTo>
                <a:cubicBezTo>
                  <a:pt x="3282058" y="994456"/>
                  <a:pt x="3267445" y="1000962"/>
                  <a:pt x="3252019" y="1002890"/>
                </a:cubicBezTo>
                <a:cubicBezTo>
                  <a:pt x="3231490" y="1005456"/>
                  <a:pt x="3163782" y="1013571"/>
                  <a:pt x="3141406" y="1017639"/>
                </a:cubicBezTo>
                <a:cubicBezTo>
                  <a:pt x="3116887" y="1022097"/>
                  <a:pt x="3090754" y="1032064"/>
                  <a:pt x="3067664" y="1039761"/>
                </a:cubicBezTo>
                <a:lnTo>
                  <a:pt x="3045541" y="1047135"/>
                </a:lnTo>
                <a:lnTo>
                  <a:pt x="3023419" y="1054510"/>
                </a:lnTo>
                <a:cubicBezTo>
                  <a:pt x="2943635" y="1050883"/>
                  <a:pt x="2892280" y="1056752"/>
                  <a:pt x="2824316" y="1039761"/>
                </a:cubicBezTo>
                <a:cubicBezTo>
                  <a:pt x="2816775" y="1037876"/>
                  <a:pt x="2809567" y="1034845"/>
                  <a:pt x="2802193" y="1032387"/>
                </a:cubicBezTo>
                <a:lnTo>
                  <a:pt x="2662083" y="1039761"/>
                </a:lnTo>
                <a:cubicBezTo>
                  <a:pt x="2634993" y="1041567"/>
                  <a:pt x="2607951" y="1044137"/>
                  <a:pt x="2580967" y="1047135"/>
                </a:cubicBezTo>
                <a:cubicBezTo>
                  <a:pt x="2563692" y="1049055"/>
                  <a:pt x="2546699" y="1053489"/>
                  <a:pt x="2529348" y="1054510"/>
                </a:cubicBezTo>
                <a:cubicBezTo>
                  <a:pt x="2463049" y="1058410"/>
                  <a:pt x="2396613" y="1059426"/>
                  <a:pt x="2330245" y="1061884"/>
                </a:cubicBezTo>
                <a:cubicBezTo>
                  <a:pt x="2315497" y="1064342"/>
                  <a:pt x="2300801" y="1067144"/>
                  <a:pt x="2286000" y="1069258"/>
                </a:cubicBezTo>
                <a:cubicBezTo>
                  <a:pt x="2266381" y="1072061"/>
                  <a:pt x="2246384" y="1072480"/>
                  <a:pt x="2227006" y="1076632"/>
                </a:cubicBezTo>
                <a:cubicBezTo>
                  <a:pt x="2211805" y="1079889"/>
                  <a:pt x="2197509" y="1086465"/>
                  <a:pt x="2182761" y="1091381"/>
                </a:cubicBezTo>
                <a:cubicBezTo>
                  <a:pt x="2151031" y="1101958"/>
                  <a:pt x="2168169" y="1096872"/>
                  <a:pt x="2131141" y="1106129"/>
                </a:cubicBezTo>
                <a:cubicBezTo>
                  <a:pt x="2064773" y="1103671"/>
                  <a:pt x="1998322" y="1102898"/>
                  <a:pt x="1932038" y="1098755"/>
                </a:cubicBezTo>
                <a:cubicBezTo>
                  <a:pt x="1919529" y="1097973"/>
                  <a:pt x="1907701" y="1091381"/>
                  <a:pt x="1895167" y="1091381"/>
                </a:cubicBezTo>
                <a:cubicBezTo>
                  <a:pt x="1836122" y="1091381"/>
                  <a:pt x="1777180" y="1096297"/>
                  <a:pt x="1718187" y="1098755"/>
                </a:cubicBezTo>
                <a:cubicBezTo>
                  <a:pt x="1554494" y="1126036"/>
                  <a:pt x="1659584" y="1114467"/>
                  <a:pt x="1401096" y="1106129"/>
                </a:cubicBezTo>
                <a:cubicBezTo>
                  <a:pt x="1376515" y="1101213"/>
                  <a:pt x="1351135" y="1099308"/>
                  <a:pt x="1327354" y="1091381"/>
                </a:cubicBezTo>
                <a:cubicBezTo>
                  <a:pt x="1273494" y="1073427"/>
                  <a:pt x="1298191" y="1080402"/>
                  <a:pt x="1253612" y="1069258"/>
                </a:cubicBezTo>
                <a:cubicBezTo>
                  <a:pt x="1246238" y="1064342"/>
                  <a:pt x="1238410" y="1060046"/>
                  <a:pt x="1231490" y="1054510"/>
                </a:cubicBezTo>
                <a:cubicBezTo>
                  <a:pt x="1226061" y="1050167"/>
                  <a:pt x="1222303" y="1043933"/>
                  <a:pt x="1216741" y="1039761"/>
                </a:cubicBezTo>
                <a:cubicBezTo>
                  <a:pt x="1202561" y="1029126"/>
                  <a:pt x="1185029" y="1022799"/>
                  <a:pt x="1172496" y="1010265"/>
                </a:cubicBezTo>
                <a:cubicBezTo>
                  <a:pt x="1167580" y="1005349"/>
                  <a:pt x="1163966" y="998625"/>
                  <a:pt x="1157748" y="995516"/>
                </a:cubicBezTo>
                <a:cubicBezTo>
                  <a:pt x="1143843" y="988563"/>
                  <a:pt x="1128251" y="985684"/>
                  <a:pt x="1113503" y="980768"/>
                </a:cubicBezTo>
                <a:cubicBezTo>
                  <a:pt x="1071216" y="966673"/>
                  <a:pt x="1112343" y="979366"/>
                  <a:pt x="1054509" y="966019"/>
                </a:cubicBezTo>
                <a:cubicBezTo>
                  <a:pt x="1034759" y="961461"/>
                  <a:pt x="1015510" y="954603"/>
                  <a:pt x="995516" y="951271"/>
                </a:cubicBezTo>
                <a:cubicBezTo>
                  <a:pt x="980767" y="948813"/>
                  <a:pt x="965932" y="946829"/>
                  <a:pt x="951270" y="943897"/>
                </a:cubicBezTo>
                <a:cubicBezTo>
                  <a:pt x="923407" y="938324"/>
                  <a:pt x="905749" y="931181"/>
                  <a:pt x="877529" y="921774"/>
                </a:cubicBezTo>
                <a:lnTo>
                  <a:pt x="855406" y="914400"/>
                </a:lnTo>
                <a:cubicBezTo>
                  <a:pt x="848032" y="911942"/>
                  <a:pt x="841046" y="907414"/>
                  <a:pt x="833283" y="907026"/>
                </a:cubicBezTo>
                <a:lnTo>
                  <a:pt x="685800" y="899652"/>
                </a:lnTo>
                <a:cubicBezTo>
                  <a:pt x="678426" y="897194"/>
                  <a:pt x="671151" y="894413"/>
                  <a:pt x="663677" y="892277"/>
                </a:cubicBezTo>
                <a:cubicBezTo>
                  <a:pt x="652649" y="889126"/>
                  <a:pt x="623847" y="883423"/>
                  <a:pt x="612058" y="877529"/>
                </a:cubicBezTo>
                <a:cubicBezTo>
                  <a:pt x="604131" y="873566"/>
                  <a:pt x="597862" y="866745"/>
                  <a:pt x="589935" y="862781"/>
                </a:cubicBezTo>
                <a:cubicBezTo>
                  <a:pt x="582982" y="859305"/>
                  <a:pt x="574765" y="858882"/>
                  <a:pt x="567812" y="855406"/>
                </a:cubicBezTo>
                <a:cubicBezTo>
                  <a:pt x="559885" y="851443"/>
                  <a:pt x="553789" y="844257"/>
                  <a:pt x="545690" y="840658"/>
                </a:cubicBezTo>
                <a:cubicBezTo>
                  <a:pt x="531484" y="834344"/>
                  <a:pt x="516193" y="830826"/>
                  <a:pt x="501445" y="825910"/>
                </a:cubicBezTo>
                <a:cubicBezTo>
                  <a:pt x="501435" y="825907"/>
                  <a:pt x="457211" y="811164"/>
                  <a:pt x="457200" y="811161"/>
                </a:cubicBezTo>
                <a:cubicBezTo>
                  <a:pt x="447368" y="808703"/>
                  <a:pt x="437411" y="806699"/>
                  <a:pt x="427703" y="803787"/>
                </a:cubicBezTo>
                <a:cubicBezTo>
                  <a:pt x="412813" y="799320"/>
                  <a:pt x="398206" y="793955"/>
                  <a:pt x="383458" y="789039"/>
                </a:cubicBezTo>
                <a:lnTo>
                  <a:pt x="339212" y="774290"/>
                </a:lnTo>
                <a:lnTo>
                  <a:pt x="294967" y="759542"/>
                </a:lnTo>
                <a:lnTo>
                  <a:pt x="265470" y="752168"/>
                </a:lnTo>
                <a:cubicBezTo>
                  <a:pt x="258096" y="747252"/>
                  <a:pt x="251275" y="741383"/>
                  <a:pt x="243348" y="737419"/>
                </a:cubicBezTo>
                <a:cubicBezTo>
                  <a:pt x="206998" y="719244"/>
                  <a:pt x="234327" y="743476"/>
                  <a:pt x="199103" y="715297"/>
                </a:cubicBezTo>
                <a:cubicBezTo>
                  <a:pt x="179320" y="699470"/>
                  <a:pt x="186640" y="699719"/>
                  <a:pt x="169606" y="678426"/>
                </a:cubicBezTo>
                <a:cubicBezTo>
                  <a:pt x="127568" y="625877"/>
                  <a:pt x="185514" y="709658"/>
                  <a:pt x="140109" y="641555"/>
                </a:cubicBezTo>
                <a:cubicBezTo>
                  <a:pt x="124970" y="596138"/>
                  <a:pt x="136921" y="601808"/>
                  <a:pt x="103238" y="582561"/>
                </a:cubicBezTo>
                <a:cubicBezTo>
                  <a:pt x="93694" y="577107"/>
                  <a:pt x="83167" y="573469"/>
                  <a:pt x="73741" y="567813"/>
                </a:cubicBezTo>
                <a:cubicBezTo>
                  <a:pt x="58542" y="558693"/>
                  <a:pt x="29496" y="538316"/>
                  <a:pt x="29496" y="538316"/>
                </a:cubicBezTo>
                <a:cubicBezTo>
                  <a:pt x="27038" y="530942"/>
                  <a:pt x="26121" y="522859"/>
                  <a:pt x="22122" y="516194"/>
                </a:cubicBezTo>
                <a:cubicBezTo>
                  <a:pt x="-8244" y="465582"/>
                  <a:pt x="20889" y="541990"/>
                  <a:pt x="0" y="479323"/>
                </a:cubicBezTo>
                <a:cubicBezTo>
                  <a:pt x="1489" y="470387"/>
                  <a:pt x="6369" y="426920"/>
                  <a:pt x="14748" y="412955"/>
                </a:cubicBezTo>
                <a:cubicBezTo>
                  <a:pt x="18325" y="406993"/>
                  <a:pt x="25153" y="403635"/>
                  <a:pt x="29496" y="398206"/>
                </a:cubicBezTo>
                <a:cubicBezTo>
                  <a:pt x="35032" y="391285"/>
                  <a:pt x="38409" y="382754"/>
                  <a:pt x="44245" y="376084"/>
                </a:cubicBezTo>
                <a:lnTo>
                  <a:pt x="95864" y="309716"/>
                </a:lnTo>
                <a:close/>
              </a:path>
            </a:pathLst>
          </a:custGeom>
          <a:blipFill dpi="0" rotWithShape="1">
            <a:blip r:embed="rId3">
              <a:extLst>
                <a:ext uri="{28A0092B-C50C-407E-A947-70E740481C1C}">
                  <a14:useLocalDpi xmlns:a14="http://schemas.microsoft.com/office/drawing/2010/main" val="0"/>
                </a:ext>
              </a:extLst>
            </a:blip>
            <a:srcRect/>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a:latin typeface="Arial" panose="020B0604020202020204" pitchFamily="34" charset="0"/>
              <a:cs typeface="Arial" panose="020B0604020202020204" pitchFamily="34" charset="0"/>
            </a:endParaRPr>
          </a:p>
        </p:txBody>
      </p:sp>
      <p:sp>
        <p:nvSpPr>
          <p:cNvPr id="114" name="Rectangle 126"/>
          <p:cNvSpPr>
            <a:spLocks noChangeArrowheads="1"/>
          </p:cNvSpPr>
          <p:nvPr/>
        </p:nvSpPr>
        <p:spPr bwMode="auto">
          <a:xfrm>
            <a:off x="5079782" y="3467982"/>
            <a:ext cx="437306" cy="69892"/>
          </a:xfrm>
          <a:prstGeom prst="rect">
            <a:avLst/>
          </a:prstGeom>
          <a:solidFill>
            <a:srgbClr val="00CCFF"/>
          </a:solidFill>
          <a:ln>
            <a:noFill/>
          </a:ln>
          <a:extLst>
            <a:ext uri="{91240B29-F687-4F45-9708-019B960494DF}">
              <a14:hiddenLine xmlns:a14="http://schemas.microsoft.com/office/drawing/2010/main" w="9525">
                <a:solidFill>
                  <a:srgbClr val="9933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23" name="Rectangle 126"/>
          <p:cNvSpPr>
            <a:spLocks noChangeArrowheads="1"/>
          </p:cNvSpPr>
          <p:nvPr/>
        </p:nvSpPr>
        <p:spPr bwMode="auto">
          <a:xfrm>
            <a:off x="4622217" y="3467981"/>
            <a:ext cx="307455" cy="60840"/>
          </a:xfrm>
          <a:prstGeom prst="rect">
            <a:avLst/>
          </a:prstGeom>
          <a:solidFill>
            <a:srgbClr val="00CCFF"/>
          </a:solidFill>
          <a:ln>
            <a:noFill/>
          </a:ln>
          <a:extLst>
            <a:ext uri="{91240B29-F687-4F45-9708-019B960494DF}">
              <a14:hiddenLine xmlns:a14="http://schemas.microsoft.com/office/drawing/2010/main" w="9525">
                <a:solidFill>
                  <a:srgbClr val="9933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68" name="Rectangle 46"/>
          <p:cNvSpPr>
            <a:spLocks noChangeArrowheads="1"/>
          </p:cNvSpPr>
          <p:nvPr/>
        </p:nvSpPr>
        <p:spPr bwMode="auto">
          <a:xfrm>
            <a:off x="8776419" y="3690380"/>
            <a:ext cx="60840" cy="222724"/>
          </a:xfrm>
          <a:prstGeom prst="rect">
            <a:avLst/>
          </a:prstGeom>
          <a:solidFill>
            <a:srgbClr val="00CCFF"/>
          </a:solidFill>
          <a:ln>
            <a:noFill/>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69" name="Rectangle 46"/>
          <p:cNvSpPr>
            <a:spLocks noChangeArrowheads="1"/>
          </p:cNvSpPr>
          <p:nvPr/>
        </p:nvSpPr>
        <p:spPr bwMode="auto">
          <a:xfrm rot="16200000">
            <a:off x="5318964" y="2814019"/>
            <a:ext cx="60840" cy="335411"/>
          </a:xfrm>
          <a:prstGeom prst="rect">
            <a:avLst/>
          </a:prstGeom>
          <a:solidFill>
            <a:srgbClr val="00CCFF"/>
          </a:solidFill>
          <a:ln>
            <a:noFill/>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74" name="Rectangle 125"/>
          <p:cNvSpPr>
            <a:spLocks noChangeArrowheads="1"/>
          </p:cNvSpPr>
          <p:nvPr/>
        </p:nvSpPr>
        <p:spPr bwMode="auto">
          <a:xfrm>
            <a:off x="5181676" y="1600533"/>
            <a:ext cx="3655580" cy="60840"/>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75" name="Rectangle 123"/>
          <p:cNvSpPr>
            <a:spLocks noChangeArrowheads="1"/>
          </p:cNvSpPr>
          <p:nvPr/>
        </p:nvSpPr>
        <p:spPr bwMode="auto">
          <a:xfrm>
            <a:off x="3973447" y="5795642"/>
            <a:ext cx="6059422" cy="62521"/>
          </a:xfrm>
          <a:prstGeom prst="rect">
            <a:avLst/>
          </a:prstGeom>
          <a:solidFill>
            <a:srgbClr val="00CCFF"/>
          </a:solidFill>
          <a:ln>
            <a:noFill/>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nvGrpSpPr>
          <p:cNvPr id="176" name="组合 175"/>
          <p:cNvGrpSpPr/>
          <p:nvPr/>
        </p:nvGrpSpPr>
        <p:grpSpPr>
          <a:xfrm>
            <a:off x="3108122" y="4153217"/>
            <a:ext cx="7414917" cy="2108793"/>
            <a:chOff x="1423807" y="2588462"/>
            <a:chExt cx="5572029" cy="1584678"/>
          </a:xfrm>
        </p:grpSpPr>
        <p:sp>
          <p:nvSpPr>
            <p:cNvPr id="177" name="Rectangle 122"/>
            <p:cNvSpPr>
              <a:spLocks noChangeArrowheads="1"/>
            </p:cNvSpPr>
            <p:nvPr/>
          </p:nvSpPr>
          <p:spPr bwMode="auto">
            <a:xfrm>
              <a:off x="1423807" y="4127421"/>
              <a:ext cx="5569033" cy="45719"/>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78" name="Rectangle 121"/>
            <p:cNvSpPr>
              <a:spLocks noChangeArrowheads="1"/>
            </p:cNvSpPr>
            <p:nvPr/>
          </p:nvSpPr>
          <p:spPr bwMode="auto">
            <a:xfrm>
              <a:off x="1426803" y="2588462"/>
              <a:ext cx="5569033" cy="45719"/>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79" name="Rectangle 120"/>
            <p:cNvSpPr>
              <a:spLocks noChangeArrowheads="1"/>
            </p:cNvSpPr>
            <p:nvPr/>
          </p:nvSpPr>
          <p:spPr bwMode="auto">
            <a:xfrm>
              <a:off x="1553210" y="2588462"/>
              <a:ext cx="53975" cy="158467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80" name="Rectangle 115"/>
            <p:cNvSpPr>
              <a:spLocks noChangeArrowheads="1"/>
            </p:cNvSpPr>
            <p:nvPr/>
          </p:nvSpPr>
          <p:spPr bwMode="auto">
            <a:xfrm>
              <a:off x="6811010" y="2588462"/>
              <a:ext cx="53975" cy="158467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sp>
        <p:nvSpPr>
          <p:cNvPr id="181" name="Rectangle 107"/>
          <p:cNvSpPr>
            <a:spLocks noChangeArrowheads="1"/>
          </p:cNvSpPr>
          <p:nvPr/>
        </p:nvSpPr>
        <p:spPr bwMode="auto">
          <a:xfrm>
            <a:off x="9973722" y="3852262"/>
            <a:ext cx="62107" cy="2005900"/>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nvGrpSpPr>
          <p:cNvPr id="183" name="Group 103"/>
          <p:cNvGrpSpPr>
            <a:grpSpLocks/>
          </p:cNvGrpSpPr>
          <p:nvPr/>
        </p:nvGrpSpPr>
        <p:grpSpPr bwMode="auto">
          <a:xfrm>
            <a:off x="3850074" y="5795695"/>
            <a:ext cx="304207" cy="246703"/>
            <a:chOff x="2700" y="11493"/>
            <a:chExt cx="360" cy="292"/>
          </a:xfrm>
        </p:grpSpPr>
        <p:sp>
          <p:nvSpPr>
            <p:cNvPr id="184" name="Rectangle 105"/>
            <p:cNvSpPr>
              <a:spLocks noChangeArrowheads="1"/>
            </p:cNvSpPr>
            <p:nvPr/>
          </p:nvSpPr>
          <p:spPr bwMode="auto">
            <a:xfrm>
              <a:off x="2846" y="11493"/>
              <a:ext cx="74" cy="227"/>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85" name="Rectangle 104"/>
            <p:cNvSpPr>
              <a:spLocks noChangeArrowheads="1"/>
            </p:cNvSpPr>
            <p:nvPr/>
          </p:nvSpPr>
          <p:spPr bwMode="auto">
            <a:xfrm>
              <a:off x="2700" y="11711"/>
              <a:ext cx="360" cy="74"/>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grpSp>
        <p:nvGrpSpPr>
          <p:cNvPr id="186" name="Group 100"/>
          <p:cNvGrpSpPr>
            <a:grpSpLocks/>
          </p:cNvGrpSpPr>
          <p:nvPr/>
        </p:nvGrpSpPr>
        <p:grpSpPr bwMode="auto">
          <a:xfrm>
            <a:off x="9523851" y="5794672"/>
            <a:ext cx="304207" cy="246703"/>
            <a:chOff x="2700" y="11493"/>
            <a:chExt cx="360" cy="292"/>
          </a:xfrm>
        </p:grpSpPr>
        <p:sp>
          <p:nvSpPr>
            <p:cNvPr id="187" name="Rectangle 102"/>
            <p:cNvSpPr>
              <a:spLocks noChangeArrowheads="1"/>
            </p:cNvSpPr>
            <p:nvPr/>
          </p:nvSpPr>
          <p:spPr bwMode="auto">
            <a:xfrm>
              <a:off x="2846" y="11493"/>
              <a:ext cx="74" cy="227"/>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88" name="Rectangle 101"/>
            <p:cNvSpPr>
              <a:spLocks noChangeArrowheads="1"/>
            </p:cNvSpPr>
            <p:nvPr/>
          </p:nvSpPr>
          <p:spPr bwMode="auto">
            <a:xfrm>
              <a:off x="2700" y="11711"/>
              <a:ext cx="360" cy="74"/>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grpSp>
        <p:nvGrpSpPr>
          <p:cNvPr id="189" name="Group 97"/>
          <p:cNvGrpSpPr>
            <a:grpSpLocks/>
          </p:cNvGrpSpPr>
          <p:nvPr/>
        </p:nvGrpSpPr>
        <p:grpSpPr bwMode="auto">
          <a:xfrm>
            <a:off x="8179215" y="5795695"/>
            <a:ext cx="304207" cy="246703"/>
            <a:chOff x="2700" y="11493"/>
            <a:chExt cx="360" cy="292"/>
          </a:xfrm>
        </p:grpSpPr>
        <p:sp>
          <p:nvSpPr>
            <p:cNvPr id="190" name="Rectangle 99"/>
            <p:cNvSpPr>
              <a:spLocks noChangeArrowheads="1"/>
            </p:cNvSpPr>
            <p:nvPr/>
          </p:nvSpPr>
          <p:spPr bwMode="auto">
            <a:xfrm>
              <a:off x="2846" y="11493"/>
              <a:ext cx="74" cy="227"/>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91" name="Rectangle 98"/>
            <p:cNvSpPr>
              <a:spLocks noChangeArrowheads="1"/>
            </p:cNvSpPr>
            <p:nvPr/>
          </p:nvSpPr>
          <p:spPr bwMode="auto">
            <a:xfrm>
              <a:off x="2700" y="11711"/>
              <a:ext cx="360" cy="74"/>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grpSp>
        <p:nvGrpSpPr>
          <p:cNvPr id="192" name="Group 94"/>
          <p:cNvGrpSpPr>
            <a:grpSpLocks/>
          </p:cNvGrpSpPr>
          <p:nvPr/>
        </p:nvGrpSpPr>
        <p:grpSpPr bwMode="auto">
          <a:xfrm>
            <a:off x="5223124" y="5795695"/>
            <a:ext cx="304207" cy="246703"/>
            <a:chOff x="2700" y="11493"/>
            <a:chExt cx="360" cy="292"/>
          </a:xfrm>
        </p:grpSpPr>
        <p:sp>
          <p:nvSpPr>
            <p:cNvPr id="193" name="Rectangle 96"/>
            <p:cNvSpPr>
              <a:spLocks noChangeArrowheads="1"/>
            </p:cNvSpPr>
            <p:nvPr/>
          </p:nvSpPr>
          <p:spPr bwMode="auto">
            <a:xfrm>
              <a:off x="2846" y="11493"/>
              <a:ext cx="74" cy="227"/>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94" name="Rectangle 95"/>
            <p:cNvSpPr>
              <a:spLocks noChangeArrowheads="1"/>
            </p:cNvSpPr>
            <p:nvPr/>
          </p:nvSpPr>
          <p:spPr bwMode="auto">
            <a:xfrm>
              <a:off x="2700" y="11711"/>
              <a:ext cx="360" cy="74"/>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grpSp>
        <p:nvGrpSpPr>
          <p:cNvPr id="195" name="Group 91"/>
          <p:cNvGrpSpPr>
            <a:grpSpLocks/>
          </p:cNvGrpSpPr>
          <p:nvPr/>
        </p:nvGrpSpPr>
        <p:grpSpPr bwMode="auto">
          <a:xfrm>
            <a:off x="6658179" y="5795695"/>
            <a:ext cx="304207" cy="246703"/>
            <a:chOff x="2700" y="11493"/>
            <a:chExt cx="360" cy="292"/>
          </a:xfrm>
        </p:grpSpPr>
        <p:sp>
          <p:nvSpPr>
            <p:cNvPr id="196" name="Rectangle 93"/>
            <p:cNvSpPr>
              <a:spLocks noChangeArrowheads="1"/>
            </p:cNvSpPr>
            <p:nvPr/>
          </p:nvSpPr>
          <p:spPr bwMode="auto">
            <a:xfrm>
              <a:off x="2846" y="11493"/>
              <a:ext cx="74" cy="227"/>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97" name="Rectangle 92"/>
            <p:cNvSpPr>
              <a:spLocks noChangeArrowheads="1"/>
            </p:cNvSpPr>
            <p:nvPr/>
          </p:nvSpPr>
          <p:spPr bwMode="auto">
            <a:xfrm>
              <a:off x="2700" y="11711"/>
              <a:ext cx="360" cy="74"/>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sp>
        <p:nvSpPr>
          <p:cNvPr id="206" name="Rectangle 46"/>
          <p:cNvSpPr>
            <a:spLocks noChangeArrowheads="1"/>
          </p:cNvSpPr>
          <p:nvPr/>
        </p:nvSpPr>
        <p:spPr bwMode="auto">
          <a:xfrm>
            <a:off x="5181678" y="1600532"/>
            <a:ext cx="60840" cy="1364250"/>
          </a:xfrm>
          <a:prstGeom prst="rect">
            <a:avLst/>
          </a:prstGeom>
          <a:solidFill>
            <a:srgbClr val="00CCFF"/>
          </a:solidFill>
          <a:ln>
            <a:noFill/>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207" name="AutoShape 17" descr="浅色竖线"/>
          <p:cNvSpPr>
            <a:spLocks noChangeArrowheads="1"/>
          </p:cNvSpPr>
          <p:nvPr/>
        </p:nvSpPr>
        <p:spPr bwMode="auto">
          <a:xfrm>
            <a:off x="5517090" y="2835223"/>
            <a:ext cx="453775" cy="842673"/>
          </a:xfrm>
          <a:prstGeom prst="roundRect">
            <a:avLst>
              <a:gd name="adj" fmla="val 16667"/>
            </a:avLst>
          </a:prstGeom>
          <a:gradFill flip="none" rotWithShape="1">
            <a:gsLst>
              <a:gs pos="0">
                <a:schemeClr val="accent6">
                  <a:lumMod val="60000"/>
                  <a:lumOff val="40000"/>
                </a:schemeClr>
              </a:gs>
              <a:gs pos="100000">
                <a:schemeClr val="bg1">
                  <a:lumMod val="95000"/>
                </a:schemeClr>
              </a:gs>
            </a:gsLst>
            <a:lin ang="0" scaled="1"/>
            <a:tileRect/>
          </a:gra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212" name="AutoShape 109"/>
          <p:cNvSpPr>
            <a:spLocks noChangeArrowheads="1"/>
          </p:cNvSpPr>
          <p:nvPr/>
        </p:nvSpPr>
        <p:spPr bwMode="auto">
          <a:xfrm rot="5400000" flipH="1">
            <a:off x="4807427" y="3340303"/>
            <a:ext cx="244490" cy="317305"/>
          </a:xfrm>
          <a:custGeom>
            <a:avLst/>
            <a:gdLst/>
            <a:ahLst/>
            <a:cxnLst/>
            <a:rect l="l" t="t" r="r" b="b"/>
            <a:pathLst>
              <a:path w="183725" h="238443">
                <a:moveTo>
                  <a:pt x="183725" y="0"/>
                </a:moveTo>
                <a:lnTo>
                  <a:pt x="0" y="0"/>
                </a:lnTo>
                <a:lnTo>
                  <a:pt x="45931" y="155456"/>
                </a:lnTo>
                <a:lnTo>
                  <a:pt x="45017" y="155456"/>
                </a:lnTo>
                <a:lnTo>
                  <a:pt x="45017" y="238443"/>
                </a:lnTo>
                <a:lnTo>
                  <a:pt x="139540" y="238443"/>
                </a:lnTo>
                <a:lnTo>
                  <a:pt x="139540" y="155456"/>
                </a:lnTo>
                <a:lnTo>
                  <a:pt x="137794" y="155456"/>
                </a:lnTo>
                <a:close/>
              </a:path>
            </a:pathLst>
          </a:custGeom>
          <a:gradFill rotWithShape="1">
            <a:gsLst>
              <a:gs pos="0">
                <a:srgbClr val="9966FF"/>
              </a:gs>
              <a:gs pos="100000">
                <a:schemeClr val="bg1"/>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Arial" panose="020B0604020202020204" pitchFamily="34" charset="0"/>
              <a:cs typeface="Arial" panose="020B0604020202020204" pitchFamily="34" charset="0"/>
            </a:endParaRPr>
          </a:p>
        </p:txBody>
      </p:sp>
      <p:sp>
        <p:nvSpPr>
          <p:cNvPr id="213" name="Rectangle 131"/>
          <p:cNvSpPr>
            <a:spLocks noChangeArrowheads="1"/>
          </p:cNvSpPr>
          <p:nvPr/>
        </p:nvSpPr>
        <p:spPr bwMode="auto">
          <a:xfrm>
            <a:off x="4318006" y="3537872"/>
            <a:ext cx="111964" cy="170549"/>
          </a:xfrm>
          <a:prstGeom prst="rect">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Arial" panose="020B0604020202020204" pitchFamily="34" charset="0"/>
              <a:cs typeface="Arial" panose="020B0604020202020204" pitchFamily="34" charset="0"/>
            </a:endParaRPr>
          </a:p>
        </p:txBody>
      </p:sp>
      <p:sp>
        <p:nvSpPr>
          <p:cNvPr id="214" name="梯形 213"/>
          <p:cNvSpPr/>
          <p:nvPr/>
        </p:nvSpPr>
        <p:spPr>
          <a:xfrm>
            <a:off x="3857119" y="4008679"/>
            <a:ext cx="200208" cy="60840"/>
          </a:xfrm>
          <a:prstGeom prst="trapezoid">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Arial" panose="020B0604020202020204" pitchFamily="34" charset="0"/>
              <a:cs typeface="Arial" panose="020B0604020202020204" pitchFamily="34" charset="0"/>
            </a:endParaRPr>
          </a:p>
        </p:txBody>
      </p:sp>
      <p:sp>
        <p:nvSpPr>
          <p:cNvPr id="215" name="任意多边形 214"/>
          <p:cNvSpPr/>
          <p:nvPr/>
        </p:nvSpPr>
        <p:spPr>
          <a:xfrm>
            <a:off x="4112877" y="3712696"/>
            <a:ext cx="259843" cy="224987"/>
          </a:xfrm>
          <a:custGeom>
            <a:avLst/>
            <a:gdLst>
              <a:gd name="connsiteX0" fmla="*/ 195262 w 195262"/>
              <a:gd name="connsiteY0" fmla="*/ 0 h 169069"/>
              <a:gd name="connsiteX1" fmla="*/ 190500 w 195262"/>
              <a:gd name="connsiteY1" fmla="*/ 11906 h 169069"/>
              <a:gd name="connsiteX2" fmla="*/ 185737 w 195262"/>
              <a:gd name="connsiteY2" fmla="*/ 19050 h 169069"/>
              <a:gd name="connsiteX3" fmla="*/ 183356 w 195262"/>
              <a:gd name="connsiteY3" fmla="*/ 26194 h 169069"/>
              <a:gd name="connsiteX4" fmla="*/ 178594 w 195262"/>
              <a:gd name="connsiteY4" fmla="*/ 33338 h 169069"/>
              <a:gd name="connsiteX5" fmla="*/ 176212 w 195262"/>
              <a:gd name="connsiteY5" fmla="*/ 40481 h 169069"/>
              <a:gd name="connsiteX6" fmla="*/ 164306 w 195262"/>
              <a:gd name="connsiteY6" fmla="*/ 54769 h 169069"/>
              <a:gd name="connsiteX7" fmla="*/ 150019 w 195262"/>
              <a:gd name="connsiteY7" fmla="*/ 59531 h 169069"/>
              <a:gd name="connsiteX8" fmla="*/ 142875 w 195262"/>
              <a:gd name="connsiteY8" fmla="*/ 61913 h 169069"/>
              <a:gd name="connsiteX9" fmla="*/ 135731 w 195262"/>
              <a:gd name="connsiteY9" fmla="*/ 64294 h 169069"/>
              <a:gd name="connsiteX10" fmla="*/ 109537 w 195262"/>
              <a:gd name="connsiteY10" fmla="*/ 57150 h 169069"/>
              <a:gd name="connsiteX11" fmla="*/ 107156 w 195262"/>
              <a:gd name="connsiteY11" fmla="*/ 50006 h 169069"/>
              <a:gd name="connsiteX12" fmla="*/ 140494 w 195262"/>
              <a:gd name="connsiteY12" fmla="*/ 50006 h 169069"/>
              <a:gd name="connsiteX13" fmla="*/ 147637 w 195262"/>
              <a:gd name="connsiteY13" fmla="*/ 54769 h 169069"/>
              <a:gd name="connsiteX14" fmla="*/ 152400 w 195262"/>
              <a:gd name="connsiteY14" fmla="*/ 61913 h 169069"/>
              <a:gd name="connsiteX15" fmla="*/ 150019 w 195262"/>
              <a:gd name="connsiteY15" fmla="*/ 83344 h 169069"/>
              <a:gd name="connsiteX16" fmla="*/ 145256 w 195262"/>
              <a:gd name="connsiteY16" fmla="*/ 90488 h 169069"/>
              <a:gd name="connsiteX17" fmla="*/ 123825 w 195262"/>
              <a:gd name="connsiteY17" fmla="*/ 104775 h 169069"/>
              <a:gd name="connsiteX18" fmla="*/ 102394 w 195262"/>
              <a:gd name="connsiteY18" fmla="*/ 114300 h 169069"/>
              <a:gd name="connsiteX19" fmla="*/ 95250 w 195262"/>
              <a:gd name="connsiteY19" fmla="*/ 116681 h 169069"/>
              <a:gd name="connsiteX20" fmla="*/ 69056 w 195262"/>
              <a:gd name="connsiteY20" fmla="*/ 114300 h 169069"/>
              <a:gd name="connsiteX21" fmla="*/ 61912 w 195262"/>
              <a:gd name="connsiteY21" fmla="*/ 109538 h 169069"/>
              <a:gd name="connsiteX22" fmla="*/ 64294 w 195262"/>
              <a:gd name="connsiteY22" fmla="*/ 92869 h 169069"/>
              <a:gd name="connsiteX23" fmla="*/ 97631 w 195262"/>
              <a:gd name="connsiteY23" fmla="*/ 102394 h 169069"/>
              <a:gd name="connsiteX24" fmla="*/ 102394 w 195262"/>
              <a:gd name="connsiteY24" fmla="*/ 109538 h 169069"/>
              <a:gd name="connsiteX25" fmla="*/ 102394 w 195262"/>
              <a:gd name="connsiteY25" fmla="*/ 135731 h 169069"/>
              <a:gd name="connsiteX26" fmla="*/ 88106 w 195262"/>
              <a:gd name="connsiteY26" fmla="*/ 145256 h 169069"/>
              <a:gd name="connsiteX27" fmla="*/ 73819 w 195262"/>
              <a:gd name="connsiteY27" fmla="*/ 150019 h 169069"/>
              <a:gd name="connsiteX28" fmla="*/ 42862 w 195262"/>
              <a:gd name="connsiteY28" fmla="*/ 157163 h 169069"/>
              <a:gd name="connsiteX29" fmla="*/ 35719 w 195262"/>
              <a:gd name="connsiteY29" fmla="*/ 159544 h 169069"/>
              <a:gd name="connsiteX30" fmla="*/ 14287 w 195262"/>
              <a:gd name="connsiteY30" fmla="*/ 164306 h 169069"/>
              <a:gd name="connsiteX31" fmla="*/ 0 w 195262"/>
              <a:gd name="connsiteY31" fmla="*/ 169069 h 1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5262" h="169069">
                <a:moveTo>
                  <a:pt x="195262" y="0"/>
                </a:moveTo>
                <a:cubicBezTo>
                  <a:pt x="193675" y="3969"/>
                  <a:pt x="192412" y="8083"/>
                  <a:pt x="190500" y="11906"/>
                </a:cubicBezTo>
                <a:cubicBezTo>
                  <a:pt x="189220" y="14466"/>
                  <a:pt x="187017" y="16490"/>
                  <a:pt x="185737" y="19050"/>
                </a:cubicBezTo>
                <a:cubicBezTo>
                  <a:pt x="184614" y="21295"/>
                  <a:pt x="184478" y="23949"/>
                  <a:pt x="183356" y="26194"/>
                </a:cubicBezTo>
                <a:cubicBezTo>
                  <a:pt x="182076" y="28754"/>
                  <a:pt x="179874" y="30778"/>
                  <a:pt x="178594" y="33338"/>
                </a:cubicBezTo>
                <a:cubicBezTo>
                  <a:pt x="177471" y="35583"/>
                  <a:pt x="177335" y="38236"/>
                  <a:pt x="176212" y="40481"/>
                </a:cubicBezTo>
                <a:cubicBezTo>
                  <a:pt x="174273" y="44359"/>
                  <a:pt x="167954" y="52743"/>
                  <a:pt x="164306" y="54769"/>
                </a:cubicBezTo>
                <a:cubicBezTo>
                  <a:pt x="159918" y="57207"/>
                  <a:pt x="154781" y="57944"/>
                  <a:pt x="150019" y="59531"/>
                </a:cubicBezTo>
                <a:lnTo>
                  <a:pt x="142875" y="61913"/>
                </a:lnTo>
                <a:lnTo>
                  <a:pt x="135731" y="64294"/>
                </a:lnTo>
                <a:cubicBezTo>
                  <a:pt x="128296" y="63365"/>
                  <a:pt x="115541" y="64655"/>
                  <a:pt x="109537" y="57150"/>
                </a:cubicBezTo>
                <a:cubicBezTo>
                  <a:pt x="107969" y="55190"/>
                  <a:pt x="107950" y="52387"/>
                  <a:pt x="107156" y="50006"/>
                </a:cubicBezTo>
                <a:cubicBezTo>
                  <a:pt x="121686" y="47100"/>
                  <a:pt x="122897" y="45607"/>
                  <a:pt x="140494" y="50006"/>
                </a:cubicBezTo>
                <a:cubicBezTo>
                  <a:pt x="143270" y="50700"/>
                  <a:pt x="145256" y="53181"/>
                  <a:pt x="147637" y="54769"/>
                </a:cubicBezTo>
                <a:cubicBezTo>
                  <a:pt x="149225" y="57150"/>
                  <a:pt x="152162" y="59061"/>
                  <a:pt x="152400" y="61913"/>
                </a:cubicBezTo>
                <a:cubicBezTo>
                  <a:pt x="152997" y="69076"/>
                  <a:pt x="151762" y="76371"/>
                  <a:pt x="150019" y="83344"/>
                </a:cubicBezTo>
                <a:cubicBezTo>
                  <a:pt x="149325" y="86121"/>
                  <a:pt x="147410" y="88603"/>
                  <a:pt x="145256" y="90488"/>
                </a:cubicBezTo>
                <a:cubicBezTo>
                  <a:pt x="145244" y="90498"/>
                  <a:pt x="127403" y="102390"/>
                  <a:pt x="123825" y="104775"/>
                </a:cubicBezTo>
                <a:cubicBezTo>
                  <a:pt x="112502" y="112323"/>
                  <a:pt x="119400" y="108632"/>
                  <a:pt x="102394" y="114300"/>
                </a:cubicBezTo>
                <a:lnTo>
                  <a:pt x="95250" y="116681"/>
                </a:lnTo>
                <a:cubicBezTo>
                  <a:pt x="86519" y="115887"/>
                  <a:pt x="77629" y="116137"/>
                  <a:pt x="69056" y="114300"/>
                </a:cubicBezTo>
                <a:cubicBezTo>
                  <a:pt x="66258" y="113700"/>
                  <a:pt x="62533" y="112332"/>
                  <a:pt x="61912" y="109538"/>
                </a:cubicBezTo>
                <a:cubicBezTo>
                  <a:pt x="60695" y="104059"/>
                  <a:pt x="63500" y="98425"/>
                  <a:pt x="64294" y="92869"/>
                </a:cubicBezTo>
                <a:cubicBezTo>
                  <a:pt x="87578" y="94986"/>
                  <a:pt x="86694" y="89269"/>
                  <a:pt x="97631" y="102394"/>
                </a:cubicBezTo>
                <a:cubicBezTo>
                  <a:pt x="99463" y="104593"/>
                  <a:pt x="100806" y="107157"/>
                  <a:pt x="102394" y="109538"/>
                </a:cubicBezTo>
                <a:cubicBezTo>
                  <a:pt x="105391" y="118528"/>
                  <a:pt x="108676" y="124961"/>
                  <a:pt x="102394" y="135731"/>
                </a:cubicBezTo>
                <a:cubicBezTo>
                  <a:pt x="99510" y="140675"/>
                  <a:pt x="93536" y="143446"/>
                  <a:pt x="88106" y="145256"/>
                </a:cubicBezTo>
                <a:cubicBezTo>
                  <a:pt x="83344" y="146844"/>
                  <a:pt x="78742" y="149035"/>
                  <a:pt x="73819" y="150019"/>
                </a:cubicBezTo>
                <a:cubicBezTo>
                  <a:pt x="64369" y="151909"/>
                  <a:pt x="51486" y="154288"/>
                  <a:pt x="42862" y="157163"/>
                </a:cubicBezTo>
                <a:cubicBezTo>
                  <a:pt x="40481" y="157957"/>
                  <a:pt x="38154" y="158935"/>
                  <a:pt x="35719" y="159544"/>
                </a:cubicBezTo>
                <a:cubicBezTo>
                  <a:pt x="22134" y="162940"/>
                  <a:pt x="26501" y="160642"/>
                  <a:pt x="14287" y="164306"/>
                </a:cubicBezTo>
                <a:cubicBezTo>
                  <a:pt x="9479" y="165749"/>
                  <a:pt x="0" y="169069"/>
                  <a:pt x="0" y="169069"/>
                </a:cubicBezTo>
              </a:path>
            </a:pathLst>
          </a:custGeom>
          <a:ln w="952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0">
              <a:latin typeface="Arial" panose="020B0604020202020204" pitchFamily="34" charset="0"/>
              <a:cs typeface="Arial" panose="020B0604020202020204" pitchFamily="34" charset="0"/>
            </a:endParaRPr>
          </a:p>
        </p:txBody>
      </p:sp>
      <p:sp>
        <p:nvSpPr>
          <p:cNvPr id="216" name="圆角矩形 215"/>
          <p:cNvSpPr/>
          <p:nvPr/>
        </p:nvSpPr>
        <p:spPr>
          <a:xfrm>
            <a:off x="3801701" y="3837938"/>
            <a:ext cx="310625" cy="170740"/>
          </a:xfrm>
          <a:prstGeom prst="round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Arial" panose="020B0604020202020204" pitchFamily="34" charset="0"/>
              <a:cs typeface="Arial" panose="020B0604020202020204" pitchFamily="34" charset="0"/>
            </a:endParaRPr>
          </a:p>
        </p:txBody>
      </p:sp>
      <p:sp>
        <p:nvSpPr>
          <p:cNvPr id="217" name="Rectangle 48"/>
          <p:cNvSpPr>
            <a:spLocks noChangeArrowheads="1"/>
          </p:cNvSpPr>
          <p:nvPr/>
        </p:nvSpPr>
        <p:spPr bwMode="auto">
          <a:xfrm>
            <a:off x="8780614" y="3852265"/>
            <a:ext cx="1255212" cy="60840"/>
          </a:xfrm>
          <a:prstGeom prst="rect">
            <a:avLst/>
          </a:prstGeom>
          <a:solidFill>
            <a:srgbClr val="00CCFF"/>
          </a:solidFill>
          <a:ln>
            <a:noFill/>
          </a:ln>
          <a:extLst>
            <a:ext uri="{91240B29-F687-4F45-9708-019B960494DF}">
              <a14:hiddenLine xmlns:a14="http://schemas.microsoft.com/office/drawing/2010/main" w="9525">
                <a:solidFill>
                  <a:srgbClr val="0000FF"/>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218" name="Rectangle 46"/>
          <p:cNvSpPr>
            <a:spLocks noChangeArrowheads="1"/>
          </p:cNvSpPr>
          <p:nvPr/>
        </p:nvSpPr>
        <p:spPr bwMode="auto">
          <a:xfrm>
            <a:off x="8780614" y="1600954"/>
            <a:ext cx="60841" cy="1936918"/>
          </a:xfrm>
          <a:prstGeom prst="rect">
            <a:avLst/>
          </a:prstGeom>
          <a:solidFill>
            <a:srgbClr val="00CCFF"/>
          </a:solidFill>
          <a:ln>
            <a:noFill/>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219" name="Oval 69"/>
          <p:cNvSpPr>
            <a:spLocks noChangeArrowheads="1"/>
          </p:cNvSpPr>
          <p:nvPr/>
        </p:nvSpPr>
        <p:spPr bwMode="auto">
          <a:xfrm>
            <a:off x="8691466" y="3142375"/>
            <a:ext cx="239140" cy="239098"/>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220" name="AutoShape 68"/>
          <p:cNvSpPr>
            <a:spLocks noChangeAspect="1" noChangeArrowheads="1"/>
          </p:cNvSpPr>
          <p:nvPr/>
        </p:nvSpPr>
        <p:spPr bwMode="auto">
          <a:xfrm>
            <a:off x="8708363" y="3142373"/>
            <a:ext cx="201115" cy="171508"/>
          </a:xfrm>
          <a:prstGeom prst="triangle">
            <a:avLst>
              <a:gd name="adj" fmla="val 50000"/>
            </a:avLst>
          </a:prstGeom>
          <a:solidFill>
            <a:srgbClr val="808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230" name="流程图: 对照 229"/>
          <p:cNvSpPr/>
          <p:nvPr/>
        </p:nvSpPr>
        <p:spPr>
          <a:xfrm>
            <a:off x="8730665" y="3537872"/>
            <a:ext cx="160735" cy="149076"/>
          </a:xfrm>
          <a:prstGeom prst="flowChartCollat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tx1"/>
              </a:solidFill>
              <a:latin typeface="Arial" panose="020B0604020202020204" pitchFamily="34" charset="0"/>
              <a:cs typeface="Arial" panose="020B0604020202020204" pitchFamily="34" charset="0"/>
            </a:endParaRPr>
          </a:p>
        </p:txBody>
      </p:sp>
      <p:sp>
        <p:nvSpPr>
          <p:cNvPr id="232" name="椭圆 231"/>
          <p:cNvSpPr/>
          <p:nvPr/>
        </p:nvSpPr>
        <p:spPr>
          <a:xfrm>
            <a:off x="4825586" y="3411215"/>
            <a:ext cx="89701" cy="174368"/>
          </a:xfrm>
          <a:prstGeom prst="ellipse">
            <a:avLst/>
          </a:prstGeom>
          <a:gradFill rotWithShape="1">
            <a:gsLst>
              <a:gs pos="0">
                <a:srgbClr val="9966FF"/>
              </a:gs>
              <a:gs pos="100000">
                <a:schemeClr val="bg1"/>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Arial" panose="020B0604020202020204" pitchFamily="34" charset="0"/>
              <a:cs typeface="Arial" panose="020B0604020202020204" pitchFamily="34" charset="0"/>
            </a:endParaRPr>
          </a:p>
        </p:txBody>
      </p:sp>
      <p:sp>
        <p:nvSpPr>
          <p:cNvPr id="233" name="椭圆 2206"/>
          <p:cNvSpPr/>
          <p:nvPr/>
        </p:nvSpPr>
        <p:spPr>
          <a:xfrm>
            <a:off x="4137591" y="2748417"/>
            <a:ext cx="479550" cy="857641"/>
          </a:xfrm>
          <a:custGeom>
            <a:avLst/>
            <a:gdLst/>
            <a:ahLst/>
            <a:cxnLst/>
            <a:rect l="l" t="t" r="r" b="b"/>
            <a:pathLst>
              <a:path w="360364" h="644485">
                <a:moveTo>
                  <a:pt x="180182" y="0"/>
                </a:moveTo>
                <a:cubicBezTo>
                  <a:pt x="278029" y="0"/>
                  <a:pt x="357660" y="30357"/>
                  <a:pt x="359870" y="68223"/>
                </a:cubicBezTo>
                <a:lnTo>
                  <a:pt x="360363" y="68223"/>
                </a:lnTo>
                <a:lnTo>
                  <a:pt x="360363" y="70127"/>
                </a:lnTo>
                <a:cubicBezTo>
                  <a:pt x="360364" y="70128"/>
                  <a:pt x="360364" y="70130"/>
                  <a:pt x="360364" y="70131"/>
                </a:cubicBezTo>
                <a:lnTo>
                  <a:pt x="360363" y="70135"/>
                </a:lnTo>
                <a:lnTo>
                  <a:pt x="360363" y="644485"/>
                </a:lnTo>
                <a:lnTo>
                  <a:pt x="0" y="644485"/>
                </a:lnTo>
                <a:lnTo>
                  <a:pt x="0" y="70131"/>
                </a:lnTo>
                <a:lnTo>
                  <a:pt x="0" y="68223"/>
                </a:lnTo>
                <a:lnTo>
                  <a:pt x="494" y="68223"/>
                </a:lnTo>
                <a:cubicBezTo>
                  <a:pt x="2705" y="30357"/>
                  <a:pt x="82335" y="0"/>
                  <a:pt x="180182" y="0"/>
                </a:cubicBezTo>
                <a:close/>
              </a:path>
            </a:pathLst>
          </a:custGeom>
          <a:gradFill rotWithShape="1">
            <a:gsLst>
              <a:gs pos="0">
                <a:srgbClr val="66CCFF"/>
              </a:gs>
              <a:gs pos="100000">
                <a:schemeClr val="bg1"/>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Arial" panose="020B0604020202020204" pitchFamily="34" charset="0"/>
              <a:cs typeface="Arial" panose="020B0604020202020204" pitchFamily="34" charset="0"/>
            </a:endParaRPr>
          </a:p>
        </p:txBody>
      </p:sp>
      <p:cxnSp>
        <p:nvCxnSpPr>
          <p:cNvPr id="234" name="直接连接符 233"/>
          <p:cNvCxnSpPr/>
          <p:nvPr/>
        </p:nvCxnSpPr>
        <p:spPr>
          <a:xfrm flipH="1">
            <a:off x="5545187" y="2850773"/>
            <a:ext cx="402441" cy="804882"/>
          </a:xfrm>
          <a:prstGeom prst="line">
            <a:avLst/>
          </a:prstGeom>
          <a:solidFill>
            <a:schemeClr val="bg2">
              <a:lumMod val="75000"/>
            </a:schemeClr>
          </a:solidFill>
          <a:ln w="12700">
            <a:solidFill>
              <a:srgbClr val="000000"/>
            </a:solidFill>
            <a:round/>
            <a:headEnd/>
            <a:tailEnd/>
          </a:ln>
        </p:spPr>
      </p:cxnSp>
      <p:sp>
        <p:nvSpPr>
          <p:cNvPr id="235" name="椭圆 2205"/>
          <p:cNvSpPr/>
          <p:nvPr/>
        </p:nvSpPr>
        <p:spPr>
          <a:xfrm rot="5400000">
            <a:off x="6653271" y="1306554"/>
            <a:ext cx="519270" cy="648530"/>
          </a:xfrm>
          <a:custGeom>
            <a:avLst/>
            <a:gdLst/>
            <a:ahLst/>
            <a:cxnLst/>
            <a:rect l="l" t="t" r="r" b="b"/>
            <a:pathLst>
              <a:path w="390212" h="487346">
                <a:moveTo>
                  <a:pt x="195106" y="0"/>
                </a:moveTo>
                <a:cubicBezTo>
                  <a:pt x="302860" y="0"/>
                  <a:pt x="390212" y="70877"/>
                  <a:pt x="390212" y="158309"/>
                </a:cubicBezTo>
                <a:lnTo>
                  <a:pt x="390211" y="158317"/>
                </a:lnTo>
                <a:lnTo>
                  <a:pt x="390211" y="329029"/>
                </a:lnTo>
                <a:cubicBezTo>
                  <a:pt x="390212" y="329032"/>
                  <a:pt x="390212" y="329035"/>
                  <a:pt x="390212" y="329037"/>
                </a:cubicBezTo>
                <a:cubicBezTo>
                  <a:pt x="390212" y="416469"/>
                  <a:pt x="302860" y="487346"/>
                  <a:pt x="195106" y="487346"/>
                </a:cubicBezTo>
                <a:cubicBezTo>
                  <a:pt x="87352" y="487346"/>
                  <a:pt x="0" y="416469"/>
                  <a:pt x="0" y="329037"/>
                </a:cubicBezTo>
                <a:lnTo>
                  <a:pt x="0" y="158309"/>
                </a:lnTo>
                <a:cubicBezTo>
                  <a:pt x="0" y="70877"/>
                  <a:pt x="87352" y="0"/>
                  <a:pt x="195106" y="0"/>
                </a:cubicBezTo>
                <a:close/>
              </a:path>
            </a:pathLst>
          </a:custGeom>
          <a:gradFill>
            <a:gsLst>
              <a:gs pos="0">
                <a:schemeClr val="accent1">
                  <a:lumMod val="60000"/>
                  <a:lumOff val="40000"/>
                </a:schemeClr>
              </a:gs>
              <a:gs pos="100000">
                <a:schemeClr val="accent5">
                  <a:lumMod val="20000"/>
                  <a:lumOff val="80000"/>
                </a:schemeClr>
              </a:gs>
            </a:gsLst>
            <a:lin ang="5400000" scaled="1"/>
          </a:gradFill>
          <a:ln w="12700" algn="ctr">
            <a:solidFill>
              <a:schemeClr val="tx1"/>
            </a:solidFill>
            <a:miter lim="800000"/>
            <a:headEnd/>
            <a:tailEnd/>
          </a:ln>
          <a:effectLst/>
        </p:spPr>
        <p:txBody>
          <a:bodyPr wrap="none" anchor="ctr"/>
          <a:lstStyle/>
          <a:p>
            <a:endParaRPr lang="zh-CN" altLang="en-US" sz="1000">
              <a:latin typeface="Arial" panose="020B0604020202020204" pitchFamily="34" charset="0"/>
              <a:cs typeface="Arial" panose="020B0604020202020204" pitchFamily="34" charset="0"/>
            </a:endParaRPr>
          </a:p>
        </p:txBody>
      </p:sp>
      <p:sp>
        <p:nvSpPr>
          <p:cNvPr id="236" name="矩形 235"/>
          <p:cNvSpPr/>
          <p:nvPr/>
        </p:nvSpPr>
        <p:spPr>
          <a:xfrm rot="5400000">
            <a:off x="6653407" y="1499600"/>
            <a:ext cx="519002" cy="262713"/>
          </a:xfrm>
          <a:prstGeom prst="rect">
            <a:avLst/>
          </a:prstGeom>
          <a:pattFill prst="trellis">
            <a:fgClr>
              <a:srgbClr val="C0C0C0"/>
            </a:fgClr>
            <a:bgClr>
              <a:schemeClr val="bg1"/>
            </a:bgClr>
          </a:patt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Arial" panose="020B0604020202020204" pitchFamily="34" charset="0"/>
              <a:cs typeface="Arial" panose="020B0604020202020204" pitchFamily="34" charset="0"/>
            </a:endParaRPr>
          </a:p>
        </p:txBody>
      </p:sp>
      <p:sp>
        <p:nvSpPr>
          <p:cNvPr id="244" name="TextBox 183"/>
          <p:cNvSpPr txBox="1"/>
          <p:nvPr/>
        </p:nvSpPr>
        <p:spPr>
          <a:xfrm>
            <a:off x="6004170" y="3524970"/>
            <a:ext cx="318611" cy="153888"/>
          </a:xfrm>
          <a:prstGeom prst="rect">
            <a:avLst/>
          </a:prstGeom>
          <a:noFill/>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r>
              <a:rPr lang="en-US" altLang="zh-CN" dirty="0">
                <a:latin typeface="Times New Roman" panose="02020603050405020304" pitchFamily="18" charset="0"/>
                <a:cs typeface="Times New Roman" panose="02020603050405020304" pitchFamily="18" charset="0"/>
              </a:rPr>
              <a:t>-3</a:t>
            </a:r>
            <a:r>
              <a:rPr lang="zh-CN" altLang="en-US" dirty="0">
                <a:latin typeface="Times New Roman" panose="02020603050405020304" pitchFamily="18" charset="0"/>
                <a:cs typeface="Times New Roman" panose="02020603050405020304" pitchFamily="18" charset="0"/>
              </a:rPr>
              <a:t>℃</a:t>
            </a:r>
          </a:p>
        </p:txBody>
      </p:sp>
      <p:sp>
        <p:nvSpPr>
          <p:cNvPr id="245" name="TextBox 241"/>
          <p:cNvSpPr txBox="1"/>
          <p:nvPr/>
        </p:nvSpPr>
        <p:spPr>
          <a:xfrm>
            <a:off x="5997577" y="2794217"/>
            <a:ext cx="291717" cy="153888"/>
          </a:xfrm>
          <a:prstGeom prst="rect">
            <a:avLst/>
          </a:prstGeom>
          <a:noFill/>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r>
              <a:rPr lang="en-US" altLang="zh-CN" dirty="0">
                <a:latin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cs typeface="Times New Roman" panose="02020603050405020304" pitchFamily="18" charset="0"/>
              </a:rPr>
              <a:t>℃</a:t>
            </a:r>
          </a:p>
        </p:txBody>
      </p:sp>
      <p:sp>
        <p:nvSpPr>
          <p:cNvPr id="252" name="TextBox 273"/>
          <p:cNvSpPr txBox="1"/>
          <p:nvPr/>
        </p:nvSpPr>
        <p:spPr>
          <a:xfrm>
            <a:off x="5323626" y="1728968"/>
            <a:ext cx="587910" cy="153888"/>
          </a:xfrm>
          <a:prstGeom prst="rect">
            <a:avLst/>
          </a:prstGeom>
          <a:noFill/>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r>
              <a:rPr lang="zh-CN" altLang="en-US" dirty="0">
                <a:latin typeface="Arial" panose="020B0604020202020204" pitchFamily="34" charset="0"/>
                <a:ea typeface="Yu Gothic" panose="020B0400000000000000" pitchFamily="34" charset="-128"/>
                <a:cs typeface="Arial" panose="020B0604020202020204" pitchFamily="34" charset="0"/>
              </a:rPr>
              <a:t>≤</a:t>
            </a:r>
            <a:r>
              <a:rPr lang="en-US" altLang="zh-CN" dirty="0">
                <a:latin typeface="Times New Roman" panose="02020603050405020304" pitchFamily="18" charset="0"/>
                <a:cs typeface="Times New Roman" panose="02020603050405020304" pitchFamily="18" charset="0"/>
              </a:rPr>
              <a:t>0.5</a:t>
            </a:r>
            <a:r>
              <a:rPr lang="zh-CN" altLang="en-US" dirty="0">
                <a:latin typeface="Times New Roman" panose="02020603050405020304" pitchFamily="18" charset="0"/>
                <a:cs typeface="Times New Roman" panose="02020603050405020304" pitchFamily="18" charset="0"/>
              </a:rPr>
              <a:t>℃</a:t>
            </a:r>
          </a:p>
        </p:txBody>
      </p:sp>
      <p:sp>
        <p:nvSpPr>
          <p:cNvPr id="253" name="TextBox 274"/>
          <p:cNvSpPr txBox="1"/>
          <p:nvPr/>
        </p:nvSpPr>
        <p:spPr>
          <a:xfrm>
            <a:off x="5188112" y="3320875"/>
            <a:ext cx="324701" cy="153888"/>
          </a:xfrm>
          <a:prstGeom prst="rect">
            <a:avLst/>
          </a:prstGeom>
          <a:noFill/>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r>
              <a:rPr lang="en-US" altLang="zh-CN"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a:t>
            </a:r>
          </a:p>
        </p:txBody>
      </p:sp>
      <p:sp>
        <p:nvSpPr>
          <p:cNvPr id="255" name="TextBox 412"/>
          <p:cNvSpPr txBox="1"/>
          <p:nvPr/>
        </p:nvSpPr>
        <p:spPr>
          <a:xfrm>
            <a:off x="3813924" y="2782947"/>
            <a:ext cx="210060" cy="153888"/>
          </a:xfrm>
          <a:prstGeom prst="rect">
            <a:avLst/>
          </a:prstGeom>
          <a:noFill/>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r>
              <a:rPr lang="en-US" altLang="zh-CN" dirty="0">
                <a:latin typeface="Times New Roman" panose="02020603050405020304" pitchFamily="18" charset="0"/>
                <a:cs typeface="Times New Roman" panose="02020603050405020304" pitchFamily="18" charset="0"/>
              </a:rPr>
              <a:t>0</a:t>
            </a:r>
            <a:r>
              <a:rPr lang="zh-CN" altLang="en-US" dirty="0">
                <a:latin typeface="Times New Roman" panose="02020603050405020304" pitchFamily="18" charset="0"/>
                <a:cs typeface="Times New Roman" panose="02020603050405020304" pitchFamily="18" charset="0"/>
              </a:rPr>
              <a:t>℃</a:t>
            </a:r>
          </a:p>
        </p:txBody>
      </p:sp>
      <p:sp>
        <p:nvSpPr>
          <p:cNvPr id="261" name="Text Box 132"/>
          <p:cNvSpPr txBox="1">
            <a:spLocks noChangeArrowheads="1"/>
          </p:cNvSpPr>
          <p:nvPr/>
        </p:nvSpPr>
        <p:spPr bwMode="auto">
          <a:xfrm>
            <a:off x="5293182" y="3704659"/>
            <a:ext cx="979859" cy="461665"/>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lgn="ctr">
              <a:defRPr sz="1000">
                <a:solidFill>
                  <a:schemeClr val="tx2">
                    <a:lumMod val="75000"/>
                  </a:schemeClr>
                </a:solidFill>
                <a:latin typeface="Arial" panose="020B0604020202020204" pitchFamily="34" charset="0"/>
                <a:ea typeface="黑体" pitchFamily="49" charset="-122"/>
                <a:cs typeface="Arial" panose="020B0604020202020204" pitchFamily="34" charset="0"/>
              </a:defRPr>
            </a:lvl1pPr>
          </a:lstStyle>
          <a:p>
            <a:r>
              <a:rPr lang="en-US" altLang="zh-CN" dirty="0"/>
              <a:t>PHE (Subcooled Water to Glycol Solution</a:t>
            </a:r>
          </a:p>
        </p:txBody>
      </p:sp>
      <p:sp>
        <p:nvSpPr>
          <p:cNvPr id="262" name="Text Box 132"/>
          <p:cNvSpPr txBox="1">
            <a:spLocks noChangeArrowheads="1"/>
          </p:cNvSpPr>
          <p:nvPr/>
        </p:nvSpPr>
        <p:spPr bwMode="auto">
          <a:xfrm>
            <a:off x="4534696" y="3656740"/>
            <a:ext cx="729460" cy="307777"/>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dirty="0">
                <a:latin typeface="Arial" panose="020B0604020202020204" pitchFamily="34" charset="0"/>
                <a:cs typeface="Arial" panose="020B0604020202020204" pitchFamily="34" charset="0"/>
              </a:rPr>
              <a:t>Crystallizing Interrupter</a:t>
            </a:r>
            <a:endParaRPr lang="zh-CN" altLang="en-US" dirty="0">
              <a:latin typeface="Arial" panose="020B0604020202020204" pitchFamily="34" charset="0"/>
              <a:cs typeface="Arial" panose="020B0604020202020204" pitchFamily="34" charset="0"/>
            </a:endParaRPr>
          </a:p>
        </p:txBody>
      </p:sp>
      <p:sp>
        <p:nvSpPr>
          <p:cNvPr id="265" name="Text Box 132"/>
          <p:cNvSpPr txBox="1">
            <a:spLocks noChangeArrowheads="1"/>
          </p:cNvSpPr>
          <p:nvPr/>
        </p:nvSpPr>
        <p:spPr bwMode="auto">
          <a:xfrm>
            <a:off x="6551723" y="1955850"/>
            <a:ext cx="723478" cy="307777"/>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dirty="0">
                <a:latin typeface="Arial" panose="020B0604020202020204" pitchFamily="34" charset="0"/>
                <a:cs typeface="Arial" panose="020B0604020202020204" pitchFamily="34" charset="0"/>
              </a:rPr>
              <a:t>Ice Crystal Filter</a:t>
            </a:r>
            <a:endParaRPr lang="zh-CN" altLang="en-US" dirty="0">
              <a:latin typeface="Arial" panose="020B0604020202020204" pitchFamily="34" charset="0"/>
              <a:cs typeface="Arial" panose="020B0604020202020204" pitchFamily="34" charset="0"/>
            </a:endParaRPr>
          </a:p>
        </p:txBody>
      </p:sp>
      <p:sp>
        <p:nvSpPr>
          <p:cNvPr id="269" name="Text Box 132"/>
          <p:cNvSpPr txBox="1">
            <a:spLocks noChangeArrowheads="1"/>
          </p:cNvSpPr>
          <p:nvPr/>
        </p:nvSpPr>
        <p:spPr bwMode="auto">
          <a:xfrm>
            <a:off x="5551649" y="5940447"/>
            <a:ext cx="1055775" cy="153888"/>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dirty="0">
                <a:solidFill>
                  <a:schemeClr val="tx1"/>
                </a:solidFill>
                <a:latin typeface="Arial" panose="020B0604020202020204" pitchFamily="34" charset="0"/>
                <a:cs typeface="Arial" panose="020B0604020202020204" pitchFamily="34" charset="0"/>
              </a:rPr>
              <a:t>Water intake pipe</a:t>
            </a:r>
            <a:endParaRPr lang="zh-CN" altLang="en-US" dirty="0">
              <a:solidFill>
                <a:schemeClr val="tx1"/>
              </a:solidFill>
              <a:latin typeface="Arial" panose="020B0604020202020204" pitchFamily="34" charset="0"/>
              <a:cs typeface="Arial" panose="020B0604020202020204" pitchFamily="34" charset="0"/>
            </a:endParaRPr>
          </a:p>
        </p:txBody>
      </p:sp>
      <p:sp>
        <p:nvSpPr>
          <p:cNvPr id="270" name="Text Box 132"/>
          <p:cNvSpPr txBox="1">
            <a:spLocks noChangeArrowheads="1"/>
          </p:cNvSpPr>
          <p:nvPr/>
        </p:nvSpPr>
        <p:spPr bwMode="auto">
          <a:xfrm>
            <a:off x="2699202" y="4837903"/>
            <a:ext cx="577977" cy="307777"/>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dirty="0">
                <a:latin typeface="Arial" panose="020B0604020202020204" pitchFamily="34" charset="0"/>
                <a:cs typeface="Arial" panose="020B0604020202020204" pitchFamily="34" charset="0"/>
              </a:rPr>
              <a:t>Ice Slurry Pipe</a:t>
            </a:r>
            <a:endParaRPr lang="zh-CN" altLang="en-US" dirty="0">
              <a:latin typeface="Arial" panose="020B0604020202020204" pitchFamily="34" charset="0"/>
              <a:cs typeface="Arial" panose="020B0604020202020204" pitchFamily="34" charset="0"/>
            </a:endParaRPr>
          </a:p>
        </p:txBody>
      </p:sp>
      <p:sp>
        <p:nvSpPr>
          <p:cNvPr id="272" name="Text Box 132"/>
          <p:cNvSpPr txBox="1">
            <a:spLocks noChangeArrowheads="1"/>
          </p:cNvSpPr>
          <p:nvPr/>
        </p:nvSpPr>
        <p:spPr bwMode="auto">
          <a:xfrm>
            <a:off x="7656388" y="5529853"/>
            <a:ext cx="733357" cy="153888"/>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dirty="0">
                <a:solidFill>
                  <a:schemeClr val="tx1"/>
                </a:solidFill>
                <a:latin typeface="Arial" panose="020B0604020202020204" pitchFamily="34" charset="0"/>
                <a:cs typeface="Arial" panose="020B0604020202020204" pitchFamily="34" charset="0"/>
              </a:rPr>
              <a:t>Water Layer</a:t>
            </a:r>
            <a:endParaRPr lang="zh-CN" altLang="en-US" dirty="0">
              <a:solidFill>
                <a:schemeClr val="tx1"/>
              </a:solidFill>
              <a:latin typeface="Arial" panose="020B0604020202020204" pitchFamily="34" charset="0"/>
              <a:cs typeface="Arial" panose="020B0604020202020204" pitchFamily="34" charset="0"/>
            </a:endParaRPr>
          </a:p>
        </p:txBody>
      </p:sp>
      <p:sp>
        <p:nvSpPr>
          <p:cNvPr id="273" name="Text Box 132"/>
          <p:cNvSpPr txBox="1">
            <a:spLocks noChangeArrowheads="1"/>
          </p:cNvSpPr>
          <p:nvPr/>
        </p:nvSpPr>
        <p:spPr bwMode="auto">
          <a:xfrm>
            <a:off x="6092888" y="4938068"/>
            <a:ext cx="902238" cy="153888"/>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dirty="0">
                <a:latin typeface="Arial" panose="020B0604020202020204" pitchFamily="34" charset="0"/>
                <a:cs typeface="Arial" panose="020B0604020202020204" pitchFamily="34" charset="0"/>
              </a:rPr>
              <a:t>Ice-Rich Layer</a:t>
            </a:r>
            <a:endParaRPr lang="zh-CN" altLang="en-US" dirty="0">
              <a:latin typeface="Arial" panose="020B0604020202020204" pitchFamily="34" charset="0"/>
              <a:cs typeface="Arial" panose="020B0604020202020204" pitchFamily="34" charset="0"/>
            </a:endParaRPr>
          </a:p>
        </p:txBody>
      </p:sp>
      <p:sp>
        <p:nvSpPr>
          <p:cNvPr id="276" name="任意多边形 275"/>
          <p:cNvSpPr/>
          <p:nvPr/>
        </p:nvSpPr>
        <p:spPr>
          <a:xfrm>
            <a:off x="2769866" y="2939752"/>
            <a:ext cx="1367939" cy="1839369"/>
          </a:xfrm>
          <a:custGeom>
            <a:avLst/>
            <a:gdLst>
              <a:gd name="connsiteX0" fmla="*/ 0 w 1027954"/>
              <a:gd name="connsiteY0" fmla="*/ 0 h 1382216"/>
              <a:gd name="connsiteX1" fmla="*/ 45719 w 1027954"/>
              <a:gd name="connsiteY1" fmla="*/ 0 h 1382216"/>
              <a:gd name="connsiteX2" fmla="*/ 45719 w 1027954"/>
              <a:gd name="connsiteY2" fmla="*/ 1 h 1382216"/>
              <a:gd name="connsiteX3" fmla="*/ 1027954 w 1027954"/>
              <a:gd name="connsiteY3" fmla="*/ 1 h 1382216"/>
              <a:gd name="connsiteX4" fmla="*/ 1027954 w 1027954"/>
              <a:gd name="connsiteY4" fmla="*/ 45720 h 1382216"/>
              <a:gd name="connsiteX5" fmla="*/ 45719 w 1027954"/>
              <a:gd name="connsiteY5" fmla="*/ 45720 h 1382216"/>
              <a:gd name="connsiteX6" fmla="*/ 45719 w 1027954"/>
              <a:gd name="connsiteY6" fmla="*/ 1336497 h 1382216"/>
              <a:gd name="connsiteX7" fmla="*/ 690660 w 1027954"/>
              <a:gd name="connsiteY7" fmla="*/ 1336497 h 1382216"/>
              <a:gd name="connsiteX8" fmla="*/ 690660 w 1027954"/>
              <a:gd name="connsiteY8" fmla="*/ 1382216 h 1382216"/>
              <a:gd name="connsiteX9" fmla="*/ 0 w 1027954"/>
              <a:gd name="connsiteY9" fmla="*/ 1382216 h 1382216"/>
              <a:gd name="connsiteX10" fmla="*/ 0 w 1027954"/>
              <a:gd name="connsiteY10" fmla="*/ 1382215 h 1382216"/>
              <a:gd name="connsiteX11" fmla="*/ 0 w 1027954"/>
              <a:gd name="connsiteY11" fmla="*/ 1336497 h 1382216"/>
              <a:gd name="connsiteX12" fmla="*/ 0 w 1027954"/>
              <a:gd name="connsiteY12" fmla="*/ 45720 h 1382216"/>
              <a:gd name="connsiteX13" fmla="*/ 0 w 1027954"/>
              <a:gd name="connsiteY13" fmla="*/ 1 h 138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7954" h="1382216">
                <a:moveTo>
                  <a:pt x="0" y="0"/>
                </a:moveTo>
                <a:lnTo>
                  <a:pt x="45719" y="0"/>
                </a:lnTo>
                <a:lnTo>
                  <a:pt x="45719" y="1"/>
                </a:lnTo>
                <a:lnTo>
                  <a:pt x="1027954" y="1"/>
                </a:lnTo>
                <a:lnTo>
                  <a:pt x="1027954" y="45720"/>
                </a:lnTo>
                <a:lnTo>
                  <a:pt x="45719" y="45720"/>
                </a:lnTo>
                <a:lnTo>
                  <a:pt x="45719" y="1336497"/>
                </a:lnTo>
                <a:lnTo>
                  <a:pt x="690660" y="1336497"/>
                </a:lnTo>
                <a:lnTo>
                  <a:pt x="690660" y="1382216"/>
                </a:lnTo>
                <a:lnTo>
                  <a:pt x="0" y="1382216"/>
                </a:lnTo>
                <a:lnTo>
                  <a:pt x="0" y="1382215"/>
                </a:lnTo>
                <a:lnTo>
                  <a:pt x="0" y="1336497"/>
                </a:lnTo>
                <a:lnTo>
                  <a:pt x="0" y="45720"/>
                </a:lnTo>
                <a:lnTo>
                  <a:pt x="0" y="1"/>
                </a:lnTo>
                <a:close/>
              </a:path>
            </a:pathLst>
          </a:custGeom>
          <a:pattFill prst="pct20">
            <a:fgClr>
              <a:srgbClr val="3366FF"/>
            </a:fgClr>
            <a:bgClr>
              <a:srgbClr val="FFFFFF"/>
            </a:bgClr>
          </a:pattFill>
          <a:ln w="9525">
            <a:solidFill>
              <a:srgbClr val="3366FF"/>
            </a:solidFill>
            <a:miter lim="800000"/>
            <a:headEnd/>
            <a:tailEnd/>
          </a:ln>
        </p:spPr>
        <p:txBody>
          <a:bodyPr vert="horz" wrap="square" lIns="91440" tIns="45720" rIns="91440" bIns="45720" numCol="1" anchor="t" anchorCtr="0" compatLnSpc="1">
            <a:prstTxWarp prst="textNoShape">
              <a:avLst/>
            </a:prstTxWarp>
            <a:noAutofit/>
          </a:bodyPr>
          <a:lstStyle/>
          <a:p>
            <a:endParaRPr lang="zh-CN" altLang="en-US" sz="1000">
              <a:latin typeface="Arial" panose="020B0604020202020204" pitchFamily="34" charset="0"/>
              <a:cs typeface="Arial" panose="020B0604020202020204" pitchFamily="34" charset="0"/>
            </a:endParaRPr>
          </a:p>
        </p:txBody>
      </p:sp>
      <p:sp>
        <p:nvSpPr>
          <p:cNvPr id="2" name="矩形 1"/>
          <p:cNvSpPr/>
          <p:nvPr/>
        </p:nvSpPr>
        <p:spPr>
          <a:xfrm>
            <a:off x="3239072" y="3067886"/>
            <a:ext cx="937596" cy="400110"/>
          </a:xfrm>
          <a:prstGeom prst="rect">
            <a:avLst/>
          </a:prstGeom>
        </p:spPr>
        <p:txBody>
          <a:bodyPr wrap="square">
            <a:spAutoFit/>
          </a:bodyPr>
          <a:lstStyle/>
          <a:p>
            <a:pPr algn="ctr"/>
            <a:r>
              <a:rPr lang="zh-CN" altLang="en-US" sz="1000" dirty="0">
                <a:solidFill>
                  <a:schemeClr val="tx2">
                    <a:lumMod val="75000"/>
                  </a:schemeClr>
                </a:solidFill>
                <a:latin typeface="Arial" panose="020B0604020202020204" pitchFamily="34" charset="0"/>
                <a:ea typeface="黑体" pitchFamily="49" charset="-122"/>
                <a:cs typeface="Arial" panose="020B0604020202020204" pitchFamily="34" charset="0"/>
              </a:rPr>
              <a:t>Crystallizing Tank</a:t>
            </a:r>
          </a:p>
        </p:txBody>
      </p:sp>
      <p:sp>
        <p:nvSpPr>
          <p:cNvPr id="3" name="矩形 2"/>
          <p:cNvSpPr/>
          <p:nvPr/>
        </p:nvSpPr>
        <p:spPr>
          <a:xfrm>
            <a:off x="3058478" y="3720028"/>
            <a:ext cx="782984" cy="400110"/>
          </a:xfrm>
          <a:prstGeom prst="rect">
            <a:avLst/>
          </a:prstGeom>
        </p:spPr>
        <p:txBody>
          <a:bodyPr wrap="square">
            <a:spAutoFit/>
          </a:bodyPr>
          <a:lstStyle/>
          <a:p>
            <a:pPr algn="ctr"/>
            <a:r>
              <a:rPr lang="zh-CN" altLang="en-US" sz="1000" dirty="0">
                <a:solidFill>
                  <a:schemeClr val="tx2">
                    <a:lumMod val="75000"/>
                  </a:schemeClr>
                </a:solidFill>
                <a:latin typeface="Arial" panose="020B0604020202020204" pitchFamily="34" charset="0"/>
                <a:ea typeface="+mj-ea"/>
                <a:cs typeface="Arial" panose="020B0604020202020204" pitchFamily="34" charset="0"/>
              </a:rPr>
              <a:t>Ultrasonic</a:t>
            </a:r>
            <a:r>
              <a:rPr lang="zh-CN" altLang="en-US" sz="1000" dirty="0">
                <a:solidFill>
                  <a:schemeClr val="tx2">
                    <a:lumMod val="75000"/>
                  </a:schemeClr>
                </a:solidFill>
                <a:latin typeface="Arial" panose="020B0604020202020204" pitchFamily="34" charset="0"/>
                <a:ea typeface="黑体" pitchFamily="49" charset="-122"/>
                <a:cs typeface="Arial" panose="020B0604020202020204" pitchFamily="34" charset="0"/>
              </a:rPr>
              <a:t> </a:t>
            </a:r>
            <a:r>
              <a:rPr lang="en-US" altLang="zh-CN" sz="1000" dirty="0">
                <a:solidFill>
                  <a:schemeClr val="tx2">
                    <a:lumMod val="75000"/>
                  </a:schemeClr>
                </a:solidFill>
                <a:latin typeface="Arial" panose="020B0604020202020204" pitchFamily="34" charset="0"/>
                <a:ea typeface="黑体" pitchFamily="49" charset="-122"/>
                <a:cs typeface="Arial" panose="020B0604020202020204" pitchFamily="34" charset="0"/>
              </a:rPr>
              <a:t>Generator</a:t>
            </a:r>
            <a:endParaRPr lang="zh-CN" altLang="en-US" sz="1000" dirty="0">
              <a:solidFill>
                <a:schemeClr val="tx2">
                  <a:lumMod val="75000"/>
                </a:schemeClr>
              </a:solidFill>
              <a:latin typeface="Arial" panose="020B0604020202020204" pitchFamily="34" charset="0"/>
              <a:ea typeface="黑体" pitchFamily="49" charset="-122"/>
              <a:cs typeface="Arial" panose="020B0604020202020204" pitchFamily="34" charset="0"/>
            </a:endParaRPr>
          </a:p>
        </p:txBody>
      </p:sp>
      <p:sp>
        <p:nvSpPr>
          <p:cNvPr id="128" name="Text Box 132"/>
          <p:cNvSpPr txBox="1">
            <a:spLocks noChangeArrowheads="1"/>
          </p:cNvSpPr>
          <p:nvPr/>
        </p:nvSpPr>
        <p:spPr bwMode="auto">
          <a:xfrm>
            <a:off x="8304838" y="3126356"/>
            <a:ext cx="379804" cy="307777"/>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dirty="0">
                <a:latin typeface="Arial" panose="020B0604020202020204" pitchFamily="34" charset="0"/>
                <a:cs typeface="Arial" panose="020B0604020202020204" pitchFamily="34" charset="0"/>
              </a:rPr>
              <a:t>Water Pump</a:t>
            </a:r>
            <a:endParaRPr lang="zh-CN" altLang="en-US" dirty="0">
              <a:latin typeface="Arial" panose="020B0604020202020204" pitchFamily="34" charset="0"/>
              <a:cs typeface="Arial" panose="020B0604020202020204" pitchFamily="34" charset="0"/>
            </a:endParaRPr>
          </a:p>
        </p:txBody>
      </p:sp>
      <p:grpSp>
        <p:nvGrpSpPr>
          <p:cNvPr id="5" name="组合 4"/>
          <p:cNvGrpSpPr/>
          <p:nvPr/>
        </p:nvGrpSpPr>
        <p:grpSpPr>
          <a:xfrm>
            <a:off x="5976777" y="2793720"/>
            <a:ext cx="1999713" cy="1132615"/>
            <a:chOff x="5976777" y="2793720"/>
            <a:chExt cx="1999713" cy="1132615"/>
          </a:xfrm>
        </p:grpSpPr>
        <p:sp>
          <p:nvSpPr>
            <p:cNvPr id="87" name="Rectangle 126"/>
            <p:cNvSpPr>
              <a:spLocks noChangeArrowheads="1"/>
            </p:cNvSpPr>
            <p:nvPr/>
          </p:nvSpPr>
          <p:spPr bwMode="auto">
            <a:xfrm>
              <a:off x="5976777" y="3462688"/>
              <a:ext cx="476905" cy="61200"/>
            </a:xfrm>
            <a:prstGeom prst="rect">
              <a:avLst/>
            </a:prstGeom>
            <a:solidFill>
              <a:srgbClr val="000080"/>
            </a:solidFill>
            <a:ln>
              <a:noFill/>
            </a:ln>
            <a:extLst>
              <a:ext uri="{91240B29-F687-4F45-9708-019B960494DF}">
                <a14:hiddenLine xmlns:a14="http://schemas.microsoft.com/office/drawing/2010/main" w="9525">
                  <a:solidFill>
                    <a:srgbClr val="9933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88" name="Rectangle 48"/>
            <p:cNvSpPr>
              <a:spLocks noChangeArrowheads="1"/>
            </p:cNvSpPr>
            <p:nvPr/>
          </p:nvSpPr>
          <p:spPr bwMode="auto">
            <a:xfrm>
              <a:off x="5977620" y="2950712"/>
              <a:ext cx="1040606" cy="60840"/>
            </a:xfrm>
            <a:prstGeom prst="rect">
              <a:avLst/>
            </a:prstGeom>
            <a:solidFill>
              <a:srgbClr val="000080"/>
            </a:solidFill>
            <a:ln>
              <a:noFill/>
            </a:ln>
            <a:extLst>
              <a:ext uri="{91240B29-F687-4F45-9708-019B960494DF}">
                <a14:hiddenLine xmlns:a14="http://schemas.microsoft.com/office/drawing/2010/main" w="9525">
                  <a:solidFill>
                    <a:srgbClr val="0000FF"/>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89" name="Text Box 132"/>
            <p:cNvSpPr txBox="1">
              <a:spLocks noChangeArrowheads="1"/>
            </p:cNvSpPr>
            <p:nvPr/>
          </p:nvSpPr>
          <p:spPr bwMode="auto">
            <a:xfrm>
              <a:off x="6266625" y="3618558"/>
              <a:ext cx="509953" cy="307777"/>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lgn="ctr">
                <a:defRPr sz="1000">
                  <a:solidFill>
                    <a:schemeClr val="tx2">
                      <a:lumMod val="75000"/>
                    </a:schemeClr>
                  </a:solidFill>
                  <a:latin typeface="Arial" panose="020B0604020202020204" pitchFamily="34" charset="0"/>
                  <a:ea typeface="黑体" pitchFamily="49" charset="-122"/>
                  <a:cs typeface="Arial" panose="020B0604020202020204" pitchFamily="34" charset="0"/>
                </a:defRPr>
              </a:lvl1pPr>
            </a:lstStyle>
            <a:p>
              <a:r>
                <a:rPr lang="en-US" altLang="zh-CN" dirty="0"/>
                <a:t>Throttle Valve</a:t>
              </a:r>
              <a:endParaRPr lang="zh-CN" altLang="en-US" dirty="0"/>
            </a:p>
          </p:txBody>
        </p:sp>
        <p:sp>
          <p:nvSpPr>
            <p:cNvPr id="90" name="Oval 66"/>
            <p:cNvSpPr>
              <a:spLocks noChangeAspect="1" noChangeArrowheads="1"/>
            </p:cNvSpPr>
            <p:nvPr/>
          </p:nvSpPr>
          <p:spPr bwMode="auto">
            <a:xfrm rot="16200000">
              <a:off x="6345188" y="2793687"/>
              <a:ext cx="373233" cy="373299"/>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cxnSp>
          <p:nvCxnSpPr>
            <p:cNvPr id="91" name="直接连接符 90"/>
            <p:cNvCxnSpPr>
              <a:endCxn id="90" idx="7"/>
            </p:cNvCxnSpPr>
            <p:nvPr/>
          </p:nvCxnSpPr>
          <p:spPr>
            <a:xfrm flipH="1" flipV="1">
              <a:off x="6399823" y="2848379"/>
              <a:ext cx="305192" cy="55392"/>
            </a:xfrm>
            <a:prstGeom prst="line">
              <a:avLst/>
            </a:prstGeom>
            <a:solidFill>
              <a:schemeClr val="bg2">
                <a:lumMod val="75000"/>
              </a:schemeClr>
            </a:solidFill>
            <a:ln w="12700">
              <a:solidFill>
                <a:srgbClr val="000000"/>
              </a:solidFill>
              <a:round/>
              <a:headEnd/>
              <a:tailEnd/>
            </a:ln>
          </p:spPr>
        </p:cxnSp>
        <p:cxnSp>
          <p:nvCxnSpPr>
            <p:cNvPr id="92" name="直接连接符 91"/>
            <p:cNvCxnSpPr/>
            <p:nvPr/>
          </p:nvCxnSpPr>
          <p:spPr>
            <a:xfrm flipH="1">
              <a:off x="6397323" y="3051160"/>
              <a:ext cx="305192" cy="55392"/>
            </a:xfrm>
            <a:prstGeom prst="line">
              <a:avLst/>
            </a:prstGeom>
            <a:solidFill>
              <a:schemeClr val="bg2">
                <a:lumMod val="75000"/>
              </a:schemeClr>
            </a:solidFill>
            <a:ln w="12700">
              <a:solidFill>
                <a:srgbClr val="000000"/>
              </a:solidFill>
              <a:round/>
              <a:headEnd/>
              <a:tailEnd/>
            </a:ln>
          </p:spPr>
        </p:cxnSp>
        <p:sp>
          <p:nvSpPr>
            <p:cNvPr id="93" name="流程图: 对照 92"/>
            <p:cNvSpPr/>
            <p:nvPr/>
          </p:nvSpPr>
          <p:spPr>
            <a:xfrm rot="5400000">
              <a:off x="6448696" y="3423102"/>
              <a:ext cx="160735" cy="149076"/>
            </a:xfrm>
            <a:prstGeom prst="flowChartCollat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tx1"/>
                </a:solidFill>
                <a:latin typeface="Arial" panose="020B0604020202020204" pitchFamily="34" charset="0"/>
                <a:cs typeface="Arial" panose="020B0604020202020204" pitchFamily="34" charset="0"/>
              </a:endParaRPr>
            </a:p>
          </p:txBody>
        </p:sp>
        <p:sp>
          <p:nvSpPr>
            <p:cNvPr id="94" name="Rectangle 126"/>
            <p:cNvSpPr>
              <a:spLocks noChangeArrowheads="1"/>
            </p:cNvSpPr>
            <p:nvPr/>
          </p:nvSpPr>
          <p:spPr bwMode="auto">
            <a:xfrm>
              <a:off x="6600369" y="3464905"/>
              <a:ext cx="474775" cy="61200"/>
            </a:xfrm>
            <a:prstGeom prst="rect">
              <a:avLst/>
            </a:prstGeom>
            <a:solidFill>
              <a:srgbClr val="000080"/>
            </a:solidFill>
            <a:ln>
              <a:noFill/>
            </a:ln>
            <a:extLst>
              <a:ext uri="{91240B29-F687-4F45-9708-019B960494DF}">
                <a14:hiddenLine xmlns:a14="http://schemas.microsoft.com/office/drawing/2010/main" w="9525">
                  <a:solidFill>
                    <a:srgbClr val="9933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nvGrpSpPr>
            <p:cNvPr id="95" name="组合 94"/>
            <p:cNvGrpSpPr/>
            <p:nvPr/>
          </p:nvGrpSpPr>
          <p:grpSpPr>
            <a:xfrm>
              <a:off x="6892239" y="3045406"/>
              <a:ext cx="446220" cy="388293"/>
              <a:chOff x="6267199" y="3135891"/>
              <a:chExt cx="446220" cy="388293"/>
            </a:xfrm>
          </p:grpSpPr>
          <p:sp>
            <p:nvSpPr>
              <p:cNvPr id="96" name="Oval 66"/>
              <p:cNvSpPr>
                <a:spLocks noChangeAspect="1" noChangeArrowheads="1"/>
              </p:cNvSpPr>
              <p:nvPr/>
            </p:nvSpPr>
            <p:spPr bwMode="auto">
              <a:xfrm rot="16200000">
                <a:off x="6267226" y="3176844"/>
                <a:ext cx="304559" cy="304613"/>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cxnSp>
            <p:nvCxnSpPr>
              <p:cNvPr id="97" name="直接连接符 96"/>
              <p:cNvCxnSpPr/>
              <p:nvPr/>
            </p:nvCxnSpPr>
            <p:spPr>
              <a:xfrm flipH="1">
                <a:off x="6321196" y="3135891"/>
                <a:ext cx="392223" cy="122167"/>
              </a:xfrm>
              <a:prstGeom prst="line">
                <a:avLst/>
              </a:prstGeom>
              <a:solidFill>
                <a:schemeClr val="bg2">
                  <a:lumMod val="75000"/>
                </a:schemeClr>
              </a:solidFill>
              <a:ln w="12700">
                <a:solidFill>
                  <a:srgbClr val="FF0000"/>
                </a:solidFill>
                <a:round/>
                <a:headEnd/>
                <a:tailEnd/>
              </a:ln>
            </p:spPr>
          </p:cxnSp>
          <p:cxnSp>
            <p:nvCxnSpPr>
              <p:cNvPr id="98" name="直接连接符 97"/>
              <p:cNvCxnSpPr/>
              <p:nvPr/>
            </p:nvCxnSpPr>
            <p:spPr>
              <a:xfrm flipH="1" flipV="1">
                <a:off x="6321196" y="3402017"/>
                <a:ext cx="392223" cy="122167"/>
              </a:xfrm>
              <a:prstGeom prst="line">
                <a:avLst/>
              </a:prstGeom>
              <a:solidFill>
                <a:schemeClr val="bg2">
                  <a:lumMod val="75000"/>
                </a:schemeClr>
              </a:solidFill>
              <a:ln w="12700">
                <a:solidFill>
                  <a:srgbClr val="FF0000"/>
                </a:solidFill>
                <a:round/>
                <a:headEnd/>
                <a:tailEnd/>
              </a:ln>
            </p:spPr>
          </p:cxnSp>
          <p:cxnSp>
            <p:nvCxnSpPr>
              <p:cNvPr id="99" name="直接连接符 98"/>
              <p:cNvCxnSpPr/>
              <p:nvPr/>
            </p:nvCxnSpPr>
            <p:spPr>
              <a:xfrm flipH="1" flipV="1">
                <a:off x="6321198" y="3254170"/>
                <a:ext cx="125306" cy="69422"/>
              </a:xfrm>
              <a:prstGeom prst="line">
                <a:avLst/>
              </a:prstGeom>
              <a:solidFill>
                <a:schemeClr val="bg2">
                  <a:lumMod val="75000"/>
                </a:schemeClr>
              </a:solidFill>
              <a:ln w="12700">
                <a:solidFill>
                  <a:srgbClr val="FF0000"/>
                </a:solidFill>
                <a:round/>
                <a:headEnd/>
                <a:tailEnd/>
              </a:ln>
            </p:spPr>
          </p:cxnSp>
          <p:cxnSp>
            <p:nvCxnSpPr>
              <p:cNvPr id="100" name="直接连接符 99"/>
              <p:cNvCxnSpPr/>
              <p:nvPr/>
            </p:nvCxnSpPr>
            <p:spPr>
              <a:xfrm flipH="1">
                <a:off x="6321198" y="3329054"/>
                <a:ext cx="125306" cy="73951"/>
              </a:xfrm>
              <a:prstGeom prst="line">
                <a:avLst/>
              </a:prstGeom>
              <a:solidFill>
                <a:schemeClr val="bg2">
                  <a:lumMod val="75000"/>
                </a:schemeClr>
              </a:solidFill>
              <a:ln w="12700">
                <a:solidFill>
                  <a:srgbClr val="FF0000"/>
                </a:solidFill>
                <a:round/>
                <a:headEnd/>
                <a:tailEnd/>
              </a:ln>
            </p:spPr>
          </p:cxnSp>
        </p:grpSp>
        <p:sp>
          <p:nvSpPr>
            <p:cNvPr id="101" name="Rectangle 46"/>
            <p:cNvSpPr>
              <a:spLocks noChangeArrowheads="1"/>
            </p:cNvSpPr>
            <p:nvPr/>
          </p:nvSpPr>
          <p:spPr bwMode="auto">
            <a:xfrm>
              <a:off x="7015378" y="2949506"/>
              <a:ext cx="61200" cy="133968"/>
            </a:xfrm>
            <a:prstGeom prst="rect">
              <a:avLst/>
            </a:prstGeom>
            <a:solidFill>
              <a:srgbClr val="000080"/>
            </a:solidFill>
            <a:ln>
              <a:noFill/>
            </a:ln>
            <a:extLst>
              <a:ext uri="{91240B29-F687-4F45-9708-019B960494DF}">
                <a14:hiddenLine xmlns:a14="http://schemas.microsoft.com/office/drawing/2010/main" w="9525">
                  <a:solidFill>
                    <a:srgbClr val="0000FF"/>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02" name="Rectangle 46"/>
            <p:cNvSpPr>
              <a:spLocks noChangeArrowheads="1"/>
            </p:cNvSpPr>
            <p:nvPr/>
          </p:nvSpPr>
          <p:spPr bwMode="auto">
            <a:xfrm>
              <a:off x="7013945" y="3389364"/>
              <a:ext cx="61200" cy="133968"/>
            </a:xfrm>
            <a:prstGeom prst="rect">
              <a:avLst/>
            </a:prstGeom>
            <a:solidFill>
              <a:srgbClr val="000080"/>
            </a:solidFill>
            <a:ln>
              <a:noFill/>
            </a:ln>
            <a:extLst>
              <a:ext uri="{91240B29-F687-4F45-9708-019B960494DF}">
                <a14:hiddenLine xmlns:a14="http://schemas.microsoft.com/office/drawing/2010/main" w="9525">
                  <a:solidFill>
                    <a:srgbClr val="0000FF"/>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03" name="Text Box 132"/>
            <p:cNvSpPr txBox="1">
              <a:spLocks noChangeArrowheads="1"/>
            </p:cNvSpPr>
            <p:nvPr/>
          </p:nvSpPr>
          <p:spPr bwMode="auto">
            <a:xfrm>
              <a:off x="7180792" y="3171135"/>
              <a:ext cx="795698" cy="153888"/>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dirty="0">
                  <a:latin typeface="Arial" panose="020B0604020202020204" pitchFamily="34" charset="0"/>
                  <a:cs typeface="Arial" panose="020B0604020202020204" pitchFamily="34" charset="0"/>
                </a:rPr>
                <a:t>Condenser</a:t>
              </a:r>
              <a:endParaRPr lang="zh-CN" altLang="en-US" dirty="0">
                <a:latin typeface="Arial" panose="020B0604020202020204" pitchFamily="34" charset="0"/>
                <a:cs typeface="Arial" panose="020B0604020202020204" pitchFamily="34" charset="0"/>
              </a:endParaRPr>
            </a:p>
          </p:txBody>
        </p:sp>
      </p:grpSp>
      <p:grpSp>
        <p:nvGrpSpPr>
          <p:cNvPr id="105" name="组合 104"/>
          <p:cNvGrpSpPr/>
          <p:nvPr/>
        </p:nvGrpSpPr>
        <p:grpSpPr>
          <a:xfrm>
            <a:off x="5971708" y="2563226"/>
            <a:ext cx="1747763" cy="1384814"/>
            <a:chOff x="5971708" y="2563226"/>
            <a:chExt cx="1747763" cy="1384814"/>
          </a:xfrm>
        </p:grpSpPr>
        <p:sp>
          <p:nvSpPr>
            <p:cNvPr id="106" name="Text Box 132"/>
            <p:cNvSpPr txBox="1">
              <a:spLocks noChangeArrowheads="1"/>
            </p:cNvSpPr>
            <p:nvPr/>
          </p:nvSpPr>
          <p:spPr bwMode="auto">
            <a:xfrm>
              <a:off x="6859001" y="2563226"/>
              <a:ext cx="795698" cy="153888"/>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defRPr sz="1000">
                  <a:solidFill>
                    <a:schemeClr val="tx2">
                      <a:lumMod val="75000"/>
                    </a:schemeClr>
                  </a:solidFill>
                  <a:latin typeface="黑体" pitchFamily="49" charset="-122"/>
                  <a:ea typeface="黑体" pitchFamily="49" charset="-122"/>
                </a:defRPr>
              </a:lvl1pPr>
            </a:lstStyle>
            <a:p>
              <a:pPr algn="ctr"/>
              <a:r>
                <a:rPr lang="en-US" altLang="zh-CN" dirty="0">
                  <a:latin typeface="Arial" panose="020B0604020202020204" pitchFamily="34" charset="0"/>
                  <a:cs typeface="Arial" panose="020B0604020202020204" pitchFamily="34" charset="0"/>
                </a:rPr>
                <a:t>Chiller</a:t>
              </a:r>
              <a:endParaRPr lang="zh-CN" altLang="en-US" dirty="0">
                <a:latin typeface="Arial" panose="020B0604020202020204" pitchFamily="34" charset="0"/>
                <a:cs typeface="Arial" panose="020B0604020202020204" pitchFamily="34" charset="0"/>
              </a:endParaRPr>
            </a:p>
          </p:txBody>
        </p:sp>
        <p:sp>
          <p:nvSpPr>
            <p:cNvPr id="107" name="Rectangle 126"/>
            <p:cNvSpPr>
              <a:spLocks noChangeArrowheads="1"/>
            </p:cNvSpPr>
            <p:nvPr/>
          </p:nvSpPr>
          <p:spPr bwMode="auto">
            <a:xfrm>
              <a:off x="5971708" y="3468536"/>
              <a:ext cx="839103" cy="60840"/>
            </a:xfrm>
            <a:prstGeom prst="rect">
              <a:avLst/>
            </a:prstGeom>
            <a:solidFill>
              <a:srgbClr val="000080"/>
            </a:solidFill>
            <a:ln>
              <a:noFill/>
            </a:ln>
            <a:extLst>
              <a:ext uri="{91240B29-F687-4F45-9708-019B960494DF}">
                <a14:hiddenLine xmlns:a14="http://schemas.microsoft.com/office/drawing/2010/main" w="9525">
                  <a:solidFill>
                    <a:srgbClr val="9933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nvGrpSpPr>
            <p:cNvPr id="108" name="组合 107"/>
            <p:cNvGrpSpPr/>
            <p:nvPr/>
          </p:nvGrpSpPr>
          <p:grpSpPr>
            <a:xfrm>
              <a:off x="6458238" y="3379405"/>
              <a:ext cx="239140" cy="239098"/>
              <a:chOff x="3804113" y="2010460"/>
              <a:chExt cx="179705" cy="179673"/>
            </a:xfrm>
          </p:grpSpPr>
          <p:sp>
            <p:nvSpPr>
              <p:cNvPr id="117" name="Oval 66"/>
              <p:cNvSpPr>
                <a:spLocks noChangeArrowheads="1"/>
              </p:cNvSpPr>
              <p:nvPr/>
            </p:nvSpPr>
            <p:spPr bwMode="auto">
              <a:xfrm rot="16200000">
                <a:off x="3804129" y="2010444"/>
                <a:ext cx="179673" cy="17970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sp>
            <p:nvSpPr>
              <p:cNvPr id="118" name="AutoShape 65"/>
              <p:cNvSpPr>
                <a:spLocks noChangeAspect="1" noChangeArrowheads="1"/>
              </p:cNvSpPr>
              <p:nvPr/>
            </p:nvSpPr>
            <p:spPr bwMode="auto">
              <a:xfrm rot="16200000">
                <a:off x="3793014" y="2037431"/>
                <a:ext cx="151103" cy="128905"/>
              </a:xfrm>
              <a:prstGeom prst="triangle">
                <a:avLst>
                  <a:gd name="adj" fmla="val 50000"/>
                </a:avLst>
              </a:prstGeom>
              <a:solidFill>
                <a:srgbClr val="808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sp>
          <p:nvSpPr>
            <p:cNvPr id="109" name="Rectangle 48"/>
            <p:cNvSpPr>
              <a:spLocks noChangeArrowheads="1"/>
            </p:cNvSpPr>
            <p:nvPr/>
          </p:nvSpPr>
          <p:spPr bwMode="auto">
            <a:xfrm>
              <a:off x="5971708" y="2945944"/>
              <a:ext cx="1040606" cy="66204"/>
            </a:xfrm>
            <a:prstGeom prst="rect">
              <a:avLst/>
            </a:prstGeom>
            <a:solidFill>
              <a:srgbClr val="000080"/>
            </a:solidFill>
            <a:ln>
              <a:noFill/>
            </a:ln>
            <a:extLst>
              <a:ext uri="{91240B29-F687-4F45-9708-019B960494DF}">
                <a14:hiddenLine xmlns:a14="http://schemas.microsoft.com/office/drawing/2010/main" w="9525">
                  <a:solidFill>
                    <a:srgbClr val="0000FF"/>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cs typeface="Arial" panose="020B0604020202020204" pitchFamily="34" charset="0"/>
              </a:endParaRPr>
            </a:p>
          </p:txBody>
        </p:sp>
        <p:grpSp>
          <p:nvGrpSpPr>
            <p:cNvPr id="110" name="组合 109"/>
            <p:cNvGrpSpPr/>
            <p:nvPr/>
          </p:nvGrpSpPr>
          <p:grpSpPr>
            <a:xfrm>
              <a:off x="6794228" y="2778530"/>
              <a:ext cx="925243" cy="993060"/>
              <a:chOff x="4204611" y="1544347"/>
              <a:chExt cx="695285" cy="746247"/>
            </a:xfrm>
            <a:gradFill>
              <a:gsLst>
                <a:gs pos="0">
                  <a:srgbClr val="0066FF"/>
                </a:gs>
                <a:gs pos="100000">
                  <a:schemeClr val="bg1"/>
                </a:gs>
              </a:gsLst>
              <a:lin ang="5400000" scaled="1"/>
            </a:gradFill>
          </p:grpSpPr>
          <p:sp>
            <p:nvSpPr>
              <p:cNvPr id="115" name="椭圆 114"/>
              <p:cNvSpPr/>
              <p:nvPr/>
            </p:nvSpPr>
            <p:spPr>
              <a:xfrm>
                <a:off x="4357661" y="1544347"/>
                <a:ext cx="389184" cy="290778"/>
              </a:xfrm>
              <a:prstGeom prst="ellipse">
                <a:avLst/>
              </a:prstGeom>
              <a:grp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1000">
                  <a:latin typeface="Arial" panose="020B0604020202020204" pitchFamily="34" charset="0"/>
                  <a:ea typeface="仿宋_GB2312" pitchFamily="49" charset="-122"/>
                  <a:cs typeface="Arial" panose="020B0604020202020204" pitchFamily="34" charset="0"/>
                </a:endParaRPr>
              </a:p>
            </p:txBody>
          </p:sp>
          <p:sp>
            <p:nvSpPr>
              <p:cNvPr id="116" name="椭圆 115"/>
              <p:cNvSpPr/>
              <p:nvPr/>
            </p:nvSpPr>
            <p:spPr>
              <a:xfrm>
                <a:off x="4204611" y="1835125"/>
                <a:ext cx="695285" cy="455469"/>
              </a:xfrm>
              <a:prstGeom prst="ellipse">
                <a:avLst/>
              </a:prstGeom>
              <a:grp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1000">
                  <a:latin typeface="Arial" panose="020B0604020202020204" pitchFamily="34" charset="0"/>
                  <a:ea typeface="仿宋_GB2312" pitchFamily="49" charset="-122"/>
                  <a:cs typeface="Arial" panose="020B0604020202020204" pitchFamily="34" charset="0"/>
                </a:endParaRPr>
              </a:p>
            </p:txBody>
          </p:sp>
        </p:grpSp>
        <p:sp>
          <p:nvSpPr>
            <p:cNvPr id="111" name="Text Box 132"/>
            <p:cNvSpPr txBox="1">
              <a:spLocks noChangeArrowheads="1"/>
            </p:cNvSpPr>
            <p:nvPr/>
          </p:nvSpPr>
          <p:spPr bwMode="auto">
            <a:xfrm>
              <a:off x="6322781" y="3640263"/>
              <a:ext cx="509953" cy="307777"/>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zh-CN"/>
              </a:defPPr>
              <a:lvl1pPr algn="ctr">
                <a:defRPr sz="1000">
                  <a:solidFill>
                    <a:schemeClr val="tx2">
                      <a:lumMod val="75000"/>
                    </a:schemeClr>
                  </a:solidFill>
                  <a:latin typeface="Arial" panose="020B0604020202020204" pitchFamily="34" charset="0"/>
                  <a:ea typeface="黑体" pitchFamily="49" charset="-122"/>
                  <a:cs typeface="Arial" panose="020B0604020202020204" pitchFamily="34" charset="0"/>
                </a:defRPr>
              </a:lvl1pPr>
            </a:lstStyle>
            <a:p>
              <a:r>
                <a:rPr lang="en-US" altLang="zh-CN" dirty="0"/>
                <a:t>Glycol Pump</a:t>
              </a:r>
              <a:endParaRPr lang="zh-CN" altLang="en-US" dirty="0"/>
            </a:p>
          </p:txBody>
        </p:sp>
      </p:grpSp>
    </p:spTree>
    <p:extLst>
      <p:ext uri="{BB962C8B-B14F-4D97-AF65-F5344CB8AC3E}">
        <p14:creationId xmlns:p14="http://schemas.microsoft.com/office/powerpoint/2010/main" val="81921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5"/>
                                        </p:tgtEl>
                                        <p:attrNameLst>
                                          <p:attrName>ppt_x</p:attrName>
                                        </p:attrNameLst>
                                      </p:cBhvr>
                                      <p:tavLst>
                                        <p:tav tm="0">
                                          <p:val>
                                            <p:strVal val="ppt_x"/>
                                          </p:val>
                                        </p:tav>
                                        <p:tav tm="100000">
                                          <p:val>
                                            <p:strVal val="ppt_x"/>
                                          </p:val>
                                        </p:tav>
                                      </p:tavLst>
                                    </p:anim>
                                    <p:anim calcmode="lin" valueType="num">
                                      <p:cBhvr additive="base">
                                        <p:cTn id="7" dur="500"/>
                                        <p:tgtEl>
                                          <p:spTgt spid="105"/>
                                        </p:tgtEl>
                                        <p:attrNameLst>
                                          <p:attrName>ppt_y</p:attrName>
                                        </p:attrNameLst>
                                      </p:cBhvr>
                                      <p:tavLst>
                                        <p:tav tm="0">
                                          <p:val>
                                            <p:strVal val="ppt_y"/>
                                          </p:val>
                                        </p:tav>
                                        <p:tav tm="100000">
                                          <p:val>
                                            <p:strVal val="1+ppt_h/2"/>
                                          </p:val>
                                        </p:tav>
                                      </p:tavLst>
                                    </p:anim>
                                    <p:set>
                                      <p:cBhvr>
                                        <p:cTn id="8" dur="1" fill="hold">
                                          <p:stCondLst>
                                            <p:cond delay="499"/>
                                          </p:stCondLst>
                                        </p:cTn>
                                        <p:tgtEl>
                                          <p:spTgt spid="10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2501" y="872186"/>
            <a:ext cx="2574926" cy="1931195"/>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129" y="872186"/>
            <a:ext cx="2574927" cy="1931195"/>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873" y="872186"/>
            <a:ext cx="2574926" cy="1931195"/>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3720" y="2955636"/>
            <a:ext cx="2759625" cy="2069719"/>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589" y="2955636"/>
            <a:ext cx="1421990" cy="2069719"/>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0960" y="2955636"/>
            <a:ext cx="2759625" cy="2069719"/>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3024" y="2955637"/>
            <a:ext cx="1550910" cy="2069719"/>
          </a:xfrm>
          <a:prstGeom prst="rect">
            <a:avLst/>
          </a:prstGeom>
        </p:spPr>
      </p:pic>
      <p:sp>
        <p:nvSpPr>
          <p:cNvPr id="9" name="矩形 8"/>
          <p:cNvSpPr/>
          <p:nvPr/>
        </p:nvSpPr>
        <p:spPr>
          <a:xfrm>
            <a:off x="849589" y="5287644"/>
            <a:ext cx="5213378" cy="1089529"/>
          </a:xfrm>
          <a:prstGeom prst="rect">
            <a:avLst/>
          </a:prstGeom>
        </p:spPr>
        <p:txBody>
          <a:bodyPr wrap="square">
            <a:spAutoFit/>
          </a:bodyPr>
          <a:lstStyle/>
          <a:p>
            <a:pPr>
              <a:lnSpc>
                <a:spcPct val="120000"/>
              </a:lnSpc>
            </a:pPr>
            <a:r>
              <a:rPr lang="en-US" altLang="zh-CN" dirty="0">
                <a:solidFill>
                  <a:srgbClr val="0000FF"/>
                </a:solidFill>
                <a:latin typeface="Arial" panose="020B0604020202020204" pitchFamily="34" charset="0"/>
                <a:ea typeface="黑体" panose="02010609060101010101" pitchFamily="49" charset="-122"/>
                <a:cs typeface="Arial" panose="020B0604020202020204" pitchFamily="34" charset="0"/>
              </a:rPr>
              <a:t>More than 30 demonstration projects thermal storage with ice slurry have been operated in China since 2009.</a:t>
            </a:r>
            <a:endParaRPr lang="zh-CN" altLang="en-US" dirty="0">
              <a:solidFill>
                <a:srgbClr val="0000FF"/>
              </a:solidFill>
            </a:endParaRPr>
          </a:p>
        </p:txBody>
      </p:sp>
      <p:sp>
        <p:nvSpPr>
          <p:cNvPr id="10" name="矩形 9"/>
          <p:cNvSpPr/>
          <p:nvPr/>
        </p:nvSpPr>
        <p:spPr>
          <a:xfrm>
            <a:off x="6263546" y="5287644"/>
            <a:ext cx="5213378" cy="733149"/>
          </a:xfrm>
          <a:prstGeom prst="rect">
            <a:avLst/>
          </a:prstGeom>
        </p:spPr>
        <p:txBody>
          <a:bodyPr wrap="square">
            <a:spAutoFit/>
          </a:bodyPr>
          <a:lstStyle/>
          <a:p>
            <a:pPr>
              <a:lnSpc>
                <a:spcPct val="120000"/>
              </a:lnSpc>
            </a:pPr>
            <a:r>
              <a:rPr lang="en-US" altLang="zh-CN" dirty="0">
                <a:solidFill>
                  <a:srgbClr val="0000FF"/>
                </a:solidFill>
                <a:latin typeface="Arial" panose="020B0604020202020204" pitchFamily="34" charset="0"/>
                <a:ea typeface="黑体" panose="02010609060101010101" pitchFamily="49" charset="-122"/>
                <a:cs typeface="Arial" panose="020B0604020202020204" pitchFamily="34" charset="0"/>
              </a:rPr>
              <a:t>The total installed capacities have been accumulated to 15,000 USRT (52,000 kW).</a:t>
            </a:r>
            <a:endParaRPr lang="zh-CN" altLang="en-US" dirty="0">
              <a:solidFill>
                <a:srgbClr val="0000FF"/>
              </a:solidFill>
            </a:endParaRPr>
          </a:p>
        </p:txBody>
      </p:sp>
    </p:spTree>
    <p:extLst>
      <p:ext uri="{BB962C8B-B14F-4D97-AF65-F5344CB8AC3E}">
        <p14:creationId xmlns:p14="http://schemas.microsoft.com/office/powerpoint/2010/main" val="1088294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388" y="1530084"/>
            <a:ext cx="4893008" cy="4744099"/>
          </a:xfrm>
          <a:prstGeom prst="rect">
            <a:avLst/>
          </a:prstGeom>
        </p:spPr>
      </p:pic>
      <p:pic>
        <p:nvPicPr>
          <p:cNvPr id="3" name="内容占位符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42" y="1530084"/>
            <a:ext cx="4893008" cy="4744099"/>
          </a:xfrm>
          <a:prstGeom prst="rect">
            <a:avLst/>
          </a:prstGeom>
        </p:spPr>
      </p:pic>
      <p:sp>
        <p:nvSpPr>
          <p:cNvPr id="5" name="矩形 4"/>
          <p:cNvSpPr/>
          <p:nvPr/>
        </p:nvSpPr>
        <p:spPr>
          <a:xfrm>
            <a:off x="2377396" y="779636"/>
            <a:ext cx="7626147" cy="648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400" b="1" dirty="0">
                <a:solidFill>
                  <a:srgbClr val="6600CC"/>
                </a:solidFill>
                <a:latin typeface="Arial" panose="020B0604020202020204" pitchFamily="34" charset="0"/>
                <a:ea typeface="黑体" panose="02010609060101010101" pitchFamily="49" charset="-122"/>
              </a:rPr>
              <a:t>Ice Slurry in tank</a:t>
            </a:r>
            <a:endParaRPr lang="zh-CN" altLang="en-US" sz="2400" b="1" dirty="0">
              <a:solidFill>
                <a:srgbClr val="6600CC"/>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430230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图片 1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8432" y="1811823"/>
            <a:ext cx="3667328" cy="3708271"/>
          </a:xfrm>
          <a:prstGeom prst="rect">
            <a:avLst/>
          </a:prstGeom>
        </p:spPr>
      </p:pic>
      <p:pic>
        <p:nvPicPr>
          <p:cNvPr id="142" name="图片 1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7498" y="1514576"/>
            <a:ext cx="3695700" cy="3695700"/>
          </a:xfrm>
          <a:prstGeom prst="rect">
            <a:avLst/>
          </a:prstGeom>
        </p:spPr>
      </p:pic>
      <p:sp>
        <p:nvSpPr>
          <p:cNvPr id="6" name="Rectangle 4"/>
          <p:cNvSpPr>
            <a:spLocks noChangeArrowheads="1"/>
          </p:cNvSpPr>
          <p:nvPr/>
        </p:nvSpPr>
        <p:spPr bwMode="auto">
          <a:xfrm>
            <a:off x="625666" y="1007169"/>
            <a:ext cx="10328084" cy="93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仿宋_GB2312" pitchFamily="49" charset="-122"/>
              </a:defRPr>
            </a:lvl1pPr>
            <a:lvl2pPr marL="742950" indent="-285750" eaLnBrk="0" hangingPunct="0">
              <a:defRPr>
                <a:solidFill>
                  <a:schemeClr val="tx1"/>
                </a:solidFill>
                <a:latin typeface="Arial" panose="020B0604020202020204" pitchFamily="34" charset="0"/>
                <a:ea typeface="仿宋_GB2312" pitchFamily="49" charset="-122"/>
              </a:defRPr>
            </a:lvl2pPr>
            <a:lvl3pPr marL="1143000" indent="-228600" eaLnBrk="0" hangingPunct="0">
              <a:defRPr>
                <a:solidFill>
                  <a:schemeClr val="tx1"/>
                </a:solidFill>
                <a:latin typeface="Arial" panose="020B0604020202020204" pitchFamily="34" charset="0"/>
                <a:ea typeface="仿宋_GB2312" pitchFamily="49" charset="-122"/>
              </a:defRPr>
            </a:lvl3pPr>
            <a:lvl4pPr marL="1600200" indent="-228600" eaLnBrk="0" hangingPunct="0">
              <a:defRPr>
                <a:solidFill>
                  <a:schemeClr val="tx1"/>
                </a:solidFill>
                <a:latin typeface="Arial" panose="020B0604020202020204" pitchFamily="34" charset="0"/>
                <a:ea typeface="仿宋_GB2312" pitchFamily="49" charset="-122"/>
              </a:defRPr>
            </a:lvl4pPr>
            <a:lvl5pPr marL="2057400" indent="-228600" eaLnBrk="0" hangingPunct="0">
              <a:defRPr>
                <a:solidFill>
                  <a:schemeClr val="tx1"/>
                </a:solidFill>
                <a:latin typeface="Arial" panose="020B0604020202020204" pitchFamily="34" charset="0"/>
                <a:ea typeface="仿宋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9pPr>
          </a:lstStyle>
          <a:p>
            <a:pPr eaLnBrk="1" hangingPunct="1">
              <a:lnSpc>
                <a:spcPct val="120000"/>
              </a:lnSpc>
            </a:pPr>
            <a:r>
              <a:rPr lang="en-US" altLang="zh-CN" sz="2400" b="1" dirty="0">
                <a:solidFill>
                  <a:srgbClr val="FF0000"/>
                </a:solidFill>
                <a:ea typeface="黑体" panose="02010609060101010101" pitchFamily="49" charset="-122"/>
              </a:rPr>
              <a:t>D</a:t>
            </a:r>
            <a:r>
              <a:rPr lang="en-US" altLang="zh-CN" sz="2400" b="1" dirty="0">
                <a:solidFill>
                  <a:srgbClr val="6600CC"/>
                </a:solidFill>
                <a:ea typeface="黑体" panose="02010609060101010101" pitchFamily="49" charset="-122"/>
              </a:rPr>
              <a:t>ynamic </a:t>
            </a:r>
            <a:r>
              <a:rPr lang="en-US" altLang="zh-CN" sz="2400" b="1" dirty="0">
                <a:solidFill>
                  <a:srgbClr val="FF0000"/>
                </a:solidFill>
                <a:ea typeface="黑体" panose="02010609060101010101" pitchFamily="49" charset="-122"/>
              </a:rPr>
              <a:t>I</a:t>
            </a:r>
            <a:r>
              <a:rPr lang="en-US" altLang="zh-CN" sz="2400" b="1" dirty="0">
                <a:solidFill>
                  <a:srgbClr val="6600CC"/>
                </a:solidFill>
                <a:ea typeface="黑体" panose="02010609060101010101" pitchFamily="49" charset="-122"/>
              </a:rPr>
              <a:t>ce </a:t>
            </a:r>
            <a:r>
              <a:rPr lang="en-US" altLang="zh-CN" sz="2400" b="1" dirty="0">
                <a:solidFill>
                  <a:srgbClr val="FF0000"/>
                </a:solidFill>
                <a:ea typeface="黑体" panose="02010609060101010101" pitchFamily="49" charset="-122"/>
              </a:rPr>
              <a:t>S</a:t>
            </a:r>
            <a:r>
              <a:rPr lang="en-US" altLang="zh-CN" sz="2400" b="1" dirty="0">
                <a:solidFill>
                  <a:srgbClr val="6600CC"/>
                </a:solidFill>
                <a:ea typeface="黑体" panose="02010609060101010101" pitchFamily="49" charset="-122"/>
              </a:rPr>
              <a:t>lurry </a:t>
            </a:r>
            <a:r>
              <a:rPr lang="en-US" altLang="zh-CN" sz="2400" b="1" dirty="0">
                <a:solidFill>
                  <a:srgbClr val="FF0000"/>
                </a:solidFill>
                <a:ea typeface="黑体" panose="02010609060101010101" pitchFamily="49" charset="-122"/>
              </a:rPr>
              <a:t>U</a:t>
            </a:r>
            <a:r>
              <a:rPr lang="en-US" altLang="zh-CN" sz="2400" b="1" dirty="0">
                <a:solidFill>
                  <a:srgbClr val="6600CC"/>
                </a:solidFill>
                <a:ea typeface="黑体" panose="02010609060101010101" pitchFamily="49" charset="-122"/>
              </a:rPr>
              <a:t>nit (</a:t>
            </a:r>
            <a:r>
              <a:rPr lang="en-US" altLang="zh-CN" sz="2400" b="1" dirty="0">
                <a:solidFill>
                  <a:srgbClr val="FF0000"/>
                </a:solidFill>
                <a:ea typeface="黑体" panose="02010609060101010101" pitchFamily="49" charset="-122"/>
              </a:rPr>
              <a:t>DISU</a:t>
            </a:r>
            <a:r>
              <a:rPr lang="en-US" altLang="zh-CN" sz="2400" b="1" dirty="0">
                <a:solidFill>
                  <a:srgbClr val="6600CC"/>
                </a:solidFill>
                <a:ea typeface="黑体" panose="02010609060101010101" pitchFamily="49" charset="-122"/>
              </a:rPr>
              <a:t>)</a:t>
            </a:r>
          </a:p>
          <a:p>
            <a:pPr eaLnBrk="1" hangingPunct="1">
              <a:lnSpc>
                <a:spcPct val="120000"/>
              </a:lnSpc>
            </a:pPr>
            <a:r>
              <a:rPr lang="en-US" altLang="zh-CN" sz="2400" b="1" dirty="0">
                <a:solidFill>
                  <a:srgbClr val="6600CC"/>
                </a:solidFill>
                <a:ea typeface="黑体" panose="02010609060101010101" pitchFamily="49" charset="-122"/>
              </a:rPr>
              <a:t>——Indirect type: DISU-R</a:t>
            </a:r>
            <a:endParaRPr lang="zh-CN" altLang="en-US" sz="2400" b="1" dirty="0">
              <a:solidFill>
                <a:srgbClr val="6600CC"/>
              </a:solidFill>
              <a:ea typeface="黑体" panose="02010609060101010101" pitchFamily="49" charset="-122"/>
            </a:endParaRPr>
          </a:p>
        </p:txBody>
      </p:sp>
      <p:sp>
        <p:nvSpPr>
          <p:cNvPr id="7" name="矩形 6"/>
          <p:cNvSpPr/>
          <p:nvPr/>
        </p:nvSpPr>
        <p:spPr>
          <a:xfrm>
            <a:off x="625666" y="2040177"/>
            <a:ext cx="3742766" cy="2862322"/>
          </a:xfrm>
          <a:prstGeom prst="rect">
            <a:avLst/>
          </a:prstGeom>
        </p:spPr>
        <p:txBody>
          <a:bodyPr wrap="square">
            <a:spAutoFit/>
          </a:bodyPr>
          <a:lstStyle/>
          <a:p>
            <a:pPr marL="285750" indent="-285750">
              <a:spcBef>
                <a:spcPts val="1200"/>
              </a:spcBef>
              <a:buSzPct val="100000"/>
              <a:buFont typeface="Wingdings" panose="05000000000000000000" pitchFamily="2" charset="2"/>
              <a:buChar char="Ø"/>
            </a:pPr>
            <a:r>
              <a:rPr lang="en-US" altLang="zh-CN" sz="2000" dirty="0">
                <a:solidFill>
                  <a:srgbClr val="002060"/>
                </a:solidFill>
                <a:latin typeface="Arial" panose="020B0604020202020204" pitchFamily="34" charset="0"/>
                <a:ea typeface="黑体" panose="02010609060101010101" pitchFamily="49" charset="-122"/>
                <a:cs typeface="Arial" panose="020B0604020202020204" pitchFamily="34" charset="0"/>
              </a:rPr>
              <a:t>Not include chiller</a:t>
            </a:r>
          </a:p>
          <a:p>
            <a:pPr marL="285750" indent="-285750">
              <a:spcBef>
                <a:spcPts val="1200"/>
              </a:spcBef>
              <a:buSzPct val="100000"/>
              <a:buFont typeface="Wingdings" panose="05000000000000000000" pitchFamily="2" charset="2"/>
              <a:buChar char="Ø"/>
            </a:pPr>
            <a:r>
              <a:rPr lang="en-US" altLang="zh-CN" sz="2000" dirty="0">
                <a:solidFill>
                  <a:srgbClr val="002060"/>
                </a:solidFill>
                <a:latin typeface="Arial" panose="020B0604020202020204" pitchFamily="34" charset="0"/>
                <a:ea typeface="黑体" panose="02010609060101010101" pitchFamily="49" charset="-122"/>
                <a:cs typeface="Arial" panose="020B0604020202020204" pitchFamily="34" charset="0"/>
              </a:rPr>
              <a:t>A secondary refrigerant loop (glycol solution) is necessary to link the DISU-R with a third-party chiller</a:t>
            </a:r>
          </a:p>
          <a:p>
            <a:pPr marL="285750" indent="-285750">
              <a:spcBef>
                <a:spcPts val="1200"/>
              </a:spcBef>
              <a:buSzPct val="100000"/>
              <a:buFont typeface="Wingdings" panose="05000000000000000000" pitchFamily="2" charset="2"/>
              <a:buChar char="Ø"/>
            </a:pPr>
            <a:r>
              <a:rPr lang="en-US" altLang="zh-CN" sz="2000" dirty="0">
                <a:solidFill>
                  <a:srgbClr val="002060"/>
                </a:solidFill>
                <a:latin typeface="Arial" panose="020B0604020202020204" pitchFamily="34" charset="0"/>
                <a:ea typeface="黑体" panose="02010609060101010101" pitchFamily="49" charset="-122"/>
                <a:cs typeface="Arial" panose="020B0604020202020204" pitchFamily="34" charset="0"/>
              </a:rPr>
              <a:t>The refrigerating capacities are from 50~450 </a:t>
            </a:r>
            <a:r>
              <a:rPr lang="en-US" altLang="zh-CN" sz="2000" dirty="0" err="1">
                <a:solidFill>
                  <a:srgbClr val="002060"/>
                </a:solidFill>
                <a:latin typeface="Arial" panose="020B0604020202020204" pitchFamily="34" charset="0"/>
                <a:ea typeface="黑体" panose="02010609060101010101" pitchFamily="49" charset="-122"/>
                <a:cs typeface="Arial" panose="020B0604020202020204" pitchFamily="34" charset="0"/>
              </a:rPr>
              <a:t>Rt</a:t>
            </a:r>
            <a:r>
              <a:rPr lang="en-US" altLang="zh-CN" sz="2000" dirty="0">
                <a:solidFill>
                  <a:srgbClr val="002060"/>
                </a:solidFill>
                <a:latin typeface="Arial" panose="020B0604020202020204" pitchFamily="34" charset="0"/>
                <a:ea typeface="黑体" panose="02010609060101010101" pitchFamily="49" charset="-122"/>
                <a:cs typeface="Arial" panose="020B0604020202020204" pitchFamily="34" charset="0"/>
              </a:rPr>
              <a:t> (175~1580 kW)</a:t>
            </a:r>
            <a:endParaRPr lang="zh-CN" altLang="en-US" sz="2000"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sp>
        <p:nvSpPr>
          <p:cNvPr id="3" name="矩形 2"/>
          <p:cNvSpPr/>
          <p:nvPr/>
        </p:nvSpPr>
        <p:spPr>
          <a:xfrm>
            <a:off x="832100" y="5520094"/>
            <a:ext cx="5340100" cy="757130"/>
          </a:xfrm>
          <a:prstGeom prst="rect">
            <a:avLst/>
          </a:prstGeom>
        </p:spPr>
        <p:txBody>
          <a:bodyPr wrap="square">
            <a:spAutoFit/>
          </a:bodyPr>
          <a:lstStyle/>
          <a:p>
            <a:pPr>
              <a:lnSpc>
                <a:spcPct val="120000"/>
              </a:lnSpc>
            </a:pPr>
            <a:r>
              <a:rPr lang="en-US" altLang="zh-CN" dirty="0">
                <a:solidFill>
                  <a:srgbClr val="0000FF"/>
                </a:solidFill>
                <a:latin typeface="Arial" panose="020B0604020202020204" pitchFamily="34" charset="0"/>
                <a:ea typeface="黑体" panose="02010609060101010101" pitchFamily="49" charset="-122"/>
                <a:cs typeface="Arial" panose="020B0604020202020204" pitchFamily="34" charset="0"/>
              </a:rPr>
              <a:t>The chiller’s evaporating temp. is as high as -5.5</a:t>
            </a:r>
            <a:r>
              <a:rPr lang="zh-CN" altLang="en-US" dirty="0">
                <a:solidFill>
                  <a:srgbClr val="0000FF"/>
                </a:solidFill>
                <a:latin typeface="Arial" panose="020B0604020202020204" pitchFamily="34" charset="0"/>
                <a:ea typeface="黑体" panose="02010609060101010101" pitchFamily="49" charset="-122"/>
                <a:cs typeface="Arial" panose="020B0604020202020204" pitchFamily="34" charset="0"/>
              </a:rPr>
              <a:t>℃</a:t>
            </a:r>
            <a:endParaRPr lang="en-US" altLang="zh-CN" dirty="0">
              <a:solidFill>
                <a:srgbClr val="0000FF"/>
              </a:solidFill>
              <a:latin typeface="Arial" panose="020B0604020202020204" pitchFamily="34" charset="0"/>
              <a:ea typeface="黑体" panose="02010609060101010101" pitchFamily="49" charset="-122"/>
              <a:cs typeface="Arial" panose="020B0604020202020204" pitchFamily="34" charset="0"/>
            </a:endParaRPr>
          </a:p>
          <a:p>
            <a:pPr>
              <a:lnSpc>
                <a:spcPct val="120000"/>
              </a:lnSpc>
            </a:pPr>
            <a:r>
              <a:rPr lang="en-US" altLang="zh-CN" dirty="0">
                <a:solidFill>
                  <a:srgbClr val="0000FF"/>
                </a:solidFill>
                <a:latin typeface="Arial" panose="020B0604020202020204" pitchFamily="34" charset="0"/>
                <a:ea typeface="黑体" panose="02010609060101010101" pitchFamily="49" charset="-122"/>
                <a:cs typeface="Arial" panose="020B0604020202020204" pitchFamily="34" charset="0"/>
              </a:rPr>
              <a:t>COP of the system is as high as 3.0</a:t>
            </a:r>
            <a:endParaRPr lang="zh-CN" altLang="en-US" dirty="0">
              <a:solidFill>
                <a:srgbClr val="0000FF"/>
              </a:solidFill>
            </a:endParaRPr>
          </a:p>
        </p:txBody>
      </p:sp>
    </p:spTree>
    <p:extLst>
      <p:ext uri="{BB962C8B-B14F-4D97-AF65-F5344CB8AC3E}">
        <p14:creationId xmlns:p14="http://schemas.microsoft.com/office/powerpoint/2010/main" val="3561248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625665" y="835461"/>
            <a:ext cx="5603684" cy="93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仿宋_GB2312" pitchFamily="49" charset="-122"/>
              </a:defRPr>
            </a:lvl1pPr>
            <a:lvl2pPr marL="742950" indent="-285750" eaLnBrk="0" hangingPunct="0">
              <a:defRPr>
                <a:solidFill>
                  <a:schemeClr val="tx1"/>
                </a:solidFill>
                <a:latin typeface="Arial" panose="020B0604020202020204" pitchFamily="34" charset="0"/>
                <a:ea typeface="仿宋_GB2312" pitchFamily="49" charset="-122"/>
              </a:defRPr>
            </a:lvl2pPr>
            <a:lvl3pPr marL="1143000" indent="-228600" eaLnBrk="0" hangingPunct="0">
              <a:defRPr>
                <a:solidFill>
                  <a:schemeClr val="tx1"/>
                </a:solidFill>
                <a:latin typeface="Arial" panose="020B0604020202020204" pitchFamily="34" charset="0"/>
                <a:ea typeface="仿宋_GB2312" pitchFamily="49" charset="-122"/>
              </a:defRPr>
            </a:lvl3pPr>
            <a:lvl4pPr marL="1600200" indent="-228600" eaLnBrk="0" hangingPunct="0">
              <a:defRPr>
                <a:solidFill>
                  <a:schemeClr val="tx1"/>
                </a:solidFill>
                <a:latin typeface="Arial" panose="020B0604020202020204" pitchFamily="34" charset="0"/>
                <a:ea typeface="仿宋_GB2312" pitchFamily="49" charset="-122"/>
              </a:defRPr>
            </a:lvl4pPr>
            <a:lvl5pPr marL="2057400" indent="-228600" eaLnBrk="0" hangingPunct="0">
              <a:defRPr>
                <a:solidFill>
                  <a:schemeClr val="tx1"/>
                </a:solidFill>
                <a:latin typeface="Arial" panose="020B0604020202020204" pitchFamily="34" charset="0"/>
                <a:ea typeface="仿宋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9pPr>
          </a:lstStyle>
          <a:p>
            <a:pPr eaLnBrk="1" hangingPunct="1">
              <a:lnSpc>
                <a:spcPct val="120000"/>
              </a:lnSpc>
            </a:pPr>
            <a:r>
              <a:rPr lang="en-US" altLang="zh-CN" sz="2400" b="1" dirty="0">
                <a:solidFill>
                  <a:srgbClr val="6600CC"/>
                </a:solidFill>
                <a:ea typeface="黑体" panose="02010609060101010101" pitchFamily="49" charset="-122"/>
              </a:rPr>
              <a:t>DISU</a:t>
            </a:r>
          </a:p>
          <a:p>
            <a:pPr eaLnBrk="1" hangingPunct="1">
              <a:lnSpc>
                <a:spcPct val="120000"/>
              </a:lnSpc>
            </a:pPr>
            <a:r>
              <a:rPr lang="en-US" altLang="zh-CN" sz="2400" b="1" dirty="0">
                <a:solidFill>
                  <a:srgbClr val="6600CC"/>
                </a:solidFill>
                <a:ea typeface="黑体" panose="02010609060101010101" pitchFamily="49" charset="-122"/>
              </a:rPr>
              <a:t>——direct type: DISU-D</a:t>
            </a:r>
            <a:endParaRPr lang="zh-CN" altLang="en-US" sz="2400" b="1" dirty="0">
              <a:solidFill>
                <a:srgbClr val="6600CC"/>
              </a:solidFill>
              <a:ea typeface="黑体" panose="02010609060101010101" pitchFamily="49" charset="-122"/>
            </a:endParaRPr>
          </a:p>
        </p:txBody>
      </p:sp>
      <p:sp>
        <p:nvSpPr>
          <p:cNvPr id="7" name="矩形 6"/>
          <p:cNvSpPr/>
          <p:nvPr/>
        </p:nvSpPr>
        <p:spPr>
          <a:xfrm>
            <a:off x="625665" y="1809384"/>
            <a:ext cx="5613534" cy="3477875"/>
          </a:xfrm>
          <a:prstGeom prst="rect">
            <a:avLst/>
          </a:prstGeom>
        </p:spPr>
        <p:txBody>
          <a:bodyPr wrap="square">
            <a:spAutoFit/>
          </a:bodyPr>
          <a:lstStyle/>
          <a:p>
            <a:pPr marL="285750" indent="-285750">
              <a:spcBef>
                <a:spcPts val="1200"/>
              </a:spcBef>
              <a:buSzPct val="100000"/>
              <a:buFont typeface="Wingdings" panose="05000000000000000000" pitchFamily="2" charset="2"/>
              <a:buChar char="Ø"/>
            </a:pPr>
            <a:r>
              <a:rPr lang="en-US" altLang="zh-CN" sz="2000" dirty="0">
                <a:solidFill>
                  <a:srgbClr val="002060"/>
                </a:solidFill>
                <a:latin typeface="Arial" panose="020B0604020202020204" pitchFamily="34" charset="0"/>
                <a:ea typeface="黑体" panose="02010609060101010101" pitchFamily="49" charset="-122"/>
                <a:cs typeface="Arial" panose="020B0604020202020204" pitchFamily="34" charset="0"/>
              </a:rPr>
              <a:t>Include chiller</a:t>
            </a:r>
          </a:p>
          <a:p>
            <a:pPr marL="285750" indent="-285750">
              <a:spcBef>
                <a:spcPts val="1200"/>
              </a:spcBef>
              <a:buSzPct val="100000"/>
              <a:buFont typeface="Wingdings" panose="05000000000000000000" pitchFamily="2" charset="2"/>
              <a:buChar char="Ø"/>
            </a:pPr>
            <a:r>
              <a:rPr lang="en-US" altLang="zh-CN" sz="2000" dirty="0">
                <a:solidFill>
                  <a:srgbClr val="002060"/>
                </a:solidFill>
                <a:latin typeface="Arial" panose="020B0604020202020204" pitchFamily="34" charset="0"/>
                <a:ea typeface="黑体" panose="02010609060101010101" pitchFamily="49" charset="-122"/>
                <a:cs typeface="Arial" panose="020B0604020202020204" pitchFamily="34" charset="0"/>
              </a:rPr>
              <a:t>No secondary refrigerant loop (glycol solution)</a:t>
            </a:r>
          </a:p>
          <a:p>
            <a:pPr marL="285750" indent="-285750">
              <a:spcBef>
                <a:spcPts val="1200"/>
              </a:spcBef>
              <a:buSzPct val="100000"/>
              <a:buFont typeface="Wingdings" panose="05000000000000000000" pitchFamily="2" charset="2"/>
              <a:buChar char="Ø"/>
            </a:pPr>
            <a:r>
              <a:rPr lang="en-US" altLang="zh-CN" sz="2000" dirty="0">
                <a:solidFill>
                  <a:srgbClr val="002060"/>
                </a:solidFill>
                <a:latin typeface="Arial" panose="020B0604020202020204" pitchFamily="34" charset="0"/>
                <a:ea typeface="黑体" panose="02010609060101010101" pitchFamily="49" charset="-122"/>
                <a:cs typeface="Arial" panose="020B0604020202020204" pitchFamily="34" charset="0"/>
              </a:rPr>
              <a:t>The </a:t>
            </a:r>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rPr>
              <a:t>semi-welded plate heat exchanger</a:t>
            </a:r>
            <a:r>
              <a:rPr lang="en-US" altLang="zh-CN" sz="2000" dirty="0">
                <a:solidFill>
                  <a:srgbClr val="002060"/>
                </a:solidFill>
                <a:latin typeface="Arial" panose="020B0604020202020204" pitchFamily="34" charset="0"/>
                <a:ea typeface="黑体" panose="02010609060101010101" pitchFamily="49" charset="-122"/>
                <a:cs typeface="Arial" panose="020B0604020202020204" pitchFamily="34" charset="0"/>
              </a:rPr>
              <a:t> for subcooled water is just the </a:t>
            </a:r>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rPr>
              <a:t>flooded evaporator </a:t>
            </a:r>
            <a:r>
              <a:rPr lang="en-US" altLang="zh-CN" sz="2000" dirty="0">
                <a:solidFill>
                  <a:srgbClr val="002060"/>
                </a:solidFill>
                <a:latin typeface="Arial" panose="020B0604020202020204" pitchFamily="34" charset="0"/>
                <a:ea typeface="黑体" panose="02010609060101010101" pitchFamily="49" charset="-122"/>
                <a:cs typeface="Arial" panose="020B0604020202020204" pitchFamily="34" charset="0"/>
              </a:rPr>
              <a:t>of the chiller</a:t>
            </a:r>
          </a:p>
          <a:p>
            <a:pPr marL="285750" indent="-285750">
              <a:spcBef>
                <a:spcPts val="1200"/>
              </a:spcBef>
              <a:buSzPct val="100000"/>
              <a:buFont typeface="Wingdings" panose="05000000000000000000" pitchFamily="2" charset="2"/>
              <a:buChar char="Ø"/>
            </a:pPr>
            <a:r>
              <a:rPr lang="en-US" altLang="zh-CN" sz="2000" dirty="0">
                <a:solidFill>
                  <a:srgbClr val="002060"/>
                </a:solidFill>
                <a:latin typeface="Arial" panose="020B0604020202020204" pitchFamily="34" charset="0"/>
                <a:ea typeface="黑体" panose="02010609060101010101" pitchFamily="49" charset="-122"/>
                <a:cs typeface="Arial" panose="020B0604020202020204" pitchFamily="34" charset="0"/>
              </a:rPr>
              <a:t>The refrigerants can be chosen  form R717 (Ammonia) and R507</a:t>
            </a:r>
          </a:p>
          <a:p>
            <a:pPr marL="285750" indent="-285750">
              <a:spcBef>
                <a:spcPts val="1200"/>
              </a:spcBef>
              <a:buSzPct val="100000"/>
              <a:buFont typeface="Wingdings" panose="05000000000000000000" pitchFamily="2" charset="2"/>
              <a:buChar char="Ø"/>
            </a:pPr>
            <a:r>
              <a:rPr lang="en-US" altLang="zh-CN" sz="2000" dirty="0">
                <a:solidFill>
                  <a:srgbClr val="002060"/>
                </a:solidFill>
                <a:latin typeface="Arial" panose="020B0604020202020204" pitchFamily="34" charset="0"/>
                <a:ea typeface="黑体" panose="02010609060101010101" pitchFamily="49" charset="-122"/>
                <a:cs typeface="Arial" panose="020B0604020202020204" pitchFamily="34" charset="0"/>
              </a:rPr>
              <a:t>The refrigerating capacities are from 20~250 </a:t>
            </a:r>
            <a:r>
              <a:rPr lang="en-US" altLang="zh-CN" sz="2000" dirty="0" err="1">
                <a:solidFill>
                  <a:srgbClr val="002060"/>
                </a:solidFill>
                <a:latin typeface="Arial" panose="020B0604020202020204" pitchFamily="34" charset="0"/>
                <a:ea typeface="黑体" panose="02010609060101010101" pitchFamily="49" charset="-122"/>
                <a:cs typeface="Arial" panose="020B0604020202020204" pitchFamily="34" charset="0"/>
              </a:rPr>
              <a:t>Rt</a:t>
            </a:r>
            <a:r>
              <a:rPr lang="en-US" altLang="zh-CN" sz="2000" dirty="0">
                <a:solidFill>
                  <a:srgbClr val="002060"/>
                </a:solidFill>
                <a:latin typeface="Arial" panose="020B0604020202020204" pitchFamily="34" charset="0"/>
                <a:ea typeface="黑体" panose="02010609060101010101" pitchFamily="49" charset="-122"/>
                <a:cs typeface="Arial" panose="020B0604020202020204" pitchFamily="34" charset="0"/>
              </a:rPr>
              <a:t> (70~900 kW)</a:t>
            </a:r>
            <a:endParaRPr lang="zh-CN" altLang="en-US" sz="2000"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9655" y="917220"/>
            <a:ext cx="3834242" cy="2875681"/>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9349" y="3659551"/>
            <a:ext cx="2592050" cy="2820281"/>
          </a:xfrm>
          <a:prstGeom prst="rect">
            <a:avLst/>
          </a:prstGeom>
        </p:spPr>
      </p:pic>
      <p:sp>
        <p:nvSpPr>
          <p:cNvPr id="8" name="矩形 7"/>
          <p:cNvSpPr/>
          <p:nvPr/>
        </p:nvSpPr>
        <p:spPr>
          <a:xfrm>
            <a:off x="8480740" y="6206443"/>
            <a:ext cx="1278070" cy="338554"/>
          </a:xfrm>
          <a:prstGeom prst="rect">
            <a:avLst/>
          </a:prstGeom>
        </p:spPr>
        <p:txBody>
          <a:bodyPr wrap="square">
            <a:spAutoFit/>
          </a:bodyPr>
          <a:lstStyle/>
          <a:p>
            <a:pPr algn="ctr" fontAlgn="base">
              <a:spcBef>
                <a:spcPct val="0"/>
              </a:spcBef>
              <a:spcAft>
                <a:spcPct val="0"/>
              </a:spcAft>
            </a:pPr>
            <a:r>
              <a:rPr lang="en-US" altLang="zh-CN" sz="1600" dirty="0">
                <a:latin typeface="Arial" panose="020B0604020202020204" pitchFamily="34" charset="0"/>
                <a:ea typeface="黑体" panose="02010609060101010101" pitchFamily="49" charset="-122"/>
                <a:cs typeface="Arial" panose="020B0604020202020204" pitchFamily="34" charset="0"/>
              </a:rPr>
              <a:t>DISU-D</a:t>
            </a:r>
            <a:endParaRPr lang="zh-CN" altLang="en-US" sz="1600" dirty="0">
              <a:latin typeface="Arial" panose="020B0604020202020204" pitchFamily="34" charset="0"/>
              <a:ea typeface="黑体" panose="02010609060101010101" pitchFamily="49" charset="-122"/>
              <a:cs typeface="Arial" panose="020B0604020202020204" pitchFamily="34" charset="0"/>
            </a:endParaRPr>
          </a:p>
        </p:txBody>
      </p:sp>
      <p:sp>
        <p:nvSpPr>
          <p:cNvPr id="9" name="矩形 8"/>
          <p:cNvSpPr/>
          <p:nvPr/>
        </p:nvSpPr>
        <p:spPr>
          <a:xfrm>
            <a:off x="10284046" y="1032437"/>
            <a:ext cx="1491382" cy="584775"/>
          </a:xfrm>
          <a:prstGeom prst="rect">
            <a:avLst/>
          </a:prstGeom>
        </p:spPr>
        <p:txBody>
          <a:bodyPr wrap="square">
            <a:spAutoFit/>
          </a:bodyPr>
          <a:lstStyle/>
          <a:p>
            <a:pPr algn="ctr" fontAlgn="base">
              <a:spcBef>
                <a:spcPct val="0"/>
              </a:spcBef>
              <a:spcAft>
                <a:spcPct val="0"/>
              </a:spcAft>
            </a:pPr>
            <a:r>
              <a:rPr lang="en-US" altLang="zh-CN" sz="1600" dirty="0">
                <a:latin typeface="Arial" panose="020B0604020202020204" pitchFamily="34" charset="0"/>
                <a:ea typeface="黑体" panose="02010609060101010101" pitchFamily="49" charset="-122"/>
                <a:cs typeface="Arial" panose="020B0604020202020204" pitchFamily="34" charset="0"/>
              </a:rPr>
              <a:t>DISS</a:t>
            </a:r>
            <a:r>
              <a:rPr lang="zh-CN" altLang="en-US" sz="1600" dirty="0">
                <a:latin typeface="Arial" panose="020B0604020202020204" pitchFamily="34" charset="0"/>
                <a:ea typeface="黑体" panose="02010609060101010101" pitchFamily="49" charset="-122"/>
                <a:cs typeface="Arial" panose="020B0604020202020204" pitchFamily="34" charset="0"/>
              </a:rPr>
              <a:t> </a:t>
            </a:r>
            <a:r>
              <a:rPr lang="en-US" altLang="zh-CN" sz="1600" dirty="0">
                <a:latin typeface="Arial" panose="020B0604020202020204" pitchFamily="34" charset="0"/>
                <a:ea typeface="黑体" panose="02010609060101010101" pitchFamily="49" charset="-122"/>
                <a:cs typeface="Arial" panose="020B0604020202020204" pitchFamily="34" charset="0"/>
              </a:rPr>
              <a:t>system with DISU-D</a:t>
            </a:r>
          </a:p>
        </p:txBody>
      </p:sp>
      <p:sp>
        <p:nvSpPr>
          <p:cNvPr id="10" name="矩形 9"/>
          <p:cNvSpPr/>
          <p:nvPr/>
        </p:nvSpPr>
        <p:spPr>
          <a:xfrm>
            <a:off x="880049" y="5318036"/>
            <a:ext cx="5359150" cy="757130"/>
          </a:xfrm>
          <a:prstGeom prst="rect">
            <a:avLst/>
          </a:prstGeom>
        </p:spPr>
        <p:txBody>
          <a:bodyPr wrap="square">
            <a:spAutoFit/>
          </a:bodyPr>
          <a:lstStyle/>
          <a:p>
            <a:pPr>
              <a:lnSpc>
                <a:spcPct val="120000"/>
              </a:lnSpc>
            </a:pPr>
            <a:r>
              <a:rPr lang="en-US" altLang="zh-CN" dirty="0">
                <a:solidFill>
                  <a:srgbClr val="0000FF"/>
                </a:solidFill>
                <a:latin typeface="Arial" panose="020B0604020202020204" pitchFamily="34" charset="0"/>
                <a:ea typeface="黑体" panose="02010609060101010101" pitchFamily="49" charset="-122"/>
                <a:cs typeface="Arial" panose="020B0604020202020204" pitchFamily="34" charset="0"/>
              </a:rPr>
              <a:t>The chiller’s evaporating temp. is as high as -3</a:t>
            </a:r>
            <a:r>
              <a:rPr lang="zh-CN" altLang="en-US" dirty="0">
                <a:solidFill>
                  <a:srgbClr val="0000FF"/>
                </a:solidFill>
                <a:latin typeface="Arial" panose="020B0604020202020204" pitchFamily="34" charset="0"/>
                <a:ea typeface="黑体" panose="02010609060101010101" pitchFamily="49" charset="-122"/>
                <a:cs typeface="Arial" panose="020B0604020202020204" pitchFamily="34" charset="0"/>
              </a:rPr>
              <a:t>℃</a:t>
            </a:r>
            <a:endParaRPr lang="en-US" altLang="zh-CN" dirty="0">
              <a:solidFill>
                <a:srgbClr val="0000FF"/>
              </a:solidFill>
              <a:latin typeface="Arial" panose="020B0604020202020204" pitchFamily="34" charset="0"/>
              <a:ea typeface="黑体" panose="02010609060101010101" pitchFamily="49" charset="-122"/>
              <a:cs typeface="Arial" panose="020B0604020202020204" pitchFamily="34" charset="0"/>
            </a:endParaRPr>
          </a:p>
          <a:p>
            <a:pPr>
              <a:lnSpc>
                <a:spcPct val="120000"/>
              </a:lnSpc>
            </a:pPr>
            <a:r>
              <a:rPr lang="en-US" altLang="zh-CN" dirty="0">
                <a:solidFill>
                  <a:srgbClr val="0000FF"/>
                </a:solidFill>
                <a:latin typeface="Arial" panose="020B0604020202020204" pitchFamily="34" charset="0"/>
                <a:ea typeface="黑体" panose="02010609060101010101" pitchFamily="49" charset="-122"/>
                <a:cs typeface="Arial" panose="020B0604020202020204" pitchFamily="34" charset="0"/>
              </a:rPr>
              <a:t>COP of the system is as high as 4.0</a:t>
            </a:r>
            <a:endParaRPr lang="zh-CN" altLang="en-US" dirty="0">
              <a:solidFill>
                <a:srgbClr val="0000FF"/>
              </a:solidFill>
            </a:endParaRP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1147" y="3659551"/>
            <a:ext cx="1811711" cy="2415615"/>
          </a:xfrm>
          <a:prstGeom prst="rect">
            <a:avLst/>
          </a:prstGeom>
        </p:spPr>
      </p:pic>
    </p:spTree>
    <p:extLst>
      <p:ext uri="{BB962C8B-B14F-4D97-AF65-F5344CB8AC3E}">
        <p14:creationId xmlns:p14="http://schemas.microsoft.com/office/powerpoint/2010/main" val="872287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
          <p:cNvSpPr>
            <a:spLocks noChangeArrowheads="1"/>
          </p:cNvSpPr>
          <p:nvPr/>
        </p:nvSpPr>
        <p:spPr bwMode="auto">
          <a:xfrm>
            <a:off x="625666" y="1076805"/>
            <a:ext cx="10328084"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仿宋_GB2312" pitchFamily="49" charset="-122"/>
              </a:defRPr>
            </a:lvl1pPr>
            <a:lvl2pPr marL="742950" indent="-285750" eaLnBrk="0" hangingPunct="0">
              <a:defRPr>
                <a:solidFill>
                  <a:schemeClr val="tx1"/>
                </a:solidFill>
                <a:latin typeface="Arial" panose="020B0604020202020204" pitchFamily="34" charset="0"/>
                <a:ea typeface="仿宋_GB2312" pitchFamily="49" charset="-122"/>
              </a:defRPr>
            </a:lvl2pPr>
            <a:lvl3pPr marL="1143000" indent="-228600" eaLnBrk="0" hangingPunct="0">
              <a:defRPr>
                <a:solidFill>
                  <a:schemeClr val="tx1"/>
                </a:solidFill>
                <a:latin typeface="Arial" panose="020B0604020202020204" pitchFamily="34" charset="0"/>
                <a:ea typeface="仿宋_GB2312" pitchFamily="49" charset="-122"/>
              </a:defRPr>
            </a:lvl3pPr>
            <a:lvl4pPr marL="1600200" indent="-228600" eaLnBrk="0" hangingPunct="0">
              <a:defRPr>
                <a:solidFill>
                  <a:schemeClr val="tx1"/>
                </a:solidFill>
                <a:latin typeface="Arial" panose="020B0604020202020204" pitchFamily="34" charset="0"/>
                <a:ea typeface="仿宋_GB2312" pitchFamily="49" charset="-122"/>
              </a:defRPr>
            </a:lvl4pPr>
            <a:lvl5pPr marL="2057400" indent="-228600" eaLnBrk="0" hangingPunct="0">
              <a:defRPr>
                <a:solidFill>
                  <a:schemeClr val="tx1"/>
                </a:solidFill>
                <a:latin typeface="Arial" panose="020B0604020202020204" pitchFamily="34" charset="0"/>
                <a:ea typeface="仿宋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仿宋_GB2312" pitchFamily="49" charset="-122"/>
              </a:defRPr>
            </a:lvl9pPr>
          </a:lstStyle>
          <a:p>
            <a:pPr eaLnBrk="1" hangingPunct="1">
              <a:lnSpc>
                <a:spcPct val="120000"/>
              </a:lnSpc>
            </a:pPr>
            <a:r>
              <a:rPr lang="en-US" altLang="zh-CN" sz="2400" b="1" dirty="0">
                <a:solidFill>
                  <a:srgbClr val="6600CC"/>
                </a:solidFill>
                <a:ea typeface="黑体" panose="02010609060101010101" pitchFamily="49" charset="-122"/>
              </a:rPr>
              <a:t>1. Applications in Air Conditioning </a:t>
            </a:r>
            <a:endParaRPr lang="zh-CN" altLang="en-US" sz="2400" b="1" dirty="0">
              <a:solidFill>
                <a:srgbClr val="6600CC"/>
              </a:solidFill>
              <a:ea typeface="黑体" panose="02010609060101010101" pitchFamily="49" charset="-122"/>
            </a:endParaRPr>
          </a:p>
        </p:txBody>
      </p:sp>
      <p:pic>
        <p:nvPicPr>
          <p:cNvPr id="5" name="图片 4"/>
          <p:cNvPicPr>
            <a:picLocks noChangeAspect="1"/>
          </p:cNvPicPr>
          <p:nvPr/>
        </p:nvPicPr>
        <p:blipFill>
          <a:blip r:embed="rId3"/>
          <a:stretch>
            <a:fillRect/>
          </a:stretch>
        </p:blipFill>
        <p:spPr>
          <a:xfrm>
            <a:off x="625666" y="1890501"/>
            <a:ext cx="5683369" cy="3187470"/>
          </a:xfrm>
          <a:prstGeom prst="rect">
            <a:avLst/>
          </a:prstGeom>
        </p:spPr>
      </p:pic>
      <p:pic>
        <p:nvPicPr>
          <p:cNvPr id="6" name="图片 5"/>
          <p:cNvPicPr>
            <a:picLocks noChangeAspect="1"/>
          </p:cNvPicPr>
          <p:nvPr/>
        </p:nvPicPr>
        <p:blipFill>
          <a:blip r:embed="rId4"/>
          <a:stretch>
            <a:fillRect/>
          </a:stretch>
        </p:blipFill>
        <p:spPr>
          <a:xfrm>
            <a:off x="6499535" y="2572803"/>
            <a:ext cx="5178115" cy="1822865"/>
          </a:xfrm>
          <a:prstGeom prst="rect">
            <a:avLst/>
          </a:prstGeom>
        </p:spPr>
      </p:pic>
      <p:sp>
        <p:nvSpPr>
          <p:cNvPr id="52" name="矩形 51"/>
          <p:cNvSpPr/>
          <p:nvPr/>
        </p:nvSpPr>
        <p:spPr>
          <a:xfrm>
            <a:off x="787775" y="5356136"/>
            <a:ext cx="5359150" cy="424732"/>
          </a:xfrm>
          <a:prstGeom prst="rect">
            <a:avLst/>
          </a:prstGeom>
        </p:spPr>
        <p:txBody>
          <a:bodyPr wrap="square">
            <a:spAutoFit/>
          </a:bodyPr>
          <a:lstStyle/>
          <a:p>
            <a:pPr algn="ctr">
              <a:lnSpc>
                <a:spcPct val="120000"/>
              </a:lnSpc>
            </a:pPr>
            <a:r>
              <a:rPr lang="en-US" altLang="zh-CN" dirty="0">
                <a:latin typeface="Arial" panose="020B0604020202020204" pitchFamily="34" charset="0"/>
                <a:ea typeface="黑体" panose="02010609060101010101" pitchFamily="49" charset="-122"/>
                <a:cs typeface="Arial" panose="020B0604020202020204" pitchFamily="34" charset="0"/>
              </a:rPr>
              <a:t>Concept of Ice Thermal Storage A/C System</a:t>
            </a:r>
            <a:endParaRPr lang="zh-CN" altLang="en-US" dirty="0"/>
          </a:p>
        </p:txBody>
      </p:sp>
      <p:sp>
        <p:nvSpPr>
          <p:cNvPr id="54" name="矩形 53"/>
          <p:cNvSpPr/>
          <p:nvPr/>
        </p:nvSpPr>
        <p:spPr>
          <a:xfrm>
            <a:off x="6499535" y="4877595"/>
            <a:ext cx="5359150" cy="400751"/>
          </a:xfrm>
          <a:prstGeom prst="rect">
            <a:avLst/>
          </a:prstGeom>
        </p:spPr>
        <p:txBody>
          <a:bodyPr wrap="square">
            <a:spAutoFit/>
          </a:bodyPr>
          <a:lstStyle/>
          <a:p>
            <a:pPr algn="ctr">
              <a:lnSpc>
                <a:spcPct val="120000"/>
              </a:lnSpc>
            </a:pPr>
            <a:r>
              <a:rPr lang="en-US" altLang="zh-CN" dirty="0">
                <a:latin typeface="Arial" panose="020B0604020202020204" pitchFamily="34" charset="0"/>
                <a:ea typeface="黑体" panose="02010609060101010101" pitchFamily="49" charset="-122"/>
                <a:cs typeface="Arial" panose="020B0604020202020204" pitchFamily="34" charset="0"/>
              </a:rPr>
              <a:t>System Sketch of A/C Applying DISU-R</a:t>
            </a:r>
            <a:endParaRPr lang="zh-CN" altLang="en-US" dirty="0"/>
          </a:p>
        </p:txBody>
      </p:sp>
    </p:spTree>
    <p:extLst>
      <p:ext uri="{BB962C8B-B14F-4D97-AF65-F5344CB8AC3E}">
        <p14:creationId xmlns:p14="http://schemas.microsoft.com/office/powerpoint/2010/main" val="25325991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TYPE" val="i"/>
  <p:tag name="KSO_WM_UNIT_INDEX" val="1"/>
  <p:tag name="KSO_WM_SLIDE_BACKGROUND_TYPE" val="frame"/>
  <p:tag name="KSO_WM_SLIDE_BK_DARK_LIGHT" val="2"/>
</p:tagLst>
</file>

<file path=ppt/tags/tag10.xml><?xml version="1.0" encoding="utf-8"?>
<p:tagLst xmlns:a="http://schemas.openxmlformats.org/drawingml/2006/main" xmlns:r="http://schemas.openxmlformats.org/officeDocument/2006/relationships" xmlns:p="http://schemas.openxmlformats.org/presentationml/2006/main">
  <p:tag name="KSO_WM_UNIT_PRESET_TEXT" val="01"/>
  <p:tag name="KSO_WM_UNIT_NOCLEAR" val="0"/>
  <p:tag name="KSO_WM_UNIT_VALUE" val="1"/>
  <p:tag name="KSO_WM_UNIT_HIGHLIGHT" val="0"/>
  <p:tag name="KSO_WM_UNIT_COMPATIBLE" val="0"/>
  <p:tag name="KSO_WM_UNIT_DIAGRAM_ISNUMVISUAL" val="0"/>
  <p:tag name="KSO_WM_UNIT_DIAGRAM_ISREFERUNIT" val="0"/>
  <p:tag name="KSO_WM_UNIT_TYPE" val="e"/>
  <p:tag name="KSO_WM_UNIT_INDEX" val="1"/>
  <p:tag name="KSO_WM_UNIT_ID" val="custom20202612_7*e*1"/>
  <p:tag name="KSO_WM_TEMPLATE_CATEGORY" val="custom"/>
  <p:tag name="KSO_WM_TEMPLATE_INDEX" val="2020261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PRESET_TEXT" val="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NOCLEAR" val="0"/>
  <p:tag name="KSO_WM_UNIT_VALUE" val="216"/>
  <p:tag name="KSO_WM_UNIT_HIGHLIGHT" val="0"/>
  <p:tag name="KSO_WM_UNIT_COMPATIBLE" val="0"/>
  <p:tag name="KSO_WM_UNIT_DIAGRAM_ISNUMVISUAL" val="0"/>
  <p:tag name="KSO_WM_UNIT_DIAGRAM_ISREFERUNIT" val="0"/>
  <p:tag name="KSO_WM_UNIT_TYPE" val="f"/>
  <p:tag name="KSO_WM_UNIT_INDEX" val="1"/>
  <p:tag name="KSO_WM_UNIT_ID" val="custom20202612_10*f*1"/>
  <p:tag name="KSO_WM_TEMPLATE_CATEGORY" val="custom"/>
  <p:tag name="KSO_WM_TEMPLATE_INDEX" val="2020261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2612_9"/>
  <p:tag name="KSO_WM_TEMPLATE_SUBCATEGORY" val="0"/>
  <p:tag name="KSO_WM_SLIDE_TYPE" val="text"/>
  <p:tag name="KSO_WM_SLIDE_SUBTYPE" val="pureTxt"/>
  <p:tag name="KSO_WM_SLIDE_ITEM_CNT" val="0"/>
  <p:tag name="KSO_WM_SLIDE_INDEX" val="9"/>
  <p:tag name="KSO_WM_SLIDE_SIZE" val="758*343"/>
  <p:tag name="KSO_WM_SLIDE_POSITION" val="100*98"/>
  <p:tag name="KSO_WM_TAG_VERSION" val="1.0"/>
  <p:tag name="KSO_WM_BEAUTIFY_FLAG" val="#wm#"/>
  <p:tag name="KSO_WM_TEMPLATE_CATEGORY" val="custom"/>
  <p:tag name="KSO_WM_TEMPLATE_INDEX" val="20202612"/>
  <p:tag name="KSO_WM_SLIDE_LAYOUT" val="a_f"/>
  <p:tag name="KSO_WM_SLIDE_LAYOUT_CNT" val="1_1"/>
  <p:tag name="KSO_WM_TEMPLATE_MASTER_TYPE" val="0"/>
  <p:tag name="KSO_WM_TEMPLATE_COLOR_TYPE" val="0"/>
</p:tagLst>
</file>

<file path=ppt/tags/tag13.xml><?xml version="1.0" encoding="utf-8"?>
<p:tagLst xmlns:a="http://schemas.openxmlformats.org/drawingml/2006/main" xmlns:r="http://schemas.openxmlformats.org/officeDocument/2006/relationships" xmlns:p="http://schemas.openxmlformats.org/presentationml/2006/main">
  <p:tag name="KSO_WM_SLIDE_ID" val="custom20202612_9"/>
  <p:tag name="KSO_WM_TEMPLATE_SUBCATEGORY" val="0"/>
  <p:tag name="KSO_WM_SLIDE_TYPE" val="text"/>
  <p:tag name="KSO_WM_SLIDE_SUBTYPE" val="pureTxt"/>
  <p:tag name="KSO_WM_SLIDE_ITEM_CNT" val="0"/>
  <p:tag name="KSO_WM_SLIDE_INDEX" val="9"/>
  <p:tag name="KSO_WM_SLIDE_SIZE" val="758*343"/>
  <p:tag name="KSO_WM_SLIDE_POSITION" val="100*98"/>
  <p:tag name="KSO_WM_TAG_VERSION" val="1.0"/>
  <p:tag name="KSO_WM_BEAUTIFY_FLAG" val="#wm#"/>
  <p:tag name="KSO_WM_TEMPLATE_CATEGORY" val="custom"/>
  <p:tag name="KSO_WM_TEMPLATE_INDEX" val="20202612"/>
  <p:tag name="KSO_WM_SLIDE_LAYOUT" val="a_f"/>
  <p:tag name="KSO_WM_SLIDE_LAYOUT_CNT" val="1_1"/>
  <p:tag name="KSO_WM_TEMPLATE_MASTER_TYPE" val="0"/>
  <p:tag name="KSO_WM_TEMPLATE_COLOR_TYPE" val="0"/>
</p:tagLst>
</file>

<file path=ppt/tags/tag14.xml><?xml version="1.0" encoding="utf-8"?>
<p:tagLst xmlns:a="http://schemas.openxmlformats.org/drawingml/2006/main" xmlns:r="http://schemas.openxmlformats.org/officeDocument/2006/relationships" xmlns:p="http://schemas.openxmlformats.org/presentationml/2006/main">
  <p:tag name="KSO_WM_UNIT_PRESET_TEXT" val="01"/>
  <p:tag name="KSO_WM_UNIT_NOCLEAR" val="0"/>
  <p:tag name="KSO_WM_UNIT_VALUE" val="1"/>
  <p:tag name="KSO_WM_UNIT_HIGHLIGHT" val="0"/>
  <p:tag name="KSO_WM_UNIT_COMPATIBLE" val="0"/>
  <p:tag name="KSO_WM_UNIT_DIAGRAM_ISNUMVISUAL" val="0"/>
  <p:tag name="KSO_WM_UNIT_DIAGRAM_ISREFERUNIT" val="0"/>
  <p:tag name="KSO_WM_UNIT_TYPE" val="e"/>
  <p:tag name="KSO_WM_UNIT_INDEX" val="1"/>
  <p:tag name="KSO_WM_UNIT_ID" val="custom20202612_7*e*1"/>
  <p:tag name="KSO_WM_TEMPLATE_CATEGORY" val="custom"/>
  <p:tag name="KSO_WM_TEMPLATE_INDEX" val="2020261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SLIDE_ID" val="custom20202612_9"/>
  <p:tag name="KSO_WM_TEMPLATE_SUBCATEGORY" val="0"/>
  <p:tag name="KSO_WM_SLIDE_TYPE" val="text"/>
  <p:tag name="KSO_WM_SLIDE_SUBTYPE" val="pureTxt"/>
  <p:tag name="KSO_WM_SLIDE_ITEM_CNT" val="0"/>
  <p:tag name="KSO_WM_SLIDE_INDEX" val="9"/>
  <p:tag name="KSO_WM_SLIDE_SIZE" val="758*343"/>
  <p:tag name="KSO_WM_SLIDE_POSITION" val="100*98"/>
  <p:tag name="KSO_WM_TAG_VERSION" val="1.0"/>
  <p:tag name="KSO_WM_BEAUTIFY_FLAG" val="#wm#"/>
  <p:tag name="KSO_WM_TEMPLATE_CATEGORY" val="custom"/>
  <p:tag name="KSO_WM_TEMPLATE_INDEX" val="20202612"/>
  <p:tag name="KSO_WM_SLIDE_LAYOUT" val="a_f"/>
  <p:tag name="KSO_WM_SLIDE_LAYOUT_CNT" val="1_1"/>
  <p:tag name="KSO_WM_TEMPLATE_MASTER_TYPE" val="0"/>
  <p:tag name="KSO_WM_TEMPLATE_COLOR_TYPE" val="0"/>
</p:tagLst>
</file>

<file path=ppt/tags/tag16.xml><?xml version="1.0" encoding="utf-8"?>
<p:tagLst xmlns:a="http://schemas.openxmlformats.org/drawingml/2006/main" xmlns:r="http://schemas.openxmlformats.org/officeDocument/2006/relationships" xmlns:p="http://schemas.openxmlformats.org/presentationml/2006/main">
  <p:tag name="KSO_WM_UNIT_PRESET_TEXT" val="01"/>
  <p:tag name="KSO_WM_UNIT_NOCLEAR" val="0"/>
  <p:tag name="KSO_WM_UNIT_VALUE" val="1"/>
  <p:tag name="KSO_WM_UNIT_HIGHLIGHT" val="0"/>
  <p:tag name="KSO_WM_UNIT_COMPATIBLE" val="0"/>
  <p:tag name="KSO_WM_UNIT_DIAGRAM_ISNUMVISUAL" val="0"/>
  <p:tag name="KSO_WM_UNIT_DIAGRAM_ISREFERUNIT" val="0"/>
  <p:tag name="KSO_WM_UNIT_TYPE" val="e"/>
  <p:tag name="KSO_WM_UNIT_INDEX" val="1"/>
  <p:tag name="KSO_WM_UNIT_ID" val="custom20202612_7*e*1"/>
  <p:tag name="KSO_WM_TEMPLATE_CATEGORY" val="custom"/>
  <p:tag name="KSO_WM_TEMPLATE_INDEX" val="20202612"/>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2612_9"/>
  <p:tag name="KSO_WM_TEMPLATE_SUBCATEGORY" val="0"/>
  <p:tag name="KSO_WM_SLIDE_TYPE" val="text"/>
  <p:tag name="KSO_WM_SLIDE_SUBTYPE" val="pureTxt"/>
  <p:tag name="KSO_WM_SLIDE_ITEM_CNT" val="0"/>
  <p:tag name="KSO_WM_SLIDE_INDEX" val="9"/>
  <p:tag name="KSO_WM_SLIDE_SIZE" val="758*343"/>
  <p:tag name="KSO_WM_SLIDE_POSITION" val="100*98"/>
  <p:tag name="KSO_WM_TAG_VERSION" val="1.0"/>
  <p:tag name="KSO_WM_BEAUTIFY_FLAG" val="#wm#"/>
  <p:tag name="KSO_WM_TEMPLATE_CATEGORY" val="custom"/>
  <p:tag name="KSO_WM_TEMPLATE_INDEX" val="20202612"/>
  <p:tag name="KSO_WM_SLIDE_LAYOUT" val="a_f"/>
  <p:tag name="KSO_WM_SLIDE_LAYOUT_CNT" val="1_1"/>
  <p:tag name="KSO_WM_TEMPLATE_MASTER_TYPE" val="0"/>
  <p:tag name="KSO_WM_TEMPLATE_COLOR_TYPE" val="0"/>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2612_9"/>
  <p:tag name="KSO_WM_TEMPLATE_SUBCATEGORY" val="0"/>
  <p:tag name="KSO_WM_SLIDE_TYPE" val="text"/>
  <p:tag name="KSO_WM_SLIDE_SUBTYPE" val="pureTxt"/>
  <p:tag name="KSO_WM_SLIDE_ITEM_CNT" val="0"/>
  <p:tag name="KSO_WM_SLIDE_INDEX" val="9"/>
  <p:tag name="KSO_WM_SLIDE_SIZE" val="758*343"/>
  <p:tag name="KSO_WM_SLIDE_POSITION" val="100*98"/>
  <p:tag name="KSO_WM_TAG_VERSION" val="1.0"/>
  <p:tag name="KSO_WM_BEAUTIFY_FLAG" val="#wm#"/>
  <p:tag name="KSO_WM_TEMPLATE_CATEGORY" val="custom"/>
  <p:tag name="KSO_WM_TEMPLATE_INDEX" val="20202612"/>
  <p:tag name="KSO_WM_SLIDE_LAYOUT" val="a_f"/>
  <p:tag name="KSO_WM_SLIDE_LAYOUT_CNT" val="1_1"/>
  <p:tag name="KSO_WM_TEMPLATE_MASTER_TYPE" val="0"/>
  <p:tag name="KSO_WM_TEMPLATE_COLOR_TYPE" val="0"/>
</p:tagLst>
</file>

<file path=ppt/tags/tag8.xml><?xml version="1.0" encoding="utf-8"?>
<p:tagLst xmlns:a="http://schemas.openxmlformats.org/drawingml/2006/main" xmlns:r="http://schemas.openxmlformats.org/officeDocument/2006/relationships" xmlns:p="http://schemas.openxmlformats.org/presentationml/2006/main">
  <p:tag name="KSO_WM_UNIT_PRESET_TEXT" val="01"/>
  <p:tag name="KSO_WM_UNIT_NOCLEAR" val="0"/>
  <p:tag name="KSO_WM_UNIT_VALUE" val="1"/>
  <p:tag name="KSO_WM_UNIT_HIGHLIGHT" val="0"/>
  <p:tag name="KSO_WM_UNIT_COMPATIBLE" val="0"/>
  <p:tag name="KSO_WM_UNIT_DIAGRAM_ISNUMVISUAL" val="0"/>
  <p:tag name="KSO_WM_UNIT_DIAGRAM_ISREFERUNIT" val="0"/>
  <p:tag name="KSO_WM_UNIT_TYPE" val="e"/>
  <p:tag name="KSO_WM_UNIT_INDEX" val="1"/>
  <p:tag name="KSO_WM_UNIT_ID" val="custom20202612_7*e*1"/>
  <p:tag name="KSO_WM_TEMPLATE_CATEGORY" val="custom"/>
  <p:tag name="KSO_WM_TEMPLATE_INDEX" val="2020261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2612_9"/>
  <p:tag name="KSO_WM_TEMPLATE_SUBCATEGORY" val="0"/>
  <p:tag name="KSO_WM_SLIDE_TYPE" val="text"/>
  <p:tag name="KSO_WM_SLIDE_SUBTYPE" val="pureTxt"/>
  <p:tag name="KSO_WM_SLIDE_ITEM_CNT" val="0"/>
  <p:tag name="KSO_WM_SLIDE_INDEX" val="9"/>
  <p:tag name="KSO_WM_SLIDE_SIZE" val="758*343"/>
  <p:tag name="KSO_WM_SLIDE_POSITION" val="100*98"/>
  <p:tag name="KSO_WM_TAG_VERSION" val="1.0"/>
  <p:tag name="KSO_WM_BEAUTIFY_FLAG" val="#wm#"/>
  <p:tag name="KSO_WM_TEMPLATE_CATEGORY" val="custom"/>
  <p:tag name="KSO_WM_TEMPLATE_INDEX" val="20202612"/>
  <p:tag name="KSO_WM_SLIDE_LAYOUT" val="a_f"/>
  <p:tag name="KSO_WM_SLIDE_LAYOUT_CNT" val="1_1"/>
  <p:tag name="KSO_WM_TEMPLATE_MASTER_TYPE" val="0"/>
  <p:tag name="KSO_WM_TEMPLATE_COLOR_TYPE" val="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5276</TotalTime>
  <Words>1744</Words>
  <Application>Microsoft Office PowerPoint</Application>
  <PresentationFormat>宽屏</PresentationFormat>
  <Paragraphs>361</Paragraphs>
  <Slides>29</Slides>
  <Notes>14</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29</vt:i4>
      </vt:variant>
    </vt:vector>
  </HeadingPairs>
  <TitlesOfParts>
    <vt:vector size="39" baseType="lpstr">
      <vt:lpstr>华文楷体</vt:lpstr>
      <vt:lpstr>微软雅黑</vt:lpstr>
      <vt:lpstr>arial</vt:lpstr>
      <vt:lpstr>arial</vt:lpstr>
      <vt:lpstr>Arial Black</vt:lpstr>
      <vt:lpstr>Calibri</vt:lpstr>
      <vt:lpstr>Calibri Light</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Rui Xiao</dc:creator>
  <cp:lastModifiedBy>fengzp</cp:lastModifiedBy>
  <cp:revision>538</cp:revision>
  <dcterms:created xsi:type="dcterms:W3CDTF">2014-07-30T01:43:38Z</dcterms:created>
  <dcterms:modified xsi:type="dcterms:W3CDTF">2020-03-23T06:33:56Z</dcterms:modified>
</cp:coreProperties>
</file>